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8" r:id="rId2"/>
    <p:sldId id="263" r:id="rId3"/>
    <p:sldId id="257" r:id="rId4"/>
    <p:sldId id="260" r:id="rId5"/>
    <p:sldId id="262" r:id="rId6"/>
    <p:sldId id="256" r:id="rId7"/>
    <p:sldId id="264" r:id="rId8"/>
    <p:sldId id="267" r:id="rId9"/>
    <p:sldId id="271" r:id="rId10"/>
    <p:sldId id="272" r:id="rId11"/>
    <p:sldId id="273" r:id="rId12"/>
    <p:sldId id="274" r:id="rId13"/>
    <p:sldId id="270"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2F41"/>
    <a:srgbClr val="31AD34"/>
    <a:srgbClr val="FF0066"/>
    <a:srgbClr val="F5A3E5"/>
    <a:srgbClr val="6F6F6F"/>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2209" autoAdjust="0"/>
  </p:normalViewPr>
  <p:slideViewPr>
    <p:cSldViewPr snapToGrid="0">
      <p:cViewPr varScale="1">
        <p:scale>
          <a:sx n="102" d="100"/>
          <a:sy n="102" d="100"/>
        </p:scale>
        <p:origin x="288"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A21820-D199-4D82-91AF-C50B1D3B111A}" type="datetimeFigureOut">
              <a:rPr lang="en-US" smtClean="0"/>
              <a:t>11/10/2017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60E3DB-BCAB-42BD-8DDD-04198F92E62D}" type="slidenum">
              <a:rPr lang="en-US" smtClean="0"/>
              <a:t>‹#›</a:t>
            </a:fld>
            <a:endParaRPr lang="en-US"/>
          </a:p>
        </p:txBody>
      </p:sp>
    </p:spTree>
    <p:extLst>
      <p:ext uri="{BB962C8B-B14F-4D97-AF65-F5344CB8AC3E}">
        <p14:creationId xmlns:p14="http://schemas.microsoft.com/office/powerpoint/2010/main" val="42889984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thenounproject.com/delwar" TargetMode="External"/><Relationship Id="rId2" Type="http://schemas.openxmlformats.org/officeDocument/2006/relationships/slide" Target="../slides/slide1.xml"/><Relationship Id="rId1" Type="http://schemas.openxmlformats.org/officeDocument/2006/relationships/notesMaster" Target="../notesMasters/notesMaster1.xml"/><Relationship Id="rId4" Type="http://schemas.openxmlformats.org/officeDocument/2006/relationships/hyperlink" Target="https://thenounproject.com/Mrs_Flan"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Bird – created by </a:t>
            </a:r>
            <a:r>
              <a:rPr lang="en-US" dirty="0" err="1" smtClean="0"/>
              <a:t>parkjisun</a:t>
            </a:r>
            <a:endParaRPr lang="en-US" dirty="0" smtClean="0"/>
          </a:p>
          <a:p>
            <a:r>
              <a:rPr lang="en-US" dirty="0" smtClean="0"/>
              <a:t>Tree – created by </a:t>
            </a:r>
            <a:r>
              <a:rPr lang="en-US" sz="1200" b="0" i="0" u="none" strike="noStrike" kern="1200" dirty="0" err="1" smtClean="0">
                <a:solidFill>
                  <a:schemeClr val="tx1"/>
                </a:solidFill>
                <a:effectLst/>
                <a:latin typeface="+mn-lt"/>
                <a:ea typeface="+mn-ea"/>
                <a:cs typeface="+mn-cs"/>
                <a:hlinkClick r:id="rId3"/>
              </a:rPr>
              <a:t>Delwar</a:t>
            </a:r>
            <a:r>
              <a:rPr lang="en-US" sz="1200" b="0" i="0" u="none" strike="noStrike" kern="1200" dirty="0" smtClean="0">
                <a:solidFill>
                  <a:schemeClr val="tx1"/>
                </a:solidFill>
                <a:effectLst/>
                <a:latin typeface="+mn-lt"/>
                <a:ea typeface="+mn-ea"/>
                <a:cs typeface="+mn-cs"/>
                <a:hlinkClick r:id="rId3"/>
              </a:rPr>
              <a:t> Hossain</a:t>
            </a:r>
            <a:r>
              <a:rPr lang="en-US" sz="1200" b="0" i="0" kern="1200" dirty="0" smtClean="0">
                <a:solidFill>
                  <a:schemeClr val="tx1"/>
                </a:solidFill>
                <a:effectLst/>
                <a:latin typeface="+mn-lt"/>
                <a:ea typeface="+mn-ea"/>
                <a:cs typeface="+mn-cs"/>
              </a:rPr>
              <a:t>,</a:t>
            </a:r>
          </a:p>
          <a:p>
            <a:r>
              <a:rPr lang="en-US" dirty="0" smtClean="0"/>
              <a:t>Deer – created by </a:t>
            </a:r>
            <a:r>
              <a:rPr lang="en-US" sz="1200" b="0" i="0" u="none" strike="noStrike" kern="1200" dirty="0" smtClean="0">
                <a:solidFill>
                  <a:schemeClr val="tx1"/>
                </a:solidFill>
                <a:effectLst/>
                <a:latin typeface="+mn-lt"/>
                <a:ea typeface="+mn-ea"/>
                <a:cs typeface="+mn-cs"/>
                <a:hlinkClick r:id="rId4"/>
              </a:rPr>
              <a:t>Francisca </a:t>
            </a:r>
            <a:r>
              <a:rPr lang="en-US" sz="1200" b="0" i="0" u="none" strike="noStrike" kern="1200" dirty="0" err="1" smtClean="0">
                <a:solidFill>
                  <a:schemeClr val="tx1"/>
                </a:solidFill>
                <a:effectLst/>
                <a:latin typeface="+mn-lt"/>
                <a:ea typeface="+mn-ea"/>
                <a:cs typeface="+mn-cs"/>
                <a:hlinkClick r:id="rId4"/>
              </a:rPr>
              <a:t>Arévalo</a:t>
            </a:r>
            <a:endParaRPr lang="en-US" sz="1200" b="0" i="0" u="none" strike="noStrike" kern="1200" dirty="0" smtClean="0">
              <a:solidFill>
                <a:schemeClr val="tx1"/>
              </a:solidFill>
              <a:effectLst/>
              <a:latin typeface="+mn-lt"/>
              <a:ea typeface="+mn-ea"/>
              <a:cs typeface="+mn-cs"/>
            </a:endParaRPr>
          </a:p>
          <a:p>
            <a:r>
              <a:rPr lang="en-US" dirty="0" smtClean="0"/>
              <a:t>Fish – created by Iconic</a:t>
            </a:r>
          </a:p>
          <a:p>
            <a:r>
              <a:rPr lang="en-US" dirty="0" smtClean="0"/>
              <a:t>Butterfly – created by Jacqueline </a:t>
            </a:r>
            <a:r>
              <a:rPr lang="en-US" dirty="0" err="1" smtClean="0"/>
              <a:t>Fernandes</a:t>
            </a:r>
            <a:endParaRPr lang="en-US" dirty="0" smtClean="0"/>
          </a:p>
          <a:p>
            <a:r>
              <a:rPr lang="en-US" dirty="0" smtClean="0"/>
              <a:t>Shell</a:t>
            </a:r>
            <a:r>
              <a:rPr lang="en-US" baseline="0" dirty="0" smtClean="0"/>
              <a:t> – created by B Barrett Noun project</a:t>
            </a:r>
          </a:p>
          <a:p>
            <a:r>
              <a:rPr lang="en-US" baseline="0" dirty="0" smtClean="0"/>
              <a:t>Bacteria – created by Boris </a:t>
            </a:r>
            <a:r>
              <a:rPr lang="en-US" baseline="0" dirty="0" err="1" smtClean="0"/>
              <a:t>Belov</a:t>
            </a:r>
            <a:endParaRPr lang="en-US" baseline="0" dirty="0" smtClean="0"/>
          </a:p>
          <a:p>
            <a:r>
              <a:rPr lang="en-US" baseline="0" dirty="0" smtClean="0"/>
              <a:t>Mountains by </a:t>
            </a:r>
            <a:r>
              <a:rPr lang="en-US" baseline="0" dirty="0" err="1" smtClean="0"/>
              <a:t>alice</a:t>
            </a:r>
            <a:r>
              <a:rPr lang="en-US" baseline="0" dirty="0" smtClean="0"/>
              <a:t> noir, ocean by </a:t>
            </a:r>
            <a:r>
              <a:rPr lang="en-US" baseline="0" dirty="0" err="1" smtClean="0"/>
              <a:t>alex</a:t>
            </a:r>
            <a:r>
              <a:rPr lang="en-US" baseline="0" dirty="0" smtClean="0"/>
              <a:t> </a:t>
            </a:r>
            <a:r>
              <a:rPr lang="en-US" baseline="0" dirty="0" err="1" smtClean="0"/>
              <a:t>muravev</a:t>
            </a:r>
            <a:r>
              <a:rPr lang="en-US" baseline="0" dirty="0" smtClean="0"/>
              <a:t>, lake by </a:t>
            </a:r>
            <a:r>
              <a:rPr lang="en-US" baseline="0" dirty="0" err="1" smtClean="0"/>
              <a:t>By</a:t>
            </a:r>
            <a:r>
              <a:rPr lang="en-US" baseline="0" dirty="0" smtClean="0"/>
              <a:t> Anton </a:t>
            </a:r>
            <a:r>
              <a:rPr lang="en-US" baseline="0" dirty="0" err="1" smtClean="0"/>
              <a:t>Gajdosik</a:t>
            </a:r>
            <a:endParaRPr lang="en-US" dirty="0"/>
          </a:p>
        </p:txBody>
      </p:sp>
      <p:sp>
        <p:nvSpPr>
          <p:cNvPr id="4" name="Slide Number Placeholder 3"/>
          <p:cNvSpPr>
            <a:spLocks noGrp="1"/>
          </p:cNvSpPr>
          <p:nvPr>
            <p:ph type="sldNum" sz="quarter" idx="10"/>
          </p:nvPr>
        </p:nvSpPr>
        <p:spPr/>
        <p:txBody>
          <a:bodyPr/>
          <a:lstStyle/>
          <a:p>
            <a:fld id="{0160E3DB-BCAB-42BD-8DDD-04198F92E62D}" type="slidenum">
              <a:rPr lang="en-US" smtClean="0"/>
              <a:t>1</a:t>
            </a:fld>
            <a:endParaRPr lang="en-US"/>
          </a:p>
        </p:txBody>
      </p:sp>
    </p:spTree>
    <p:extLst>
      <p:ext uri="{BB962C8B-B14F-4D97-AF65-F5344CB8AC3E}">
        <p14:creationId xmlns:p14="http://schemas.microsoft.com/office/powerpoint/2010/main" val="36007648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 fixed</a:t>
            </a:r>
            <a:endParaRPr lang="en-US" dirty="0"/>
          </a:p>
        </p:txBody>
      </p:sp>
      <p:sp>
        <p:nvSpPr>
          <p:cNvPr id="4" name="Slide Number Placeholder 3"/>
          <p:cNvSpPr>
            <a:spLocks noGrp="1"/>
          </p:cNvSpPr>
          <p:nvPr>
            <p:ph type="sldNum" sz="quarter" idx="10"/>
          </p:nvPr>
        </p:nvSpPr>
        <p:spPr/>
        <p:txBody>
          <a:bodyPr/>
          <a:lstStyle/>
          <a:p>
            <a:fld id="{0160E3DB-BCAB-42BD-8DDD-04198F92E62D}" type="slidenum">
              <a:rPr lang="en-US" smtClean="0"/>
              <a:t>3</a:t>
            </a:fld>
            <a:endParaRPr lang="en-US"/>
          </a:p>
        </p:txBody>
      </p:sp>
    </p:spTree>
    <p:extLst>
      <p:ext uri="{BB962C8B-B14F-4D97-AF65-F5344CB8AC3E}">
        <p14:creationId xmlns:p14="http://schemas.microsoft.com/office/powerpoint/2010/main" val="27288711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FIXED</a:t>
            </a:r>
            <a:endParaRPr lang="en-US" dirty="0"/>
          </a:p>
        </p:txBody>
      </p:sp>
      <p:sp>
        <p:nvSpPr>
          <p:cNvPr id="4" name="Slide Number Placeholder 3"/>
          <p:cNvSpPr>
            <a:spLocks noGrp="1"/>
          </p:cNvSpPr>
          <p:nvPr>
            <p:ph type="sldNum" sz="quarter" idx="10"/>
          </p:nvPr>
        </p:nvSpPr>
        <p:spPr/>
        <p:txBody>
          <a:bodyPr/>
          <a:lstStyle/>
          <a:p>
            <a:fld id="{0160E3DB-BCAB-42BD-8DDD-04198F92E62D}" type="slidenum">
              <a:rPr lang="en-US" smtClean="0"/>
              <a:t>4</a:t>
            </a:fld>
            <a:endParaRPr lang="en-US"/>
          </a:p>
        </p:txBody>
      </p:sp>
    </p:spTree>
    <p:extLst>
      <p:ext uri="{BB962C8B-B14F-4D97-AF65-F5344CB8AC3E}">
        <p14:creationId xmlns:p14="http://schemas.microsoft.com/office/powerpoint/2010/main" val="4943075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16B8C92-D5E3-4480-8685-D57BEE386DE2}" type="datetimeFigureOut">
              <a:rPr lang="en-US" smtClean="0"/>
              <a:t>11/10/2017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5366962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6B8C92-D5E3-4480-8685-D57BEE386DE2}" type="datetimeFigureOut">
              <a:rPr lang="en-US" smtClean="0"/>
              <a:t>11/10/2017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9589629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6B8C92-D5E3-4480-8685-D57BEE386DE2}" type="datetimeFigureOut">
              <a:rPr lang="en-US" smtClean="0"/>
              <a:t>11/10/2017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42577692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6B8C92-D5E3-4480-8685-D57BEE386DE2}" type="datetimeFigureOut">
              <a:rPr lang="en-US" smtClean="0"/>
              <a:t>11/10/2017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5381600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16B8C92-D5E3-4480-8685-D57BEE386DE2}" type="datetimeFigureOut">
              <a:rPr lang="en-US" smtClean="0"/>
              <a:t>11/10/2017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354935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16B8C92-D5E3-4480-8685-D57BEE386DE2}" type="datetimeFigureOut">
              <a:rPr lang="en-US" smtClean="0"/>
              <a:t>11/10/2017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084125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16B8C92-D5E3-4480-8685-D57BEE386DE2}" type="datetimeFigureOut">
              <a:rPr lang="en-US" smtClean="0"/>
              <a:t>11/10/2017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3779098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16B8C92-D5E3-4480-8685-D57BEE386DE2}" type="datetimeFigureOut">
              <a:rPr lang="en-US" smtClean="0"/>
              <a:t>11/10/2017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1846181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6B8C92-D5E3-4480-8685-D57BEE386DE2}" type="datetimeFigureOut">
              <a:rPr lang="en-US" smtClean="0"/>
              <a:t>11/10/2017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1088455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16B8C92-D5E3-4480-8685-D57BEE386DE2}" type="datetimeFigureOut">
              <a:rPr lang="en-US" smtClean="0"/>
              <a:t>11/10/2017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852879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16B8C92-D5E3-4480-8685-D57BEE386DE2}" type="datetimeFigureOut">
              <a:rPr lang="en-US" smtClean="0"/>
              <a:t>11/10/2017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0533286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6B8C92-D5E3-4480-8685-D57BEE386DE2}" type="datetimeFigureOut">
              <a:rPr lang="en-US" smtClean="0"/>
              <a:t>11/10/2017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3739AB-A080-4B4D-8F68-F1CDB67AAAC5}" type="slidenum">
              <a:rPr lang="en-US" smtClean="0"/>
              <a:t>‹#›</a:t>
            </a:fld>
            <a:endParaRPr lang="en-US"/>
          </a:p>
        </p:txBody>
      </p:sp>
    </p:spTree>
    <p:extLst>
      <p:ext uri="{BB962C8B-B14F-4D97-AF65-F5344CB8AC3E}">
        <p14:creationId xmlns:p14="http://schemas.microsoft.com/office/powerpoint/2010/main" val="42349602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9.pn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30.png"/></Relationships>
</file>

<file path=ppt/slides/_rels/slide1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31.png"/><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28.png"/></Relationships>
</file>

<file path=ppt/slides/_rels/slide1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36.png"/></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37.png"/><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8.png"/><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3.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png"/><Relationship Id="rId3" Type="http://schemas.openxmlformats.org/officeDocument/2006/relationships/image" Target="../media/image16.png"/><Relationship Id="rId7" Type="http://schemas.openxmlformats.org/officeDocument/2006/relationships/image" Target="../media/image3.png"/><Relationship Id="rId12"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2.png"/><Relationship Id="rId5" Type="http://schemas.openxmlformats.org/officeDocument/2006/relationships/image" Target="../media/image6.png"/><Relationship Id="rId10" Type="http://schemas.openxmlformats.org/officeDocument/2006/relationships/image" Target="../media/image4.png"/><Relationship Id="rId4" Type="http://schemas.openxmlformats.org/officeDocument/2006/relationships/image" Target="../media/image1.png"/><Relationship Id="rId9" Type="http://schemas.openxmlformats.org/officeDocument/2006/relationships/image" Target="../media/image7.png"/></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2.png"/><Relationship Id="rId3" Type="http://schemas.openxmlformats.org/officeDocument/2006/relationships/image" Target="../media/image17.png"/><Relationship Id="rId7" Type="http://schemas.openxmlformats.org/officeDocument/2006/relationships/image" Target="../media/image6.png"/><Relationship Id="rId12"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9.png"/><Relationship Id="rId5" Type="http://schemas.openxmlformats.org/officeDocument/2006/relationships/image" Target="../media/image4.png"/><Relationship Id="rId10" Type="http://schemas.openxmlformats.org/officeDocument/2006/relationships/image" Target="../media/image1.png"/><Relationship Id="rId4" Type="http://schemas.openxmlformats.org/officeDocument/2006/relationships/image" Target="../media/image3.png"/><Relationship Id="rId9" Type="http://schemas.openxmlformats.org/officeDocument/2006/relationships/image" Target="../media/image8.png"/></Relationships>
</file>

<file path=ppt/slides/_rels/slide5.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9.png"/><Relationship Id="rId7" Type="http://schemas.openxmlformats.org/officeDocument/2006/relationships/image" Target="../media/image4.png"/><Relationship Id="rId12"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3.png"/><Relationship Id="rId11" Type="http://schemas.openxmlformats.org/officeDocument/2006/relationships/image" Target="../media/image1.png"/><Relationship Id="rId5" Type="http://schemas.openxmlformats.org/officeDocument/2006/relationships/image" Target="../media/image2.png"/><Relationship Id="rId10" Type="http://schemas.openxmlformats.org/officeDocument/2006/relationships/image" Target="../media/image8.png"/><Relationship Id="rId4" Type="http://schemas.openxmlformats.org/officeDocument/2006/relationships/image" Target="../media/image10.png"/><Relationship Id="rId9" Type="http://schemas.openxmlformats.org/officeDocument/2006/relationships/image" Target="../media/image6.png"/></Relationships>
</file>

<file path=ppt/slides/_rels/slide6.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7.png"/><Relationship Id="rId7" Type="http://schemas.openxmlformats.org/officeDocument/2006/relationships/image" Target="../media/image6.png"/><Relationship Id="rId2" Type="http://schemas.openxmlformats.org/officeDocument/2006/relationships/image" Target="../media/image20.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Table 13"/>
          <p:cNvGraphicFramePr>
            <a:graphicFrameLocks noGrp="1"/>
          </p:cNvGraphicFramePr>
          <p:nvPr>
            <p:extLst>
              <p:ext uri="{D42A27DB-BD31-4B8C-83A1-F6EECF244321}">
                <p14:modId xmlns:p14="http://schemas.microsoft.com/office/powerpoint/2010/main" val="523485171"/>
              </p:ext>
            </p:extLst>
          </p:nvPr>
        </p:nvGraphicFramePr>
        <p:xfrm>
          <a:off x="2492626" y="3745150"/>
          <a:ext cx="4202089" cy="1960028"/>
        </p:xfrm>
        <a:graphic>
          <a:graphicData uri="http://schemas.openxmlformats.org/drawingml/2006/table">
            <a:tbl>
              <a:tblPr firstRow="1" bandRow="1">
                <a:tableStyleId>{5C22544A-7EE6-4342-B048-85BDC9FD1C3A}</a:tableStyleId>
              </a:tblPr>
              <a:tblGrid>
                <a:gridCol w="802944">
                  <a:extLst>
                    <a:ext uri="{9D8B030D-6E8A-4147-A177-3AD203B41FA5}">
                      <a16:colId xmlns:a16="http://schemas.microsoft.com/office/drawing/2014/main" val="3777247511"/>
                    </a:ext>
                  </a:extLst>
                </a:gridCol>
                <a:gridCol w="1200230">
                  <a:extLst>
                    <a:ext uri="{9D8B030D-6E8A-4147-A177-3AD203B41FA5}">
                      <a16:colId xmlns:a16="http://schemas.microsoft.com/office/drawing/2014/main" val="3565287180"/>
                    </a:ext>
                  </a:extLst>
                </a:gridCol>
                <a:gridCol w="710503">
                  <a:extLst>
                    <a:ext uri="{9D8B030D-6E8A-4147-A177-3AD203B41FA5}">
                      <a16:colId xmlns:a16="http://schemas.microsoft.com/office/drawing/2014/main" val="310175345"/>
                    </a:ext>
                  </a:extLst>
                </a:gridCol>
                <a:gridCol w="1488412">
                  <a:extLst>
                    <a:ext uri="{9D8B030D-6E8A-4147-A177-3AD203B41FA5}">
                      <a16:colId xmlns:a16="http://schemas.microsoft.com/office/drawing/2014/main" val="2991616883"/>
                    </a:ext>
                  </a:extLst>
                </a:gridCol>
              </a:tblGrid>
              <a:tr h="490007">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dirty="0" smtClean="0">
                          <a:solidFill>
                            <a:schemeClr val="tx1"/>
                          </a:solidFill>
                        </a:rPr>
                        <a:t>Birds</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dirty="0" smtClean="0">
                          <a:solidFill>
                            <a:schemeClr val="tx1"/>
                          </a:solidFill>
                        </a:rPr>
                        <a:t>Invertebrates</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89353912"/>
                  </a:ext>
                </a:extLst>
              </a:tr>
              <a:tr h="490007">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solidFill>
                            <a:schemeClr val="tx1"/>
                          </a:solidFill>
                        </a:rPr>
                        <a:t>Plants</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t>Benthos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6650058"/>
                  </a:ext>
                </a:extLst>
              </a:tr>
              <a:tr h="490007">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solidFill>
                            <a:schemeClr val="tx1"/>
                          </a:solidFill>
                        </a:rPr>
                        <a:t>Mammals</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t>Plankton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48586666"/>
                  </a:ext>
                </a:extLst>
              </a:tr>
              <a:tr h="490007">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solidFill>
                            <a:schemeClr val="tx1"/>
                          </a:solidFill>
                        </a:rPr>
                        <a:t>Fish</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6495031"/>
                  </a:ext>
                </a:extLst>
              </a:tr>
            </a:tbl>
          </a:graphicData>
        </a:graphic>
      </p:graphicFrame>
      <p:pic>
        <p:nvPicPr>
          <p:cNvPr id="18" name="Picture 17"/>
          <p:cNvPicPr>
            <a:picLocks noChangeAspect="1"/>
          </p:cNvPicPr>
          <p:nvPr/>
        </p:nvPicPr>
        <p:blipFill>
          <a:blip r:embed="rId3"/>
          <a:stretch>
            <a:fillRect/>
          </a:stretch>
        </p:blipFill>
        <p:spPr>
          <a:xfrm>
            <a:off x="2545327" y="4277386"/>
            <a:ext cx="682287" cy="410634"/>
          </a:xfrm>
          <a:prstGeom prst="rect">
            <a:avLst/>
          </a:prstGeom>
        </p:spPr>
      </p:pic>
      <p:pic>
        <p:nvPicPr>
          <p:cNvPr id="16" name="Picture 15"/>
          <p:cNvPicPr>
            <a:picLocks noChangeAspect="1"/>
          </p:cNvPicPr>
          <p:nvPr/>
        </p:nvPicPr>
        <p:blipFill>
          <a:blip r:embed="rId4"/>
          <a:stretch>
            <a:fillRect/>
          </a:stretch>
        </p:blipFill>
        <p:spPr>
          <a:xfrm>
            <a:off x="8207068" y="4617289"/>
            <a:ext cx="640805" cy="408944"/>
          </a:xfrm>
          <a:prstGeom prst="rect">
            <a:avLst/>
          </a:prstGeom>
        </p:spPr>
      </p:pic>
      <p:graphicFrame>
        <p:nvGraphicFramePr>
          <p:cNvPr id="12" name="Table 11"/>
          <p:cNvGraphicFramePr>
            <a:graphicFrameLocks noGrp="1"/>
          </p:cNvGraphicFramePr>
          <p:nvPr>
            <p:extLst>
              <p:ext uri="{D42A27DB-BD31-4B8C-83A1-F6EECF244321}">
                <p14:modId xmlns:p14="http://schemas.microsoft.com/office/powerpoint/2010/main" val="2414905249"/>
              </p:ext>
            </p:extLst>
          </p:nvPr>
        </p:nvGraphicFramePr>
        <p:xfrm>
          <a:off x="2032000" y="723583"/>
          <a:ext cx="1914850" cy="2595880"/>
        </p:xfrm>
        <a:graphic>
          <a:graphicData uri="http://schemas.openxmlformats.org/drawingml/2006/table">
            <a:tbl>
              <a:tblPr firstRow="1" bandRow="1">
                <a:tableStyleId>{5940675A-B579-460E-94D1-54222C63F5DA}</a:tableStyleId>
              </a:tblPr>
              <a:tblGrid>
                <a:gridCol w="487265">
                  <a:extLst>
                    <a:ext uri="{9D8B030D-6E8A-4147-A177-3AD203B41FA5}">
                      <a16:colId xmlns:a16="http://schemas.microsoft.com/office/drawing/2014/main" val="1812283001"/>
                    </a:ext>
                  </a:extLst>
                </a:gridCol>
                <a:gridCol w="1427585">
                  <a:extLst>
                    <a:ext uri="{9D8B030D-6E8A-4147-A177-3AD203B41FA5}">
                      <a16:colId xmlns:a16="http://schemas.microsoft.com/office/drawing/2014/main" val="3574134326"/>
                    </a:ext>
                  </a:extLst>
                </a:gridCol>
              </a:tblGrid>
              <a:tr h="370840">
                <a:tc>
                  <a:txBody>
                    <a:bodyPr/>
                    <a:lstStyle/>
                    <a:p>
                      <a:endParaRPr lang="en-US" dirty="0"/>
                    </a:p>
                  </a:txBody>
                  <a:tcPr/>
                </a:tc>
                <a:tc>
                  <a:txBody>
                    <a:bodyPr/>
                    <a:lstStyle/>
                    <a:p>
                      <a:r>
                        <a:rPr lang="en-US" dirty="0" smtClean="0"/>
                        <a:t>Birds</a:t>
                      </a:r>
                      <a:endParaRPr lang="en-US" dirty="0"/>
                    </a:p>
                  </a:txBody>
                  <a:tcPr/>
                </a:tc>
                <a:extLst>
                  <a:ext uri="{0D108BD9-81ED-4DB2-BD59-A6C34878D82A}">
                    <a16:rowId xmlns:a16="http://schemas.microsoft.com/office/drawing/2014/main" val="34741539"/>
                  </a:ext>
                </a:extLst>
              </a:tr>
              <a:tr h="370840">
                <a:tc>
                  <a:txBody>
                    <a:bodyPr/>
                    <a:lstStyle/>
                    <a:p>
                      <a:endParaRPr lang="en-US" dirty="0"/>
                    </a:p>
                  </a:txBody>
                  <a:tcPr/>
                </a:tc>
                <a:tc>
                  <a:txBody>
                    <a:bodyPr/>
                    <a:lstStyle/>
                    <a:p>
                      <a:r>
                        <a:rPr lang="en-US" dirty="0" smtClean="0"/>
                        <a:t>Plants</a:t>
                      </a:r>
                      <a:endParaRPr lang="en-US" dirty="0"/>
                    </a:p>
                  </a:txBody>
                  <a:tcPr/>
                </a:tc>
                <a:extLst>
                  <a:ext uri="{0D108BD9-81ED-4DB2-BD59-A6C34878D82A}">
                    <a16:rowId xmlns:a16="http://schemas.microsoft.com/office/drawing/2014/main" val="1816204491"/>
                  </a:ext>
                </a:extLst>
              </a:tr>
              <a:tr h="370840">
                <a:tc>
                  <a:txBody>
                    <a:bodyPr/>
                    <a:lstStyle/>
                    <a:p>
                      <a:endParaRPr lang="en-US"/>
                    </a:p>
                  </a:txBody>
                  <a:tcPr/>
                </a:tc>
                <a:tc>
                  <a:txBody>
                    <a:bodyPr/>
                    <a:lstStyle/>
                    <a:p>
                      <a:r>
                        <a:rPr lang="en-US" dirty="0" smtClean="0"/>
                        <a:t>Mammals</a:t>
                      </a:r>
                      <a:endParaRPr lang="en-US" dirty="0"/>
                    </a:p>
                  </a:txBody>
                  <a:tcPr/>
                </a:tc>
                <a:extLst>
                  <a:ext uri="{0D108BD9-81ED-4DB2-BD59-A6C34878D82A}">
                    <a16:rowId xmlns:a16="http://schemas.microsoft.com/office/drawing/2014/main" val="3053943592"/>
                  </a:ext>
                </a:extLst>
              </a:tr>
              <a:tr h="370840">
                <a:tc>
                  <a:txBody>
                    <a:bodyPr/>
                    <a:lstStyle/>
                    <a:p>
                      <a:endParaRPr lang="en-US" dirty="0"/>
                    </a:p>
                  </a:txBody>
                  <a:tcPr/>
                </a:tc>
                <a:tc>
                  <a:txBody>
                    <a:bodyPr/>
                    <a:lstStyle/>
                    <a:p>
                      <a:r>
                        <a:rPr lang="en-US" dirty="0" smtClean="0"/>
                        <a:t>Fish</a:t>
                      </a:r>
                      <a:endParaRPr lang="en-US" dirty="0"/>
                    </a:p>
                  </a:txBody>
                  <a:tcPr/>
                </a:tc>
                <a:extLst>
                  <a:ext uri="{0D108BD9-81ED-4DB2-BD59-A6C34878D82A}">
                    <a16:rowId xmlns:a16="http://schemas.microsoft.com/office/drawing/2014/main" val="1425409090"/>
                  </a:ext>
                </a:extLst>
              </a:tr>
              <a:tr h="370840">
                <a:tc>
                  <a:txBody>
                    <a:bodyPr/>
                    <a:lstStyle/>
                    <a:p>
                      <a:endParaRPr lang="en-US" dirty="0"/>
                    </a:p>
                  </a:txBody>
                  <a:tcPr/>
                </a:tc>
                <a:tc>
                  <a:txBody>
                    <a:bodyPr/>
                    <a:lstStyle/>
                    <a:p>
                      <a:r>
                        <a:rPr lang="en-US" dirty="0" smtClean="0"/>
                        <a:t>Invertebrates</a:t>
                      </a:r>
                      <a:endParaRPr lang="en-US" dirty="0"/>
                    </a:p>
                  </a:txBody>
                  <a:tcPr/>
                </a:tc>
                <a:extLst>
                  <a:ext uri="{0D108BD9-81ED-4DB2-BD59-A6C34878D82A}">
                    <a16:rowId xmlns:a16="http://schemas.microsoft.com/office/drawing/2014/main" val="3097088923"/>
                  </a:ext>
                </a:extLst>
              </a:tr>
              <a:tr h="370840">
                <a:tc>
                  <a:txBody>
                    <a:bodyPr/>
                    <a:lstStyle/>
                    <a:p>
                      <a:endParaRPr lang="en-US" dirty="0"/>
                    </a:p>
                  </a:txBody>
                  <a:tcPr/>
                </a:tc>
                <a:tc>
                  <a:txBody>
                    <a:bodyPr/>
                    <a:lstStyle/>
                    <a:p>
                      <a:r>
                        <a:rPr lang="en-US" dirty="0" smtClean="0"/>
                        <a:t>Benthos</a:t>
                      </a:r>
                      <a:endParaRPr lang="en-US" dirty="0"/>
                    </a:p>
                  </a:txBody>
                  <a:tcPr/>
                </a:tc>
                <a:extLst>
                  <a:ext uri="{0D108BD9-81ED-4DB2-BD59-A6C34878D82A}">
                    <a16:rowId xmlns:a16="http://schemas.microsoft.com/office/drawing/2014/main" val="1149511687"/>
                  </a:ext>
                </a:extLst>
              </a:tr>
              <a:tr h="370840">
                <a:tc>
                  <a:txBody>
                    <a:bodyPr/>
                    <a:lstStyle/>
                    <a:p>
                      <a:endParaRPr lang="en-US"/>
                    </a:p>
                  </a:txBody>
                  <a:tcPr/>
                </a:tc>
                <a:tc>
                  <a:txBody>
                    <a:bodyPr/>
                    <a:lstStyle/>
                    <a:p>
                      <a:r>
                        <a:rPr lang="en-US" dirty="0" smtClean="0"/>
                        <a:t>Plankton</a:t>
                      </a:r>
                      <a:endParaRPr lang="en-US" dirty="0"/>
                    </a:p>
                  </a:txBody>
                  <a:tcPr/>
                </a:tc>
                <a:extLst>
                  <a:ext uri="{0D108BD9-81ED-4DB2-BD59-A6C34878D82A}">
                    <a16:rowId xmlns:a16="http://schemas.microsoft.com/office/drawing/2014/main" val="785655806"/>
                  </a:ext>
                </a:extLst>
              </a:tr>
            </a:tbl>
          </a:graphicData>
        </a:graphic>
      </p:graphicFrame>
      <p:pic>
        <p:nvPicPr>
          <p:cNvPr id="4" name="Picture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045043" y="1924865"/>
            <a:ext cx="429134" cy="212913"/>
          </a:xfrm>
          <a:prstGeom prst="rect">
            <a:avLst/>
          </a:prstGeom>
        </p:spPr>
      </p:pic>
      <p:sp>
        <p:nvSpPr>
          <p:cNvPr id="2" name="Title 1"/>
          <p:cNvSpPr>
            <a:spLocks noGrp="1"/>
          </p:cNvSpPr>
          <p:nvPr>
            <p:ph type="title"/>
          </p:nvPr>
        </p:nvSpPr>
        <p:spPr>
          <a:xfrm>
            <a:off x="10354235" y="60801"/>
            <a:ext cx="1380392" cy="1325563"/>
          </a:xfrm>
        </p:spPr>
        <p:txBody>
          <a:bodyPr/>
          <a:lstStyle/>
          <a:p>
            <a:r>
              <a:rPr lang="en-US" dirty="0" smtClean="0"/>
              <a:t>Key</a:t>
            </a:r>
            <a:endParaRPr lang="en-US" dirty="0"/>
          </a:p>
        </p:txBody>
      </p:sp>
      <p:pic>
        <p:nvPicPr>
          <p:cNvPr id="7" name="Picture 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069651" y="2970153"/>
            <a:ext cx="370436" cy="297787"/>
          </a:xfrm>
          <a:prstGeom prst="rect">
            <a:avLst/>
          </a:prstGeom>
        </p:spPr>
      </p:pic>
      <p:pic>
        <p:nvPicPr>
          <p:cNvPr id="9" name="Picture 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078832" y="2237652"/>
            <a:ext cx="395345" cy="325047"/>
          </a:xfrm>
          <a:prstGeom prst="rect">
            <a:avLst/>
          </a:prstGeom>
        </p:spPr>
      </p:pic>
      <p:pic>
        <p:nvPicPr>
          <p:cNvPr id="10" name="Picture 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2080256" y="733268"/>
            <a:ext cx="386064" cy="329776"/>
          </a:xfrm>
          <a:prstGeom prst="rect">
            <a:avLst/>
          </a:prstGeom>
        </p:spPr>
      </p:pic>
      <p:pic>
        <p:nvPicPr>
          <p:cNvPr id="5" name="Picture 4"/>
          <p:cNvPicPr>
            <a:picLocks noChangeAspect="1"/>
          </p:cNvPicPr>
          <p:nvPr/>
        </p:nvPicPr>
        <p:blipFill>
          <a:blip r:embed="rId9"/>
          <a:stretch>
            <a:fillRect/>
          </a:stretch>
        </p:blipFill>
        <p:spPr>
          <a:xfrm>
            <a:off x="2046589" y="2588903"/>
            <a:ext cx="422129" cy="329727"/>
          </a:xfrm>
          <a:prstGeom prst="rect">
            <a:avLst/>
          </a:prstGeom>
        </p:spPr>
      </p:pic>
      <p:pic>
        <p:nvPicPr>
          <p:cNvPr id="3" name="Picture 2"/>
          <p:cNvPicPr>
            <a:picLocks noChangeAspect="1"/>
          </p:cNvPicPr>
          <p:nvPr/>
        </p:nvPicPr>
        <p:blipFill>
          <a:blip r:embed="rId3"/>
          <a:stretch>
            <a:fillRect/>
          </a:stretch>
        </p:blipFill>
        <p:spPr>
          <a:xfrm>
            <a:off x="2046589" y="1149269"/>
            <a:ext cx="446039" cy="268449"/>
          </a:xfrm>
          <a:prstGeom prst="rect">
            <a:avLst/>
          </a:prstGeom>
        </p:spPr>
      </p:pic>
      <p:pic>
        <p:nvPicPr>
          <p:cNvPr id="11" name="Picture 10"/>
          <p:cNvPicPr>
            <a:picLocks noChangeAspect="1"/>
          </p:cNvPicPr>
          <p:nvPr/>
        </p:nvPicPr>
        <p:blipFill>
          <a:blip r:embed="rId10"/>
          <a:stretch>
            <a:fillRect/>
          </a:stretch>
        </p:blipFill>
        <p:spPr>
          <a:xfrm>
            <a:off x="2060381" y="1551359"/>
            <a:ext cx="413796" cy="244918"/>
          </a:xfrm>
          <a:prstGeom prst="rect">
            <a:avLst/>
          </a:prstGeom>
        </p:spPr>
      </p:pic>
      <p:graphicFrame>
        <p:nvGraphicFramePr>
          <p:cNvPr id="6" name="Table 5"/>
          <p:cNvGraphicFramePr>
            <a:graphicFrameLocks noGrp="1"/>
          </p:cNvGraphicFramePr>
          <p:nvPr>
            <p:extLst>
              <p:ext uri="{D42A27DB-BD31-4B8C-83A1-F6EECF244321}">
                <p14:modId xmlns:p14="http://schemas.microsoft.com/office/powerpoint/2010/main" val="2571090630"/>
              </p:ext>
            </p:extLst>
          </p:nvPr>
        </p:nvGraphicFramePr>
        <p:xfrm>
          <a:off x="6820894" y="3745150"/>
          <a:ext cx="2189284" cy="1274526"/>
        </p:xfrm>
        <a:graphic>
          <a:graphicData uri="http://schemas.openxmlformats.org/drawingml/2006/table">
            <a:tbl>
              <a:tblPr firstRow="1" bandRow="1">
                <a:tableStyleId>{0505E3EF-67EA-436B-97B2-0124C06EBD24}</a:tableStyleId>
              </a:tblPr>
              <a:tblGrid>
                <a:gridCol w="1261110">
                  <a:extLst>
                    <a:ext uri="{9D8B030D-6E8A-4147-A177-3AD203B41FA5}">
                      <a16:colId xmlns:a16="http://schemas.microsoft.com/office/drawing/2014/main" val="1963467705"/>
                    </a:ext>
                  </a:extLst>
                </a:gridCol>
                <a:gridCol w="928174">
                  <a:extLst>
                    <a:ext uri="{9D8B030D-6E8A-4147-A177-3AD203B41FA5}">
                      <a16:colId xmlns:a16="http://schemas.microsoft.com/office/drawing/2014/main" val="464586843"/>
                    </a:ext>
                  </a:extLst>
                </a:gridCol>
              </a:tblGrid>
              <a:tr h="424842">
                <a:tc>
                  <a:txBody>
                    <a:bodyPr/>
                    <a:lstStyle/>
                    <a:p>
                      <a:r>
                        <a:rPr lang="en-US" b="0" dirty="0" smtClean="0"/>
                        <a:t>Terrestrial</a:t>
                      </a:r>
                      <a:endParaRPr 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16226580"/>
                  </a:ext>
                </a:extLst>
              </a:tr>
              <a:tr h="424842">
                <a:tc>
                  <a:txBody>
                    <a:bodyPr/>
                    <a:lstStyle/>
                    <a:p>
                      <a:r>
                        <a:rPr lang="en-US" dirty="0" smtClean="0"/>
                        <a:t>Marine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12741848"/>
                  </a:ext>
                </a:extLst>
              </a:tr>
              <a:tr h="424842">
                <a:tc>
                  <a:txBody>
                    <a:bodyPr/>
                    <a:lstStyle/>
                    <a:p>
                      <a:r>
                        <a:rPr lang="en-US" dirty="0" smtClean="0"/>
                        <a:t>Freshwater</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31260421"/>
                  </a:ext>
                </a:extLst>
              </a:tr>
            </a:tbl>
          </a:graphicData>
        </a:graphic>
      </p:graphicFrame>
      <p:pic>
        <p:nvPicPr>
          <p:cNvPr id="8" name="Picture 7"/>
          <p:cNvPicPr>
            <a:picLocks noChangeAspect="1"/>
          </p:cNvPicPr>
          <p:nvPr/>
        </p:nvPicPr>
        <p:blipFill>
          <a:blip r:embed="rId11"/>
          <a:stretch>
            <a:fillRect/>
          </a:stretch>
        </p:blipFill>
        <p:spPr>
          <a:xfrm>
            <a:off x="8163232" y="3758752"/>
            <a:ext cx="655912" cy="396304"/>
          </a:xfrm>
          <a:prstGeom prst="rect">
            <a:avLst/>
          </a:prstGeom>
        </p:spPr>
      </p:pic>
      <p:pic>
        <p:nvPicPr>
          <p:cNvPr id="13" name="Picture 12"/>
          <p:cNvPicPr>
            <a:picLocks noChangeAspect="1"/>
          </p:cNvPicPr>
          <p:nvPr/>
        </p:nvPicPr>
        <p:blipFill>
          <a:blip r:embed="rId12"/>
          <a:stretch>
            <a:fillRect/>
          </a:stretch>
        </p:blipFill>
        <p:spPr>
          <a:xfrm>
            <a:off x="8163232" y="4235472"/>
            <a:ext cx="728479" cy="293882"/>
          </a:xfrm>
          <a:prstGeom prst="rect">
            <a:avLst/>
          </a:prstGeom>
        </p:spPr>
      </p:pic>
      <p:pic>
        <p:nvPicPr>
          <p:cNvPr id="17" name="Picture 1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2618805" y="3756919"/>
            <a:ext cx="535330" cy="457280"/>
          </a:xfrm>
          <a:prstGeom prst="rect">
            <a:avLst/>
          </a:prstGeom>
        </p:spPr>
      </p:pic>
      <p:pic>
        <p:nvPicPr>
          <p:cNvPr id="19" name="Picture 18"/>
          <p:cNvPicPr>
            <a:picLocks noChangeAspect="1"/>
          </p:cNvPicPr>
          <p:nvPr/>
        </p:nvPicPr>
        <p:blipFill>
          <a:blip r:embed="rId10"/>
          <a:stretch>
            <a:fillRect/>
          </a:stretch>
        </p:blipFill>
        <p:spPr>
          <a:xfrm>
            <a:off x="2518111" y="4738385"/>
            <a:ext cx="709503" cy="419942"/>
          </a:xfrm>
          <a:prstGeom prst="rect">
            <a:avLst/>
          </a:prstGeom>
        </p:spPr>
      </p:pic>
      <p:pic>
        <p:nvPicPr>
          <p:cNvPr id="20" name="Picture 1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545327" y="5316298"/>
            <a:ext cx="682288" cy="338515"/>
          </a:xfrm>
          <a:prstGeom prst="rect">
            <a:avLst/>
          </a:prstGeom>
        </p:spPr>
      </p:pic>
      <p:pic>
        <p:nvPicPr>
          <p:cNvPr id="21" name="Picture 2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537703" y="3761069"/>
            <a:ext cx="551129" cy="453130"/>
          </a:xfrm>
          <a:prstGeom prst="rect">
            <a:avLst/>
          </a:prstGeom>
        </p:spPr>
      </p:pic>
      <p:pic>
        <p:nvPicPr>
          <p:cNvPr id="22" name="Picture 21"/>
          <p:cNvPicPr>
            <a:picLocks noChangeAspect="1"/>
          </p:cNvPicPr>
          <p:nvPr/>
        </p:nvPicPr>
        <p:blipFill>
          <a:blip r:embed="rId9"/>
          <a:stretch>
            <a:fillRect/>
          </a:stretch>
        </p:blipFill>
        <p:spPr>
          <a:xfrm>
            <a:off x="4551840" y="4266416"/>
            <a:ext cx="522854" cy="408404"/>
          </a:xfrm>
          <a:prstGeom prst="rect">
            <a:avLst/>
          </a:prstGeom>
        </p:spPr>
      </p:pic>
      <p:pic>
        <p:nvPicPr>
          <p:cNvPr id="23" name="Picture 2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553621" y="4769685"/>
            <a:ext cx="522854" cy="420313"/>
          </a:xfrm>
          <a:prstGeom prst="rect">
            <a:avLst/>
          </a:prstGeom>
        </p:spPr>
      </p:pic>
    </p:spTree>
    <p:extLst>
      <p:ext uri="{BB962C8B-B14F-4D97-AF65-F5344CB8AC3E}">
        <p14:creationId xmlns:p14="http://schemas.microsoft.com/office/powerpoint/2010/main" val="7228529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59678" y="365125"/>
            <a:ext cx="1332322" cy="1325563"/>
          </a:xfrm>
        </p:spPr>
        <p:txBody>
          <a:bodyPr>
            <a:normAutofit fontScale="90000"/>
          </a:bodyPr>
          <a:lstStyle/>
          <a:p>
            <a:r>
              <a:rPr lang="en-US" dirty="0" err="1" smtClean="0"/>
              <a:t>Supp</a:t>
            </a:r>
            <a:r>
              <a:rPr lang="en-US" dirty="0" smtClean="0"/>
              <a:t> 25</a:t>
            </a:r>
            <a:br>
              <a:rPr lang="en-US" dirty="0" smtClean="0"/>
            </a:br>
            <a:endParaRPr lang="en-US" dirty="0"/>
          </a:p>
        </p:txBody>
      </p:sp>
      <p:pic>
        <p:nvPicPr>
          <p:cNvPr id="4" name="Picture 3"/>
          <p:cNvPicPr>
            <a:picLocks noChangeAspect="1"/>
          </p:cNvPicPr>
          <p:nvPr/>
        </p:nvPicPr>
        <p:blipFill>
          <a:blip r:embed="rId2"/>
          <a:stretch>
            <a:fillRect/>
          </a:stretch>
        </p:blipFill>
        <p:spPr>
          <a:xfrm>
            <a:off x="1654503" y="0"/>
            <a:ext cx="8888330" cy="6858000"/>
          </a:xfrm>
          <a:prstGeom prst="rect">
            <a:avLst/>
          </a:prstGeom>
        </p:spPr>
      </p:pic>
      <p:pic>
        <p:nvPicPr>
          <p:cNvPr id="5" name="Picture 4"/>
          <p:cNvPicPr>
            <a:picLocks noChangeAspect="1"/>
          </p:cNvPicPr>
          <p:nvPr/>
        </p:nvPicPr>
        <p:blipFill>
          <a:blip r:embed="rId3"/>
          <a:stretch>
            <a:fillRect/>
          </a:stretch>
        </p:blipFill>
        <p:spPr>
          <a:xfrm>
            <a:off x="8315163" y="0"/>
            <a:ext cx="2450804" cy="823031"/>
          </a:xfrm>
          <a:prstGeom prst="rect">
            <a:avLst/>
          </a:prstGeom>
        </p:spPr>
      </p:pic>
      <p:sp>
        <p:nvSpPr>
          <p:cNvPr id="6" name="TextBox 5"/>
          <p:cNvSpPr txBox="1"/>
          <p:nvPr/>
        </p:nvSpPr>
        <p:spPr>
          <a:xfrm>
            <a:off x="2820185" y="2385645"/>
            <a:ext cx="1190920" cy="646331"/>
          </a:xfrm>
          <a:prstGeom prst="rect">
            <a:avLst/>
          </a:prstGeom>
          <a:noFill/>
        </p:spPr>
        <p:txBody>
          <a:bodyPr wrap="square" rtlCol="0">
            <a:spAutoFit/>
          </a:bodyPr>
          <a:lstStyle/>
          <a:p>
            <a:r>
              <a:rPr lang="en-US" dirty="0"/>
              <a:t>l</a:t>
            </a:r>
            <a:r>
              <a:rPr lang="en-US" dirty="0" smtClean="0"/>
              <a:t>ognormal</a:t>
            </a:r>
          </a:p>
          <a:p>
            <a:endParaRPr lang="en-US" dirty="0"/>
          </a:p>
        </p:txBody>
      </p:sp>
      <p:sp>
        <p:nvSpPr>
          <p:cNvPr id="7" name="TextBox 6"/>
          <p:cNvSpPr txBox="1"/>
          <p:nvPr/>
        </p:nvSpPr>
        <p:spPr>
          <a:xfrm>
            <a:off x="4799815" y="2385644"/>
            <a:ext cx="1190920" cy="646331"/>
          </a:xfrm>
          <a:prstGeom prst="rect">
            <a:avLst/>
          </a:prstGeom>
          <a:noFill/>
        </p:spPr>
        <p:txBody>
          <a:bodyPr wrap="square" rtlCol="0">
            <a:spAutoFit/>
          </a:bodyPr>
          <a:lstStyle/>
          <a:p>
            <a:r>
              <a:rPr lang="en-US" dirty="0" err="1" smtClean="0"/>
              <a:t>logseries</a:t>
            </a:r>
            <a:endParaRPr lang="en-US" dirty="0" smtClean="0"/>
          </a:p>
          <a:p>
            <a:endParaRPr lang="en-US" dirty="0"/>
          </a:p>
        </p:txBody>
      </p:sp>
      <p:pic>
        <p:nvPicPr>
          <p:cNvPr id="3" name="Picture 2"/>
          <p:cNvPicPr>
            <a:picLocks noChangeAspect="1"/>
          </p:cNvPicPr>
          <p:nvPr/>
        </p:nvPicPr>
        <p:blipFill>
          <a:blip r:embed="rId4"/>
          <a:stretch>
            <a:fillRect/>
          </a:stretch>
        </p:blipFill>
        <p:spPr>
          <a:xfrm>
            <a:off x="3912601" y="2434465"/>
            <a:ext cx="985718" cy="274344"/>
          </a:xfrm>
          <a:prstGeom prst="rect">
            <a:avLst/>
          </a:prstGeom>
        </p:spPr>
      </p:pic>
      <p:pic>
        <p:nvPicPr>
          <p:cNvPr id="8" name="Content Placeholder 7"/>
          <p:cNvPicPr>
            <a:picLocks noGrp="1" noChangeAspect="1"/>
          </p:cNvPicPr>
          <p:nvPr>
            <p:ph idx="1"/>
          </p:nvPr>
        </p:nvPicPr>
        <p:blipFill>
          <a:blip r:embed="rId5"/>
          <a:stretch>
            <a:fillRect/>
          </a:stretch>
        </p:blipFill>
        <p:spPr>
          <a:xfrm>
            <a:off x="9299527" y="4364609"/>
            <a:ext cx="1466440" cy="1471995"/>
          </a:xfrm>
          <a:prstGeom prst="rect">
            <a:avLst/>
          </a:prstGeom>
        </p:spPr>
      </p:pic>
    </p:spTree>
    <p:extLst>
      <p:ext uri="{BB962C8B-B14F-4D97-AF65-F5344CB8AC3E}">
        <p14:creationId xmlns:p14="http://schemas.microsoft.com/office/powerpoint/2010/main" val="30692369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1001080" y="188536"/>
            <a:ext cx="1190920" cy="646331"/>
          </a:xfrm>
          <a:prstGeom prst="rect">
            <a:avLst/>
          </a:prstGeom>
          <a:noFill/>
        </p:spPr>
        <p:txBody>
          <a:bodyPr wrap="square" rtlCol="0">
            <a:spAutoFit/>
          </a:bodyPr>
          <a:lstStyle/>
          <a:p>
            <a:r>
              <a:rPr lang="en-US" dirty="0" err="1" smtClean="0"/>
              <a:t>Supp</a:t>
            </a:r>
            <a:r>
              <a:rPr lang="en-US" dirty="0" smtClean="0"/>
              <a:t> 10</a:t>
            </a:r>
          </a:p>
          <a:p>
            <a:endParaRPr lang="en-US" dirty="0"/>
          </a:p>
        </p:txBody>
      </p:sp>
      <p:grpSp>
        <p:nvGrpSpPr>
          <p:cNvPr id="10" name="Group 9"/>
          <p:cNvGrpSpPr/>
          <p:nvPr/>
        </p:nvGrpSpPr>
        <p:grpSpPr>
          <a:xfrm>
            <a:off x="1358196" y="0"/>
            <a:ext cx="9143820" cy="6858000"/>
            <a:chOff x="1358196" y="0"/>
            <a:chExt cx="9143820" cy="6858000"/>
          </a:xfrm>
        </p:grpSpPr>
        <p:pic>
          <p:nvPicPr>
            <p:cNvPr id="2" name="Picture 1"/>
            <p:cNvPicPr>
              <a:picLocks noChangeAspect="1"/>
            </p:cNvPicPr>
            <p:nvPr/>
          </p:nvPicPr>
          <p:blipFill>
            <a:blip r:embed="rId2"/>
            <a:stretch>
              <a:fillRect/>
            </a:stretch>
          </p:blipFill>
          <p:spPr>
            <a:xfrm>
              <a:off x="1358196" y="0"/>
              <a:ext cx="8950144" cy="6858000"/>
            </a:xfrm>
            <a:prstGeom prst="rect">
              <a:avLst/>
            </a:prstGeom>
          </p:spPr>
        </p:pic>
        <p:grpSp>
          <p:nvGrpSpPr>
            <p:cNvPr id="4" name="Group 3"/>
            <p:cNvGrpSpPr/>
            <p:nvPr/>
          </p:nvGrpSpPr>
          <p:grpSpPr>
            <a:xfrm>
              <a:off x="2556234" y="66895"/>
              <a:ext cx="7945782" cy="5791305"/>
              <a:chOff x="2556234" y="66895"/>
              <a:chExt cx="7945782" cy="5791305"/>
            </a:xfrm>
          </p:grpSpPr>
          <p:pic>
            <p:nvPicPr>
              <p:cNvPr id="5" name="Picture 4"/>
              <p:cNvPicPr>
                <a:picLocks noChangeAspect="1"/>
              </p:cNvPicPr>
              <p:nvPr/>
            </p:nvPicPr>
            <p:blipFill>
              <a:blip r:embed="rId3"/>
              <a:stretch>
                <a:fillRect/>
              </a:stretch>
            </p:blipFill>
            <p:spPr>
              <a:xfrm>
                <a:off x="8051212" y="66895"/>
                <a:ext cx="2450804" cy="823031"/>
              </a:xfrm>
              <a:prstGeom prst="rect">
                <a:avLst/>
              </a:prstGeom>
            </p:spPr>
          </p:pic>
          <p:pic>
            <p:nvPicPr>
              <p:cNvPr id="6" name="Picture 5"/>
              <p:cNvPicPr>
                <a:picLocks noChangeAspect="1"/>
              </p:cNvPicPr>
              <p:nvPr/>
            </p:nvPicPr>
            <p:blipFill>
              <a:blip r:embed="rId4"/>
              <a:stretch>
                <a:fillRect/>
              </a:stretch>
            </p:blipFill>
            <p:spPr>
              <a:xfrm>
                <a:off x="8995280" y="4345756"/>
                <a:ext cx="1506736" cy="1512444"/>
              </a:xfrm>
              <a:prstGeom prst="rect">
                <a:avLst/>
              </a:prstGeom>
            </p:spPr>
          </p:pic>
          <p:sp>
            <p:nvSpPr>
              <p:cNvPr id="8" name="TextBox 7"/>
              <p:cNvSpPr txBox="1"/>
              <p:nvPr/>
            </p:nvSpPr>
            <p:spPr>
              <a:xfrm>
                <a:off x="2556234" y="2452540"/>
                <a:ext cx="1190920" cy="646331"/>
              </a:xfrm>
              <a:prstGeom prst="rect">
                <a:avLst/>
              </a:prstGeom>
              <a:noFill/>
            </p:spPr>
            <p:txBody>
              <a:bodyPr wrap="square" rtlCol="0">
                <a:spAutoFit/>
              </a:bodyPr>
              <a:lstStyle/>
              <a:p>
                <a:r>
                  <a:rPr lang="en-US" dirty="0"/>
                  <a:t>l</a:t>
                </a:r>
                <a:r>
                  <a:rPr lang="en-US" dirty="0" smtClean="0"/>
                  <a:t>ognormal</a:t>
                </a:r>
              </a:p>
              <a:p>
                <a:endParaRPr lang="en-US" dirty="0"/>
              </a:p>
            </p:txBody>
          </p:sp>
          <p:sp>
            <p:nvSpPr>
              <p:cNvPr id="9" name="TextBox 8"/>
              <p:cNvSpPr txBox="1"/>
              <p:nvPr/>
            </p:nvSpPr>
            <p:spPr>
              <a:xfrm>
                <a:off x="4535864" y="2452539"/>
                <a:ext cx="1190920" cy="646331"/>
              </a:xfrm>
              <a:prstGeom prst="rect">
                <a:avLst/>
              </a:prstGeom>
              <a:noFill/>
            </p:spPr>
            <p:txBody>
              <a:bodyPr wrap="square" rtlCol="0">
                <a:spAutoFit/>
              </a:bodyPr>
              <a:lstStyle/>
              <a:p>
                <a:r>
                  <a:rPr lang="en-US" dirty="0" err="1" smtClean="0"/>
                  <a:t>logseries</a:t>
                </a:r>
                <a:endParaRPr lang="en-US" dirty="0" smtClean="0"/>
              </a:p>
              <a:p>
                <a:endParaRPr lang="en-US" dirty="0"/>
              </a:p>
            </p:txBody>
          </p:sp>
          <p:pic>
            <p:nvPicPr>
              <p:cNvPr id="3" name="Picture 2"/>
              <p:cNvPicPr>
                <a:picLocks noChangeAspect="1"/>
              </p:cNvPicPr>
              <p:nvPr/>
            </p:nvPicPr>
            <p:blipFill>
              <a:blip r:embed="rId5"/>
              <a:stretch>
                <a:fillRect/>
              </a:stretch>
            </p:blipFill>
            <p:spPr>
              <a:xfrm>
                <a:off x="3647690" y="2501360"/>
                <a:ext cx="987638" cy="274344"/>
              </a:xfrm>
              <a:prstGeom prst="rect">
                <a:avLst/>
              </a:prstGeom>
            </p:spPr>
          </p:pic>
        </p:grpSp>
      </p:grpSp>
    </p:spTree>
    <p:extLst>
      <p:ext uri="{BB962C8B-B14F-4D97-AF65-F5344CB8AC3E}">
        <p14:creationId xmlns:p14="http://schemas.microsoft.com/office/powerpoint/2010/main" val="29396772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014419" y="0"/>
            <a:ext cx="10069122" cy="6742450"/>
            <a:chOff x="1014419" y="0"/>
            <a:chExt cx="10069122" cy="6742450"/>
          </a:xfrm>
        </p:grpSpPr>
        <p:pic>
          <p:nvPicPr>
            <p:cNvPr id="4" name="Picture 3"/>
            <p:cNvPicPr>
              <a:picLocks noChangeAspect="1"/>
            </p:cNvPicPr>
            <p:nvPr/>
          </p:nvPicPr>
          <p:blipFill>
            <a:blip r:embed="rId2"/>
            <a:stretch>
              <a:fillRect/>
            </a:stretch>
          </p:blipFill>
          <p:spPr>
            <a:xfrm>
              <a:off x="1014419" y="0"/>
              <a:ext cx="10069122" cy="6742450"/>
            </a:xfrm>
            <a:prstGeom prst="rect">
              <a:avLst/>
            </a:prstGeom>
          </p:spPr>
        </p:pic>
        <p:pic>
          <p:nvPicPr>
            <p:cNvPr id="7" name="Picture 6"/>
            <p:cNvPicPr>
              <a:picLocks noChangeAspect="1"/>
            </p:cNvPicPr>
            <p:nvPr/>
          </p:nvPicPr>
          <p:blipFill>
            <a:blip r:embed="rId3"/>
            <a:stretch>
              <a:fillRect/>
            </a:stretch>
          </p:blipFill>
          <p:spPr>
            <a:xfrm>
              <a:off x="9576805" y="2310500"/>
              <a:ext cx="1506736" cy="1512444"/>
            </a:xfrm>
            <a:prstGeom prst="rect">
              <a:avLst/>
            </a:prstGeom>
          </p:spPr>
        </p:pic>
      </p:grpSp>
    </p:spTree>
    <p:extLst>
      <p:ext uri="{BB962C8B-B14F-4D97-AF65-F5344CB8AC3E}">
        <p14:creationId xmlns:p14="http://schemas.microsoft.com/office/powerpoint/2010/main" val="22470232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1018338" y="0"/>
            <a:ext cx="1173662" cy="564711"/>
          </a:xfrm>
          <a:prstGeom prst="rect">
            <a:avLst/>
          </a:prstGeom>
        </p:spPr>
      </p:pic>
      <p:pic>
        <p:nvPicPr>
          <p:cNvPr id="4" name="Picture 3"/>
          <p:cNvPicPr>
            <a:picLocks noChangeAspect="1"/>
          </p:cNvPicPr>
          <p:nvPr/>
        </p:nvPicPr>
        <p:blipFill>
          <a:blip r:embed="rId3"/>
          <a:stretch>
            <a:fillRect/>
          </a:stretch>
        </p:blipFill>
        <p:spPr>
          <a:xfrm>
            <a:off x="1135411" y="0"/>
            <a:ext cx="8922205" cy="6858000"/>
          </a:xfrm>
          <a:prstGeom prst="rect">
            <a:avLst/>
          </a:prstGeom>
        </p:spPr>
      </p:pic>
      <p:pic>
        <p:nvPicPr>
          <p:cNvPr id="7" name="Picture 6"/>
          <p:cNvPicPr>
            <a:picLocks noChangeAspect="1"/>
          </p:cNvPicPr>
          <p:nvPr/>
        </p:nvPicPr>
        <p:blipFill rotWithShape="1">
          <a:blip r:embed="rId4"/>
          <a:srcRect b="55459"/>
          <a:stretch/>
        </p:blipFill>
        <p:spPr>
          <a:xfrm>
            <a:off x="3425024" y="0"/>
            <a:ext cx="6925656" cy="2818614"/>
          </a:xfrm>
          <a:prstGeom prst="rect">
            <a:avLst/>
          </a:prstGeom>
        </p:spPr>
      </p:pic>
      <p:pic>
        <p:nvPicPr>
          <p:cNvPr id="8" name="Picture 7"/>
          <p:cNvPicPr>
            <a:picLocks noChangeAspect="1"/>
          </p:cNvPicPr>
          <p:nvPr/>
        </p:nvPicPr>
        <p:blipFill>
          <a:blip r:embed="rId5"/>
          <a:stretch>
            <a:fillRect/>
          </a:stretch>
        </p:blipFill>
        <p:spPr>
          <a:xfrm>
            <a:off x="8862913" y="4299181"/>
            <a:ext cx="1609483" cy="1615580"/>
          </a:xfrm>
          <a:prstGeom prst="rect">
            <a:avLst/>
          </a:prstGeom>
        </p:spPr>
      </p:pic>
    </p:spTree>
    <p:extLst>
      <p:ext uri="{BB962C8B-B14F-4D97-AF65-F5344CB8AC3E}">
        <p14:creationId xmlns:p14="http://schemas.microsoft.com/office/powerpoint/2010/main" val="36208619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165360" y="18854"/>
            <a:ext cx="8836057" cy="6835724"/>
          </a:xfrm>
          <a:prstGeom prst="rect">
            <a:avLst/>
          </a:prstGeom>
        </p:spPr>
      </p:pic>
      <p:pic>
        <p:nvPicPr>
          <p:cNvPr id="5" name="Picture 4"/>
          <p:cNvPicPr>
            <a:picLocks noChangeAspect="1"/>
          </p:cNvPicPr>
          <p:nvPr/>
        </p:nvPicPr>
        <p:blipFill>
          <a:blip r:embed="rId3"/>
          <a:stretch>
            <a:fillRect/>
          </a:stretch>
        </p:blipFill>
        <p:spPr>
          <a:xfrm>
            <a:off x="8907605" y="4242621"/>
            <a:ext cx="1609483" cy="1615580"/>
          </a:xfrm>
          <a:prstGeom prst="rect">
            <a:avLst/>
          </a:prstGeom>
        </p:spPr>
      </p:pic>
      <p:pic>
        <p:nvPicPr>
          <p:cNvPr id="6" name="Picture 5"/>
          <p:cNvPicPr>
            <a:picLocks noChangeAspect="1"/>
          </p:cNvPicPr>
          <p:nvPr/>
        </p:nvPicPr>
        <p:blipFill>
          <a:blip r:embed="rId4"/>
          <a:stretch>
            <a:fillRect/>
          </a:stretch>
        </p:blipFill>
        <p:spPr>
          <a:xfrm>
            <a:off x="8066284" y="18854"/>
            <a:ext cx="2450804" cy="823031"/>
          </a:xfrm>
          <a:prstGeom prst="rect">
            <a:avLst/>
          </a:prstGeom>
        </p:spPr>
      </p:pic>
      <p:pic>
        <p:nvPicPr>
          <p:cNvPr id="8" name="Picture 7"/>
          <p:cNvPicPr>
            <a:picLocks noChangeAspect="1"/>
          </p:cNvPicPr>
          <p:nvPr/>
        </p:nvPicPr>
        <p:blipFill>
          <a:blip r:embed="rId5"/>
          <a:stretch>
            <a:fillRect/>
          </a:stretch>
        </p:blipFill>
        <p:spPr>
          <a:xfrm>
            <a:off x="3699780" y="101252"/>
            <a:ext cx="457441" cy="2388859"/>
          </a:xfrm>
          <a:prstGeom prst="rect">
            <a:avLst/>
          </a:prstGeom>
        </p:spPr>
      </p:pic>
      <p:pic>
        <p:nvPicPr>
          <p:cNvPr id="9" name="Picture 8"/>
          <p:cNvPicPr>
            <a:picLocks noChangeAspect="1"/>
          </p:cNvPicPr>
          <p:nvPr/>
        </p:nvPicPr>
        <p:blipFill>
          <a:blip r:embed="rId6"/>
          <a:stretch>
            <a:fillRect/>
          </a:stretch>
        </p:blipFill>
        <p:spPr>
          <a:xfrm>
            <a:off x="9427" y="18854"/>
            <a:ext cx="1155933" cy="556181"/>
          </a:xfrm>
          <a:prstGeom prst="rect">
            <a:avLst/>
          </a:prstGeom>
        </p:spPr>
      </p:pic>
    </p:spTree>
    <p:extLst>
      <p:ext uri="{BB962C8B-B14F-4D97-AF65-F5344CB8AC3E}">
        <p14:creationId xmlns:p14="http://schemas.microsoft.com/office/powerpoint/2010/main" val="39513148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2888850" y="304464"/>
            <a:ext cx="2910828" cy="1840162"/>
            <a:chOff x="2888850" y="304464"/>
            <a:chExt cx="2910828" cy="1840162"/>
          </a:xfrm>
        </p:grpSpPr>
        <p:pic>
          <p:nvPicPr>
            <p:cNvPr id="26" name="Picture 25"/>
            <p:cNvPicPr>
              <a:picLocks noChangeAspect="1"/>
            </p:cNvPicPr>
            <p:nvPr/>
          </p:nvPicPr>
          <p:blipFill rotWithShape="1">
            <a:blip r:embed="rId2"/>
            <a:srcRect b="361"/>
            <a:stretch/>
          </p:blipFill>
          <p:spPr>
            <a:xfrm>
              <a:off x="2888850" y="304464"/>
              <a:ext cx="2870345" cy="1840162"/>
            </a:xfrm>
            <a:prstGeom prst="rect">
              <a:avLst/>
            </a:prstGeom>
          </p:spPr>
        </p:pic>
        <p:sp>
          <p:nvSpPr>
            <p:cNvPr id="12" name="Rectangle 11"/>
            <p:cNvSpPr/>
            <p:nvPr/>
          </p:nvSpPr>
          <p:spPr>
            <a:xfrm>
              <a:off x="5593742" y="1013745"/>
              <a:ext cx="205936" cy="2166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5" name="Picture 24"/>
          <p:cNvPicPr>
            <a:picLocks noChangeAspect="1"/>
          </p:cNvPicPr>
          <p:nvPr/>
        </p:nvPicPr>
        <p:blipFill>
          <a:blip r:embed="rId3"/>
          <a:stretch>
            <a:fillRect/>
          </a:stretch>
        </p:blipFill>
        <p:spPr>
          <a:xfrm>
            <a:off x="45288" y="465042"/>
            <a:ext cx="2842720" cy="1714371"/>
          </a:xfrm>
          <a:prstGeom prst="rect">
            <a:avLst/>
          </a:prstGeom>
        </p:spPr>
      </p:pic>
      <p:graphicFrame>
        <p:nvGraphicFramePr>
          <p:cNvPr id="6" name="Table 5"/>
          <p:cNvGraphicFramePr>
            <a:graphicFrameLocks noGrp="1"/>
          </p:cNvGraphicFramePr>
          <p:nvPr>
            <p:extLst>
              <p:ext uri="{D42A27DB-BD31-4B8C-83A1-F6EECF244321}">
                <p14:modId xmlns:p14="http://schemas.microsoft.com/office/powerpoint/2010/main" val="1779588117"/>
              </p:ext>
            </p:extLst>
          </p:nvPr>
        </p:nvGraphicFramePr>
        <p:xfrm>
          <a:off x="673047" y="2488908"/>
          <a:ext cx="1744692" cy="1754298"/>
        </p:xfrm>
        <a:graphic>
          <a:graphicData uri="http://schemas.openxmlformats.org/drawingml/2006/table">
            <a:tbl>
              <a:tblPr firstRow="1" bandRow="1">
                <a:tableStyleId>{5C22544A-7EE6-4342-B048-85BDC9FD1C3A}</a:tableStyleId>
              </a:tblPr>
              <a:tblGrid>
                <a:gridCol w="872346">
                  <a:extLst>
                    <a:ext uri="{9D8B030D-6E8A-4147-A177-3AD203B41FA5}">
                      <a16:colId xmlns:a16="http://schemas.microsoft.com/office/drawing/2014/main" val="20000"/>
                    </a:ext>
                  </a:extLst>
                </a:gridCol>
                <a:gridCol w="872346">
                  <a:extLst>
                    <a:ext uri="{9D8B030D-6E8A-4147-A177-3AD203B41FA5}">
                      <a16:colId xmlns:a16="http://schemas.microsoft.com/office/drawing/2014/main" val="20001"/>
                    </a:ext>
                  </a:extLst>
                </a:gridCol>
              </a:tblGrid>
              <a:tr h="877149">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877149">
                <a:tc>
                  <a:txBody>
                    <a:bodyPr/>
                    <a:lstStyle/>
                    <a:p>
                      <a:endParaRPr lang="en-US" dirty="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sp>
        <p:nvSpPr>
          <p:cNvPr id="2" name="Title 1"/>
          <p:cNvSpPr>
            <a:spLocks noGrp="1"/>
          </p:cNvSpPr>
          <p:nvPr>
            <p:ph type="title"/>
          </p:nvPr>
        </p:nvSpPr>
        <p:spPr>
          <a:xfrm>
            <a:off x="7882128" y="125730"/>
            <a:ext cx="4203192" cy="1042416"/>
          </a:xfrm>
        </p:spPr>
        <p:txBody>
          <a:bodyPr>
            <a:normAutofit fontScale="90000"/>
          </a:bodyPr>
          <a:lstStyle/>
          <a:p>
            <a:r>
              <a:rPr lang="en-US" dirty="0" smtClean="0"/>
              <a:t>6 panel conceptual figure</a:t>
            </a:r>
            <a:endParaRPr lang="en-US" dirty="0"/>
          </a:p>
        </p:txBody>
      </p:sp>
      <p:sp>
        <p:nvSpPr>
          <p:cNvPr id="66" name="Flowchart: Connector 65"/>
          <p:cNvSpPr/>
          <p:nvPr/>
        </p:nvSpPr>
        <p:spPr>
          <a:xfrm>
            <a:off x="3343204" y="3105935"/>
            <a:ext cx="45719" cy="45719"/>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lowchart: Connector 66"/>
          <p:cNvSpPr/>
          <p:nvPr/>
        </p:nvSpPr>
        <p:spPr>
          <a:xfrm>
            <a:off x="3373150" y="3887857"/>
            <a:ext cx="45719" cy="45719"/>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lowchart: Connector 67"/>
          <p:cNvSpPr/>
          <p:nvPr/>
        </p:nvSpPr>
        <p:spPr>
          <a:xfrm>
            <a:off x="5011655" y="2704191"/>
            <a:ext cx="45719" cy="45719"/>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TextBox 75"/>
          <p:cNvSpPr txBox="1"/>
          <p:nvPr/>
        </p:nvSpPr>
        <p:spPr>
          <a:xfrm>
            <a:off x="3813061" y="4143036"/>
            <a:ext cx="990603" cy="307777"/>
          </a:xfrm>
          <a:prstGeom prst="rect">
            <a:avLst/>
          </a:prstGeom>
          <a:noFill/>
        </p:spPr>
        <p:txBody>
          <a:bodyPr wrap="square" rtlCol="0">
            <a:spAutoFit/>
          </a:bodyPr>
          <a:lstStyle/>
          <a:p>
            <a:r>
              <a:rPr lang="en-US" sz="1400" dirty="0"/>
              <a:t>l</a:t>
            </a:r>
            <a:r>
              <a:rPr lang="en-US" sz="1400" dirty="0" smtClean="0"/>
              <a:t>og(area)</a:t>
            </a:r>
            <a:endParaRPr lang="en-US" sz="1400" dirty="0"/>
          </a:p>
        </p:txBody>
      </p:sp>
      <p:sp>
        <p:nvSpPr>
          <p:cNvPr id="77" name="TextBox 76"/>
          <p:cNvSpPr txBox="1"/>
          <p:nvPr/>
        </p:nvSpPr>
        <p:spPr>
          <a:xfrm rot="16200000">
            <a:off x="2455255" y="3147635"/>
            <a:ext cx="1169233" cy="307777"/>
          </a:xfrm>
          <a:prstGeom prst="rect">
            <a:avLst/>
          </a:prstGeom>
          <a:noFill/>
        </p:spPr>
        <p:txBody>
          <a:bodyPr wrap="square" rtlCol="0">
            <a:spAutoFit/>
          </a:bodyPr>
          <a:lstStyle/>
          <a:p>
            <a:r>
              <a:rPr lang="en-US" sz="1400" dirty="0"/>
              <a:t>l</a:t>
            </a:r>
            <a:r>
              <a:rPr lang="en-US" sz="1400" dirty="0" smtClean="0"/>
              <a:t>og(Species)</a:t>
            </a:r>
            <a:endParaRPr lang="en-US" sz="1400" dirty="0"/>
          </a:p>
        </p:txBody>
      </p:sp>
      <p:cxnSp>
        <p:nvCxnSpPr>
          <p:cNvPr id="79" name="Straight Connector 78"/>
          <p:cNvCxnSpPr>
            <a:stCxn id="67" idx="6"/>
            <a:endCxn id="68" idx="6"/>
          </p:cNvCxnSpPr>
          <p:nvPr/>
        </p:nvCxnSpPr>
        <p:spPr>
          <a:xfrm flipV="1">
            <a:off x="3418869" y="2727051"/>
            <a:ext cx="1638505" cy="1183666"/>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66" idx="6"/>
            <a:endCxn id="68" idx="2"/>
          </p:cNvCxnSpPr>
          <p:nvPr/>
        </p:nvCxnSpPr>
        <p:spPr>
          <a:xfrm flipV="1">
            <a:off x="3388923" y="2727051"/>
            <a:ext cx="1622732" cy="401744"/>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3191370" y="2529883"/>
            <a:ext cx="0" cy="16366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flipH="1">
            <a:off x="3193760" y="4170171"/>
            <a:ext cx="2039582" cy="29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1" name="TextBox 90"/>
          <p:cNvSpPr txBox="1"/>
          <p:nvPr/>
        </p:nvSpPr>
        <p:spPr>
          <a:xfrm rot="20859770">
            <a:off x="3694214" y="2683855"/>
            <a:ext cx="1101852" cy="261610"/>
          </a:xfrm>
          <a:prstGeom prst="rect">
            <a:avLst/>
          </a:prstGeom>
          <a:noFill/>
        </p:spPr>
        <p:txBody>
          <a:bodyPr wrap="square" rtlCol="0">
            <a:spAutoFit/>
          </a:bodyPr>
          <a:lstStyle/>
          <a:p>
            <a:r>
              <a:rPr lang="en-US" sz="1100" dirty="0" smtClean="0"/>
              <a:t>All species</a:t>
            </a:r>
            <a:endParaRPr lang="en-US" sz="1100" dirty="0"/>
          </a:p>
        </p:txBody>
      </p:sp>
      <p:sp>
        <p:nvSpPr>
          <p:cNvPr id="95" name="TextBox 94"/>
          <p:cNvSpPr txBox="1"/>
          <p:nvPr/>
        </p:nvSpPr>
        <p:spPr>
          <a:xfrm rot="19413092">
            <a:off x="3343022" y="3153889"/>
            <a:ext cx="1552041" cy="261610"/>
          </a:xfrm>
          <a:prstGeom prst="rect">
            <a:avLst/>
          </a:prstGeom>
          <a:noFill/>
        </p:spPr>
        <p:txBody>
          <a:bodyPr wrap="square" rtlCol="0">
            <a:spAutoFit/>
          </a:bodyPr>
          <a:lstStyle/>
          <a:p>
            <a:r>
              <a:rPr lang="en-US" sz="1100" dirty="0" smtClean="0"/>
              <a:t>Excluding transients</a:t>
            </a:r>
            <a:endParaRPr lang="en-US" sz="1100" dirty="0"/>
          </a:p>
        </p:txBody>
      </p:sp>
      <p:sp>
        <p:nvSpPr>
          <p:cNvPr id="97" name="Diamond 96"/>
          <p:cNvSpPr/>
          <p:nvPr/>
        </p:nvSpPr>
        <p:spPr>
          <a:xfrm>
            <a:off x="3293736" y="3923538"/>
            <a:ext cx="45719" cy="45719"/>
          </a:xfrm>
          <a:prstGeom prst="diamond">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p:cNvSpPr/>
          <p:nvPr/>
        </p:nvSpPr>
        <p:spPr>
          <a:xfrm>
            <a:off x="3438136" y="3947786"/>
            <a:ext cx="45719" cy="45719"/>
          </a:xfrm>
          <a:prstGeom prst="ellips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Isosceles Triangle 100"/>
          <p:cNvSpPr/>
          <p:nvPr/>
        </p:nvSpPr>
        <p:spPr>
          <a:xfrm>
            <a:off x="3357148" y="4009768"/>
            <a:ext cx="45719" cy="45719"/>
          </a:xfrm>
          <a:prstGeom prst="triangl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Hexagon 104"/>
          <p:cNvSpPr/>
          <p:nvPr/>
        </p:nvSpPr>
        <p:spPr>
          <a:xfrm>
            <a:off x="3279099" y="3048010"/>
            <a:ext cx="70648" cy="57645"/>
          </a:xfrm>
          <a:prstGeom prst="hexagon">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384226" y="3031729"/>
            <a:ext cx="57025" cy="52352"/>
          </a:xfrm>
          <a:prstGeom prst="rect">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Diamond 106"/>
          <p:cNvSpPr/>
          <p:nvPr/>
        </p:nvSpPr>
        <p:spPr>
          <a:xfrm>
            <a:off x="3263476" y="3150517"/>
            <a:ext cx="45719" cy="45719"/>
          </a:xfrm>
          <a:prstGeom prst="diamond">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p:cNvSpPr/>
          <p:nvPr/>
        </p:nvSpPr>
        <p:spPr>
          <a:xfrm>
            <a:off x="3407876" y="3174765"/>
            <a:ext cx="45719" cy="45719"/>
          </a:xfrm>
          <a:prstGeom prst="ellips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Isosceles Triangle 108"/>
          <p:cNvSpPr/>
          <p:nvPr/>
        </p:nvSpPr>
        <p:spPr>
          <a:xfrm>
            <a:off x="3326888" y="3236747"/>
            <a:ext cx="45719" cy="45719"/>
          </a:xfrm>
          <a:prstGeom prst="triangl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Hexagon 116"/>
          <p:cNvSpPr/>
          <p:nvPr/>
        </p:nvSpPr>
        <p:spPr>
          <a:xfrm>
            <a:off x="4976331" y="2551288"/>
            <a:ext cx="70648" cy="57645"/>
          </a:xfrm>
          <a:prstGeom prst="hexagon">
            <a:avLst/>
          </a:prstGeom>
          <a:solidFill>
            <a:schemeClr val="bg1">
              <a:lumMod val="50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p:cNvSpPr/>
          <p:nvPr/>
        </p:nvSpPr>
        <p:spPr>
          <a:xfrm>
            <a:off x="5056165" y="2618834"/>
            <a:ext cx="57025" cy="52352"/>
          </a:xfrm>
          <a:prstGeom prst="rect">
            <a:avLst/>
          </a:prstGeom>
          <a:solidFill>
            <a:schemeClr val="bg1">
              <a:lumMod val="50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Diamond 118"/>
          <p:cNvSpPr/>
          <p:nvPr/>
        </p:nvSpPr>
        <p:spPr>
          <a:xfrm>
            <a:off x="5147669" y="2671186"/>
            <a:ext cx="45719" cy="45719"/>
          </a:xfrm>
          <a:prstGeom prst="diamond">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Oval 119"/>
          <p:cNvSpPr/>
          <p:nvPr/>
        </p:nvSpPr>
        <p:spPr>
          <a:xfrm>
            <a:off x="5081056" y="2757510"/>
            <a:ext cx="45719" cy="45719"/>
          </a:xfrm>
          <a:prstGeom prst="ellips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Isosceles Triangle 120"/>
          <p:cNvSpPr/>
          <p:nvPr/>
        </p:nvSpPr>
        <p:spPr>
          <a:xfrm>
            <a:off x="4998827" y="2823852"/>
            <a:ext cx="45719" cy="45719"/>
          </a:xfrm>
          <a:prstGeom prst="triangl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5-Point Star 121"/>
          <p:cNvSpPr/>
          <p:nvPr/>
        </p:nvSpPr>
        <p:spPr>
          <a:xfrm>
            <a:off x="4924738" y="2644111"/>
            <a:ext cx="45720" cy="45719"/>
          </a:xfrm>
          <a:prstGeom prst="star5">
            <a:avLst/>
          </a:prstGeom>
          <a:solidFill>
            <a:schemeClr val="tx1">
              <a:lumMod val="50000"/>
              <a:lumOff val="50000"/>
            </a:schemeClr>
          </a:solidFill>
          <a:ln w="285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Parallelogram 124"/>
          <p:cNvSpPr/>
          <p:nvPr/>
        </p:nvSpPr>
        <p:spPr>
          <a:xfrm>
            <a:off x="5156869" y="2816399"/>
            <a:ext cx="45719" cy="45719"/>
          </a:xfrm>
          <a:prstGeom prst="parallelogram">
            <a:avLst/>
          </a:prstGeom>
          <a:solidFill>
            <a:schemeClr val="bg1">
              <a:lumMod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Trapezoid 125"/>
          <p:cNvSpPr/>
          <p:nvPr/>
        </p:nvSpPr>
        <p:spPr>
          <a:xfrm>
            <a:off x="5153178" y="2565887"/>
            <a:ext cx="45719" cy="45719"/>
          </a:xfrm>
          <a:prstGeom prst="trapezoid">
            <a:avLst/>
          </a:prstGeom>
          <a:solidFill>
            <a:schemeClr val="bg1">
              <a:lumMod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2796616" y="26730"/>
            <a:ext cx="329184" cy="369332"/>
          </a:xfrm>
          <a:prstGeom prst="rect">
            <a:avLst/>
          </a:prstGeom>
          <a:noFill/>
        </p:spPr>
        <p:txBody>
          <a:bodyPr wrap="square" rtlCol="0">
            <a:spAutoFit/>
          </a:bodyPr>
          <a:lstStyle/>
          <a:p>
            <a:r>
              <a:rPr lang="en-US" dirty="0"/>
              <a:t>B</a:t>
            </a:r>
          </a:p>
        </p:txBody>
      </p:sp>
      <p:sp>
        <p:nvSpPr>
          <p:cNvPr id="165" name="TextBox 164"/>
          <p:cNvSpPr txBox="1"/>
          <p:nvPr/>
        </p:nvSpPr>
        <p:spPr>
          <a:xfrm>
            <a:off x="148881" y="26730"/>
            <a:ext cx="329184" cy="369332"/>
          </a:xfrm>
          <a:prstGeom prst="rect">
            <a:avLst/>
          </a:prstGeom>
          <a:noFill/>
        </p:spPr>
        <p:txBody>
          <a:bodyPr wrap="square" rtlCol="0">
            <a:spAutoFit/>
          </a:bodyPr>
          <a:lstStyle/>
          <a:p>
            <a:r>
              <a:rPr lang="en-US" dirty="0" smtClean="0"/>
              <a:t>A</a:t>
            </a:r>
            <a:endParaRPr lang="en-US" dirty="0"/>
          </a:p>
        </p:txBody>
      </p:sp>
      <p:sp>
        <p:nvSpPr>
          <p:cNvPr id="166" name="TextBox 165"/>
          <p:cNvSpPr txBox="1"/>
          <p:nvPr/>
        </p:nvSpPr>
        <p:spPr>
          <a:xfrm flipH="1">
            <a:off x="134462" y="2208311"/>
            <a:ext cx="240792" cy="369332"/>
          </a:xfrm>
          <a:prstGeom prst="rect">
            <a:avLst/>
          </a:prstGeom>
          <a:noFill/>
        </p:spPr>
        <p:txBody>
          <a:bodyPr wrap="square" rtlCol="0">
            <a:spAutoFit/>
          </a:bodyPr>
          <a:lstStyle/>
          <a:p>
            <a:r>
              <a:rPr lang="en-US" dirty="0"/>
              <a:t>C</a:t>
            </a:r>
          </a:p>
        </p:txBody>
      </p:sp>
      <p:sp>
        <p:nvSpPr>
          <p:cNvPr id="167" name="TextBox 166"/>
          <p:cNvSpPr txBox="1"/>
          <p:nvPr/>
        </p:nvSpPr>
        <p:spPr>
          <a:xfrm>
            <a:off x="2795703" y="2229595"/>
            <a:ext cx="329184" cy="369332"/>
          </a:xfrm>
          <a:prstGeom prst="rect">
            <a:avLst/>
          </a:prstGeom>
          <a:noFill/>
        </p:spPr>
        <p:txBody>
          <a:bodyPr wrap="square" rtlCol="0">
            <a:spAutoFit/>
          </a:bodyPr>
          <a:lstStyle/>
          <a:p>
            <a:r>
              <a:rPr lang="en-US" dirty="0" smtClean="0"/>
              <a:t>D</a:t>
            </a:r>
            <a:endParaRPr lang="en-US" dirty="0"/>
          </a:p>
        </p:txBody>
      </p:sp>
      <p:grpSp>
        <p:nvGrpSpPr>
          <p:cNvPr id="5" name="Group 4"/>
          <p:cNvGrpSpPr/>
          <p:nvPr/>
        </p:nvGrpSpPr>
        <p:grpSpPr>
          <a:xfrm>
            <a:off x="741358" y="2607174"/>
            <a:ext cx="1619653" cy="1562552"/>
            <a:chOff x="741358" y="2607174"/>
            <a:chExt cx="1619653" cy="1562552"/>
          </a:xfrm>
        </p:grpSpPr>
        <p:sp>
          <p:nvSpPr>
            <p:cNvPr id="98" name="Oval 97"/>
            <p:cNvSpPr/>
            <p:nvPr/>
          </p:nvSpPr>
          <p:spPr>
            <a:xfrm>
              <a:off x="2237937" y="3177094"/>
              <a:ext cx="119733" cy="108597"/>
            </a:xfrm>
            <a:prstGeom prst="ellips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Isosceles Triangle 102"/>
            <p:cNvSpPr/>
            <p:nvPr/>
          </p:nvSpPr>
          <p:spPr>
            <a:xfrm>
              <a:off x="1639506" y="2607174"/>
              <a:ext cx="137160" cy="137160"/>
            </a:xfrm>
            <a:prstGeom prst="triangl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5-Point Star 153"/>
            <p:cNvSpPr/>
            <p:nvPr/>
          </p:nvSpPr>
          <p:spPr>
            <a:xfrm>
              <a:off x="2214707" y="2883624"/>
              <a:ext cx="146304" cy="146304"/>
            </a:xfrm>
            <a:prstGeom prst="star5">
              <a:avLst/>
            </a:prstGeom>
            <a:solidFill>
              <a:schemeClr val="tx1">
                <a:lumMod val="50000"/>
                <a:lumOff val="50000"/>
              </a:schemeClr>
            </a:solidFill>
            <a:ln w="285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Parallelogram 159"/>
            <p:cNvSpPr/>
            <p:nvPr/>
          </p:nvSpPr>
          <p:spPr>
            <a:xfrm>
              <a:off x="1917076" y="2636469"/>
              <a:ext cx="186647" cy="106640"/>
            </a:xfrm>
            <a:prstGeom prst="parallelogram">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Trapezoid 160"/>
            <p:cNvSpPr/>
            <p:nvPr/>
          </p:nvSpPr>
          <p:spPr>
            <a:xfrm>
              <a:off x="1630427" y="2896926"/>
              <a:ext cx="145405" cy="119699"/>
            </a:xfrm>
            <a:prstGeom prst="trapezoid">
              <a:avLst/>
            </a:prstGeom>
            <a:solidFill>
              <a:schemeClr val="bg1">
                <a:lumMod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Hexagon 161"/>
            <p:cNvSpPr/>
            <p:nvPr/>
          </p:nvSpPr>
          <p:spPr>
            <a:xfrm>
              <a:off x="742143" y="4018287"/>
              <a:ext cx="170932" cy="151439"/>
            </a:xfrm>
            <a:prstGeom prst="hexagon">
              <a:avLst/>
            </a:prstGeom>
            <a:solidFill>
              <a:schemeClr val="bg1">
                <a:lumMod val="50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Rectangle 163"/>
            <p:cNvSpPr/>
            <p:nvPr/>
          </p:nvSpPr>
          <p:spPr>
            <a:xfrm>
              <a:off x="1052570" y="4025254"/>
              <a:ext cx="142869" cy="135226"/>
            </a:xfrm>
            <a:prstGeom prst="rect">
              <a:avLst/>
            </a:prstGeom>
            <a:solidFill>
              <a:schemeClr val="bg1">
                <a:lumMod val="50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Oval 167"/>
            <p:cNvSpPr/>
            <p:nvPr/>
          </p:nvSpPr>
          <p:spPr>
            <a:xfrm>
              <a:off x="1341792" y="4023069"/>
              <a:ext cx="137160" cy="137160"/>
            </a:xfrm>
            <a:prstGeom prst="ellips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Trapezoid 168"/>
            <p:cNvSpPr/>
            <p:nvPr/>
          </p:nvSpPr>
          <p:spPr>
            <a:xfrm>
              <a:off x="744405" y="3754947"/>
              <a:ext cx="145405" cy="119699"/>
            </a:xfrm>
            <a:prstGeom prst="trapezoid">
              <a:avLst/>
            </a:prstGeom>
            <a:solidFill>
              <a:schemeClr val="bg1">
                <a:lumMod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Diamond 169"/>
            <p:cNvSpPr/>
            <p:nvPr/>
          </p:nvSpPr>
          <p:spPr>
            <a:xfrm>
              <a:off x="1313188" y="3478526"/>
              <a:ext cx="164592" cy="164592"/>
            </a:xfrm>
            <a:prstGeom prst="diamond">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Rectangle 170"/>
            <p:cNvSpPr/>
            <p:nvPr/>
          </p:nvSpPr>
          <p:spPr>
            <a:xfrm>
              <a:off x="1002620" y="3156031"/>
              <a:ext cx="142869" cy="135226"/>
            </a:xfrm>
            <a:prstGeom prst="rect">
              <a:avLst/>
            </a:prstGeom>
            <a:solidFill>
              <a:schemeClr val="bg1">
                <a:lumMod val="50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5-Point Star 172"/>
            <p:cNvSpPr/>
            <p:nvPr/>
          </p:nvSpPr>
          <p:spPr>
            <a:xfrm>
              <a:off x="1293778" y="2889731"/>
              <a:ext cx="168605" cy="165114"/>
            </a:xfrm>
            <a:prstGeom prst="star5">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Parallelogram 173"/>
            <p:cNvSpPr/>
            <p:nvPr/>
          </p:nvSpPr>
          <p:spPr>
            <a:xfrm>
              <a:off x="966591" y="2636469"/>
              <a:ext cx="186647" cy="106640"/>
            </a:xfrm>
            <a:prstGeom prst="parallelogram">
              <a:avLst/>
            </a:prstGeom>
            <a:solidFill>
              <a:schemeClr val="bg1">
                <a:lumMod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Diamond 174"/>
            <p:cNvSpPr/>
            <p:nvPr/>
          </p:nvSpPr>
          <p:spPr>
            <a:xfrm>
              <a:off x="1296853" y="2625022"/>
              <a:ext cx="143736" cy="139320"/>
            </a:xfrm>
            <a:prstGeom prst="diamond">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Hexagon 175"/>
            <p:cNvSpPr/>
            <p:nvPr/>
          </p:nvSpPr>
          <p:spPr>
            <a:xfrm>
              <a:off x="1632791" y="4013966"/>
              <a:ext cx="170932" cy="151439"/>
            </a:xfrm>
            <a:prstGeom prst="hexag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Rectangle 176"/>
            <p:cNvSpPr/>
            <p:nvPr/>
          </p:nvSpPr>
          <p:spPr>
            <a:xfrm>
              <a:off x="1921368" y="4022073"/>
              <a:ext cx="142869" cy="135226"/>
            </a:xfrm>
            <a:prstGeom prst="rect">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Oval 177"/>
            <p:cNvSpPr/>
            <p:nvPr/>
          </p:nvSpPr>
          <p:spPr>
            <a:xfrm>
              <a:off x="2217173" y="4026107"/>
              <a:ext cx="119733" cy="108597"/>
            </a:xfrm>
            <a:prstGeom prst="ellips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Isosceles Triangle 178"/>
            <p:cNvSpPr/>
            <p:nvPr/>
          </p:nvSpPr>
          <p:spPr>
            <a:xfrm>
              <a:off x="1658192" y="3506174"/>
              <a:ext cx="103106" cy="98071"/>
            </a:xfrm>
            <a:prstGeom prst="triangl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Diamond 179"/>
            <p:cNvSpPr/>
            <p:nvPr/>
          </p:nvSpPr>
          <p:spPr>
            <a:xfrm>
              <a:off x="2205172" y="3472762"/>
              <a:ext cx="143736" cy="139320"/>
            </a:xfrm>
            <a:prstGeom prst="diamond">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Isosceles Triangle 180"/>
            <p:cNvSpPr/>
            <p:nvPr/>
          </p:nvSpPr>
          <p:spPr>
            <a:xfrm>
              <a:off x="741358" y="2629306"/>
              <a:ext cx="137160" cy="137160"/>
            </a:xfrm>
            <a:prstGeom prst="triangl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Freeform 8"/>
          <p:cNvSpPr/>
          <p:nvPr/>
        </p:nvSpPr>
        <p:spPr>
          <a:xfrm rot="14463452" flipH="1">
            <a:off x="2674322" y="3889430"/>
            <a:ext cx="555739" cy="838602"/>
          </a:xfrm>
          <a:custGeom>
            <a:avLst/>
            <a:gdLst>
              <a:gd name="connsiteX0" fmla="*/ 139485 w 208052"/>
              <a:gd name="connsiteY0" fmla="*/ 387458 h 387458"/>
              <a:gd name="connsiteX1" fmla="*/ 201478 w 208052"/>
              <a:gd name="connsiteY1" fmla="*/ 247973 h 387458"/>
              <a:gd name="connsiteX2" fmla="*/ 0 w 208052"/>
              <a:gd name="connsiteY2" fmla="*/ 7750 h 387458"/>
              <a:gd name="connsiteX3" fmla="*/ 0 w 208052"/>
              <a:gd name="connsiteY3" fmla="*/ 7750 h 387458"/>
              <a:gd name="connsiteX4" fmla="*/ 0 w 208052"/>
              <a:gd name="connsiteY4" fmla="*/ 0 h 3874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8052" h="387458">
                <a:moveTo>
                  <a:pt x="139485" y="387458"/>
                </a:moveTo>
                <a:cubicBezTo>
                  <a:pt x="182105" y="349358"/>
                  <a:pt x="224725" y="311258"/>
                  <a:pt x="201478" y="247973"/>
                </a:cubicBezTo>
                <a:cubicBezTo>
                  <a:pt x="178231" y="184688"/>
                  <a:pt x="0" y="7750"/>
                  <a:pt x="0" y="7750"/>
                </a:cubicBezTo>
                <a:lnTo>
                  <a:pt x="0" y="7750"/>
                </a:lnTo>
                <a:lnTo>
                  <a:pt x="0" y="0"/>
                </a:lnTo>
              </a:path>
            </a:pathLst>
          </a:custGeom>
          <a:noFill/>
          <a:ln w="28575">
            <a:solidFill>
              <a:schemeClr val="tx1"/>
            </a:solidFill>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Isosceles Triangle 123"/>
          <p:cNvSpPr/>
          <p:nvPr/>
        </p:nvSpPr>
        <p:spPr>
          <a:xfrm>
            <a:off x="697873" y="1563202"/>
            <a:ext cx="200634" cy="169490"/>
          </a:xfrm>
          <a:prstGeom prst="triangle">
            <a:avLst/>
          </a:prstGeom>
          <a:solidFill>
            <a:schemeClr val="bg1"/>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Isosceles Triangle 127"/>
          <p:cNvSpPr/>
          <p:nvPr/>
        </p:nvSpPr>
        <p:spPr>
          <a:xfrm>
            <a:off x="2186387" y="1570480"/>
            <a:ext cx="200634" cy="169490"/>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5897105" y="1718465"/>
            <a:ext cx="4339526" cy="2123658"/>
          </a:xfrm>
          <a:prstGeom prst="rect">
            <a:avLst/>
          </a:prstGeom>
          <a:noFill/>
        </p:spPr>
        <p:txBody>
          <a:bodyPr wrap="square" rtlCol="0">
            <a:spAutoFit/>
          </a:bodyPr>
          <a:lstStyle/>
          <a:p>
            <a:r>
              <a:rPr lang="en-US" sz="1100" dirty="0" smtClean="0"/>
              <a:t>Figure 1. (A) Bimodal distribution of temporal occupancy for North American birds from Coyle et al. (2013). (B) Core and transient species exhibit different species abundance distributions for the </a:t>
            </a:r>
            <a:r>
              <a:rPr lang="en-US" sz="1100" dirty="0" err="1" smtClean="0"/>
              <a:t>Hinkley</a:t>
            </a:r>
            <a:r>
              <a:rPr lang="en-US" sz="1100" dirty="0" smtClean="0"/>
              <a:t> Point fish assemblage (</a:t>
            </a:r>
            <a:r>
              <a:rPr lang="en-US" sz="1100" dirty="0" err="1" smtClean="0"/>
              <a:t>Magurran</a:t>
            </a:r>
            <a:r>
              <a:rPr lang="en-US" sz="1100" dirty="0" smtClean="0"/>
              <a:t> and Henderson 2003). (C) Four contiguous quadrats in which species (different shapes) may be core (shaded) or transient (open). (D) The species-area relationships for (C) depending on whether transient species are excluded or not, using the lower right panel to represent the smallest area. Because every species is core in at least one quadrat, species richness at the largest scale is the same for the two relationships. (E) Temporal turnover (using one minus the </a:t>
            </a:r>
            <a:r>
              <a:rPr lang="en-US" sz="1100" dirty="0" err="1" smtClean="0"/>
              <a:t>Jaccard</a:t>
            </a:r>
            <a:r>
              <a:rPr lang="en-US" sz="1100" dirty="0" smtClean="0"/>
              <a:t> index of similarity) is much lower when transient species are excluded from the calculation, since they are the species most driving turnover.</a:t>
            </a:r>
            <a:endParaRPr lang="en-US" sz="1100" dirty="0"/>
          </a:p>
        </p:txBody>
      </p:sp>
      <p:sp>
        <p:nvSpPr>
          <p:cNvPr id="10" name="Rectangle 9"/>
          <p:cNvSpPr/>
          <p:nvPr/>
        </p:nvSpPr>
        <p:spPr>
          <a:xfrm>
            <a:off x="4885154" y="1039231"/>
            <a:ext cx="473893" cy="19739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428072" y="1683729"/>
            <a:ext cx="785257" cy="261610"/>
          </a:xfrm>
          <a:prstGeom prst="rect">
            <a:avLst/>
          </a:prstGeom>
          <a:noFill/>
        </p:spPr>
        <p:txBody>
          <a:bodyPr wrap="square" rtlCol="0">
            <a:spAutoFit/>
          </a:bodyPr>
          <a:lstStyle/>
          <a:p>
            <a:r>
              <a:rPr lang="en-US" sz="1100" dirty="0" smtClean="0"/>
              <a:t>Transient</a:t>
            </a:r>
            <a:endParaRPr lang="en-US" sz="1100" dirty="0"/>
          </a:p>
        </p:txBody>
      </p:sp>
      <p:sp>
        <p:nvSpPr>
          <p:cNvPr id="129" name="TextBox 128"/>
          <p:cNvSpPr txBox="1"/>
          <p:nvPr/>
        </p:nvSpPr>
        <p:spPr>
          <a:xfrm>
            <a:off x="1910269" y="1684771"/>
            <a:ext cx="785257" cy="261610"/>
          </a:xfrm>
          <a:prstGeom prst="rect">
            <a:avLst/>
          </a:prstGeom>
          <a:noFill/>
        </p:spPr>
        <p:txBody>
          <a:bodyPr wrap="square" rtlCol="0">
            <a:spAutoFit/>
          </a:bodyPr>
          <a:lstStyle/>
          <a:p>
            <a:pPr algn="ctr"/>
            <a:r>
              <a:rPr lang="en-US" sz="1100" dirty="0" smtClean="0"/>
              <a:t>Core</a:t>
            </a:r>
            <a:endParaRPr lang="en-US" sz="1100" dirty="0"/>
          </a:p>
        </p:txBody>
      </p:sp>
      <p:pic>
        <p:nvPicPr>
          <p:cNvPr id="11" name="Picture 10"/>
          <p:cNvPicPr>
            <a:picLocks noChangeAspect="1"/>
          </p:cNvPicPr>
          <p:nvPr/>
        </p:nvPicPr>
        <p:blipFill>
          <a:blip r:embed="rId4"/>
          <a:stretch>
            <a:fillRect/>
          </a:stretch>
        </p:blipFill>
        <p:spPr>
          <a:xfrm>
            <a:off x="4031038" y="472910"/>
            <a:ext cx="939420" cy="520174"/>
          </a:xfrm>
          <a:prstGeom prst="rect">
            <a:avLst/>
          </a:prstGeom>
        </p:spPr>
      </p:pic>
      <mc:AlternateContent xmlns:mc="http://schemas.openxmlformats.org/markup-compatibility/2006" xmlns:a14="http://schemas.microsoft.com/office/drawing/2010/main">
        <mc:Choice Requires="a14">
          <p:sp>
            <p:nvSpPr>
              <p:cNvPr id="123" name="TextBox 122"/>
              <p:cNvSpPr txBox="1"/>
              <p:nvPr/>
            </p:nvSpPr>
            <p:spPr>
              <a:xfrm>
                <a:off x="2216777" y="5923755"/>
                <a:ext cx="845729" cy="307777"/>
              </a:xfrm>
              <a:prstGeom prst="rect">
                <a:avLst/>
              </a:prstGeom>
              <a:noFill/>
            </p:spPr>
            <p:txBody>
              <a:bodyPr wrap="square" rtlCol="0">
                <a:spAutoFit/>
              </a:bodyPr>
              <a:lstStyle/>
              <a:p>
                <a:r>
                  <a:rPr lang="en-US" sz="1400" dirty="0" smtClean="0"/>
                  <a:t>time </a:t>
                </a:r>
                <a14:m>
                  <m:oMath xmlns:m="http://schemas.openxmlformats.org/officeDocument/2006/math">
                    <m:sSub>
                      <m:sSubPr>
                        <m:ctrlPr>
                          <a:rPr lang="en-US" sz="1400" i="1" smtClean="0">
                            <a:latin typeface="Cambria Math" panose="02040503050406030204" pitchFamily="18" charset="0"/>
                          </a:rPr>
                        </m:ctrlPr>
                      </m:sSubPr>
                      <m:e>
                        <m:r>
                          <a:rPr lang="en-US" sz="1400" b="0" i="1">
                            <a:latin typeface="Cambria Math" panose="02040503050406030204" pitchFamily="18" charset="0"/>
                          </a:rPr>
                          <m:t>𝑡</m:t>
                        </m:r>
                      </m:e>
                      <m:sub>
                        <m:r>
                          <a:rPr lang="en-US" sz="1400" b="0" i="1" smtClean="0">
                            <a:latin typeface="Cambria Math" panose="02040503050406030204" pitchFamily="18" charset="0"/>
                          </a:rPr>
                          <m:t>2</m:t>
                        </m:r>
                      </m:sub>
                    </m:sSub>
                  </m:oMath>
                </a14:m>
                <a:endParaRPr lang="en-US" sz="1400" dirty="0"/>
              </a:p>
            </p:txBody>
          </p:sp>
        </mc:Choice>
        <mc:Fallback xmlns="">
          <p:sp>
            <p:nvSpPr>
              <p:cNvPr id="123" name="TextBox 122"/>
              <p:cNvSpPr txBox="1">
                <a:spLocks noRot="1" noChangeAspect="1" noMove="1" noResize="1" noEditPoints="1" noAdjustHandles="1" noChangeArrowheads="1" noChangeShapeType="1" noTextEdit="1"/>
              </p:cNvSpPr>
              <p:nvPr/>
            </p:nvSpPr>
            <p:spPr>
              <a:xfrm>
                <a:off x="2216777" y="5923755"/>
                <a:ext cx="845729" cy="307777"/>
              </a:xfrm>
              <a:prstGeom prst="rect">
                <a:avLst/>
              </a:prstGeom>
              <a:blipFill rotWithShape="0">
                <a:blip r:embed="rId5"/>
                <a:stretch>
                  <a:fillRect l="-2174" t="-4000" b="-20000"/>
                </a:stretch>
              </a:blipFill>
            </p:spPr>
            <p:txBody>
              <a:bodyPr/>
              <a:lstStyle/>
              <a:p>
                <a:r>
                  <a:rPr lang="en-US">
                    <a:noFill/>
                  </a:rPr>
                  <a:t> </a:t>
                </a:r>
              </a:p>
            </p:txBody>
          </p:sp>
        </mc:Fallback>
      </mc:AlternateContent>
      <p:sp>
        <p:nvSpPr>
          <p:cNvPr id="127" name="Right Arrow 126"/>
          <p:cNvSpPr/>
          <p:nvPr/>
        </p:nvSpPr>
        <p:spPr>
          <a:xfrm>
            <a:off x="1528829" y="5263503"/>
            <a:ext cx="357252" cy="323041"/>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TextBox 132"/>
          <p:cNvSpPr txBox="1"/>
          <p:nvPr/>
        </p:nvSpPr>
        <p:spPr>
          <a:xfrm>
            <a:off x="3069774" y="5007478"/>
            <a:ext cx="1425390" cy="276999"/>
          </a:xfrm>
          <a:prstGeom prst="rect">
            <a:avLst/>
          </a:prstGeom>
          <a:noFill/>
        </p:spPr>
        <p:txBody>
          <a:bodyPr wrap="none" rtlCol="0">
            <a:spAutoFit/>
          </a:bodyPr>
          <a:lstStyle/>
          <a:p>
            <a:r>
              <a:rPr lang="en-US" sz="1200" dirty="0" smtClean="0"/>
              <a:t>All species:   	         </a:t>
            </a:r>
          </a:p>
        </p:txBody>
      </p:sp>
      <p:sp>
        <p:nvSpPr>
          <p:cNvPr id="134" name="TextBox 133"/>
          <p:cNvSpPr txBox="1"/>
          <p:nvPr/>
        </p:nvSpPr>
        <p:spPr>
          <a:xfrm>
            <a:off x="120580" y="4480490"/>
            <a:ext cx="283271" cy="369332"/>
          </a:xfrm>
          <a:prstGeom prst="rect">
            <a:avLst/>
          </a:prstGeom>
          <a:noFill/>
        </p:spPr>
        <p:txBody>
          <a:bodyPr wrap="square" rtlCol="0">
            <a:spAutoFit/>
          </a:bodyPr>
          <a:lstStyle/>
          <a:p>
            <a:r>
              <a:rPr lang="en-US" dirty="0" smtClean="0"/>
              <a:t>E</a:t>
            </a:r>
            <a:endParaRPr lang="en-US" sz="1400" dirty="0"/>
          </a:p>
        </p:txBody>
      </p:sp>
      <p:grpSp>
        <p:nvGrpSpPr>
          <p:cNvPr id="135" name="Group 134"/>
          <p:cNvGrpSpPr/>
          <p:nvPr/>
        </p:nvGrpSpPr>
        <p:grpSpPr>
          <a:xfrm>
            <a:off x="345569" y="4881769"/>
            <a:ext cx="1131512" cy="1096218"/>
            <a:chOff x="345569" y="4881769"/>
            <a:chExt cx="1131512" cy="1096218"/>
          </a:xfrm>
        </p:grpSpPr>
        <p:sp>
          <p:nvSpPr>
            <p:cNvPr id="136" name="Diamond 135"/>
            <p:cNvSpPr/>
            <p:nvPr/>
          </p:nvSpPr>
          <p:spPr>
            <a:xfrm>
              <a:off x="829029" y="5676706"/>
              <a:ext cx="164592" cy="164592"/>
            </a:xfrm>
            <a:prstGeom prst="diamond">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Rectangle 136"/>
            <p:cNvSpPr/>
            <p:nvPr/>
          </p:nvSpPr>
          <p:spPr>
            <a:xfrm>
              <a:off x="1225840" y="5696605"/>
              <a:ext cx="164592" cy="164592"/>
            </a:xfrm>
            <a:prstGeom prst="rect">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Oval 137"/>
            <p:cNvSpPr/>
            <p:nvPr/>
          </p:nvSpPr>
          <p:spPr>
            <a:xfrm>
              <a:off x="1225840" y="4987194"/>
              <a:ext cx="164592" cy="164592"/>
            </a:xfrm>
            <a:prstGeom prst="ellips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Isosceles Triangle 138"/>
            <p:cNvSpPr/>
            <p:nvPr/>
          </p:nvSpPr>
          <p:spPr>
            <a:xfrm>
              <a:off x="415191" y="4980539"/>
              <a:ext cx="164592" cy="164592"/>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5-Point Star 139"/>
            <p:cNvSpPr/>
            <p:nvPr/>
          </p:nvSpPr>
          <p:spPr>
            <a:xfrm>
              <a:off x="415191" y="5368330"/>
              <a:ext cx="164592" cy="164592"/>
            </a:xfrm>
            <a:prstGeom prst="star5">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Cross 140"/>
            <p:cNvSpPr/>
            <p:nvPr/>
          </p:nvSpPr>
          <p:spPr>
            <a:xfrm>
              <a:off x="1225840" y="5368330"/>
              <a:ext cx="164592" cy="164592"/>
            </a:xfrm>
            <a:prstGeom prst="plus">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Right Triangle 141"/>
            <p:cNvSpPr/>
            <p:nvPr/>
          </p:nvSpPr>
          <p:spPr>
            <a:xfrm>
              <a:off x="454590" y="5710198"/>
              <a:ext cx="164592" cy="164592"/>
            </a:xfrm>
            <a:prstGeom prst="rtTriangl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Parallelogram 144"/>
            <p:cNvSpPr/>
            <p:nvPr/>
          </p:nvSpPr>
          <p:spPr>
            <a:xfrm>
              <a:off x="799602" y="5003966"/>
              <a:ext cx="215132" cy="146017"/>
            </a:xfrm>
            <a:prstGeom prst="parallelogram">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Rectangle 145"/>
            <p:cNvSpPr/>
            <p:nvPr/>
          </p:nvSpPr>
          <p:spPr>
            <a:xfrm>
              <a:off x="345569" y="4881769"/>
              <a:ext cx="1131512" cy="109621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7" name="Group 146"/>
          <p:cNvGrpSpPr/>
          <p:nvPr/>
        </p:nvGrpSpPr>
        <p:grpSpPr>
          <a:xfrm>
            <a:off x="1921849" y="4881769"/>
            <a:ext cx="1131512" cy="1096218"/>
            <a:chOff x="1921849" y="4881769"/>
            <a:chExt cx="1131512" cy="1096218"/>
          </a:xfrm>
        </p:grpSpPr>
        <p:sp>
          <p:nvSpPr>
            <p:cNvPr id="149" name="Hexagon 148"/>
            <p:cNvSpPr/>
            <p:nvPr/>
          </p:nvSpPr>
          <p:spPr>
            <a:xfrm>
              <a:off x="2387021" y="4998527"/>
              <a:ext cx="182880" cy="164592"/>
            </a:xfrm>
            <a:prstGeom prst="hexag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Moon 150"/>
            <p:cNvSpPr/>
            <p:nvPr/>
          </p:nvSpPr>
          <p:spPr>
            <a:xfrm>
              <a:off x="2829552" y="5349533"/>
              <a:ext cx="109728" cy="164592"/>
            </a:xfrm>
            <a:prstGeom prst="mo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Trapezoid 151"/>
            <p:cNvSpPr/>
            <p:nvPr/>
          </p:nvSpPr>
          <p:spPr>
            <a:xfrm>
              <a:off x="2001941" y="5679557"/>
              <a:ext cx="182880" cy="164592"/>
            </a:xfrm>
            <a:prstGeom prst="trapezoid">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Diamond 152"/>
            <p:cNvSpPr/>
            <p:nvPr/>
          </p:nvSpPr>
          <p:spPr>
            <a:xfrm>
              <a:off x="2405309" y="5676706"/>
              <a:ext cx="164592" cy="164592"/>
            </a:xfrm>
            <a:prstGeom prst="diamond">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Rectangle 154"/>
            <p:cNvSpPr/>
            <p:nvPr/>
          </p:nvSpPr>
          <p:spPr>
            <a:xfrm>
              <a:off x="2802120" y="5696605"/>
              <a:ext cx="164592" cy="164592"/>
            </a:xfrm>
            <a:prstGeom prst="rect">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Oval 155"/>
            <p:cNvSpPr/>
            <p:nvPr/>
          </p:nvSpPr>
          <p:spPr>
            <a:xfrm>
              <a:off x="2802120" y="4987194"/>
              <a:ext cx="164592" cy="164592"/>
            </a:xfrm>
            <a:prstGeom prst="ellips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Isosceles Triangle 156"/>
            <p:cNvSpPr/>
            <p:nvPr/>
          </p:nvSpPr>
          <p:spPr>
            <a:xfrm>
              <a:off x="1991471" y="4980539"/>
              <a:ext cx="164592" cy="164592"/>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5-Point Star 157"/>
            <p:cNvSpPr/>
            <p:nvPr/>
          </p:nvSpPr>
          <p:spPr>
            <a:xfrm>
              <a:off x="1991471" y="5349533"/>
              <a:ext cx="164592" cy="164592"/>
            </a:xfrm>
            <a:prstGeom prst="star5">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Rectangle 158"/>
            <p:cNvSpPr/>
            <p:nvPr/>
          </p:nvSpPr>
          <p:spPr>
            <a:xfrm>
              <a:off x="1921849" y="4881769"/>
              <a:ext cx="1131512" cy="109621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163" name="TextBox 162"/>
              <p:cNvSpPr txBox="1"/>
              <p:nvPr/>
            </p:nvSpPr>
            <p:spPr>
              <a:xfrm>
                <a:off x="535544" y="5920426"/>
                <a:ext cx="845729" cy="307777"/>
              </a:xfrm>
              <a:prstGeom prst="rect">
                <a:avLst/>
              </a:prstGeom>
              <a:noFill/>
            </p:spPr>
            <p:txBody>
              <a:bodyPr wrap="square" rtlCol="0">
                <a:spAutoFit/>
              </a:bodyPr>
              <a:lstStyle/>
              <a:p>
                <a:r>
                  <a:rPr lang="en-US" sz="1400" dirty="0" smtClean="0"/>
                  <a:t>time </a:t>
                </a:r>
                <a14:m>
                  <m:oMath xmlns:m="http://schemas.openxmlformats.org/officeDocument/2006/math">
                    <m:sSub>
                      <m:sSubPr>
                        <m:ctrlPr>
                          <a:rPr lang="en-US" sz="1400" i="1" smtClean="0">
                            <a:latin typeface="Cambria Math" panose="02040503050406030204" pitchFamily="18" charset="0"/>
                          </a:rPr>
                        </m:ctrlPr>
                      </m:sSubPr>
                      <m:e>
                        <m:r>
                          <a:rPr lang="en-US" sz="1400" b="0" i="1">
                            <a:latin typeface="Cambria Math" panose="02040503050406030204" pitchFamily="18" charset="0"/>
                          </a:rPr>
                          <m:t>𝑡</m:t>
                        </m:r>
                      </m:e>
                      <m:sub>
                        <m:r>
                          <a:rPr lang="en-US" sz="1400" b="0" i="1" smtClean="0">
                            <a:latin typeface="Cambria Math" panose="02040503050406030204" pitchFamily="18" charset="0"/>
                          </a:rPr>
                          <m:t>1</m:t>
                        </m:r>
                      </m:sub>
                    </m:sSub>
                  </m:oMath>
                </a14:m>
                <a:endParaRPr lang="en-US" sz="1400" dirty="0"/>
              </a:p>
            </p:txBody>
          </p:sp>
        </mc:Choice>
        <mc:Fallback xmlns="">
          <p:sp>
            <p:nvSpPr>
              <p:cNvPr id="163" name="TextBox 162"/>
              <p:cNvSpPr txBox="1">
                <a:spLocks noRot="1" noChangeAspect="1" noMove="1" noResize="1" noEditPoints="1" noAdjustHandles="1" noChangeArrowheads="1" noChangeShapeType="1" noTextEdit="1"/>
              </p:cNvSpPr>
              <p:nvPr/>
            </p:nvSpPr>
            <p:spPr>
              <a:xfrm>
                <a:off x="535544" y="5920426"/>
                <a:ext cx="845729" cy="307777"/>
              </a:xfrm>
              <a:prstGeom prst="rect">
                <a:avLst/>
              </a:prstGeom>
              <a:blipFill rotWithShape="0">
                <a:blip r:embed="rId6"/>
                <a:stretch>
                  <a:fillRect l="-2158" t="-3922" b="-19608"/>
                </a:stretch>
              </a:blipFill>
            </p:spPr>
            <p:txBody>
              <a:bodyPr/>
              <a:lstStyle/>
              <a:p>
                <a:r>
                  <a:rPr lang="en-US">
                    <a:noFill/>
                  </a:rPr>
                  <a:t> </a:t>
                </a:r>
              </a:p>
            </p:txBody>
          </p:sp>
        </mc:Fallback>
      </mc:AlternateContent>
      <p:sp>
        <p:nvSpPr>
          <p:cNvPr id="172" name="Right Triangle 171"/>
          <p:cNvSpPr/>
          <p:nvPr/>
        </p:nvSpPr>
        <p:spPr>
          <a:xfrm>
            <a:off x="4139122" y="5000825"/>
            <a:ext cx="109728" cy="109728"/>
          </a:xfrm>
          <a:prstGeom prst="rtTriangl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6" name="Cross 225"/>
          <p:cNvSpPr/>
          <p:nvPr/>
        </p:nvSpPr>
        <p:spPr>
          <a:xfrm>
            <a:off x="4440258" y="5006460"/>
            <a:ext cx="109728" cy="109728"/>
          </a:xfrm>
          <a:prstGeom prst="plus">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7" name="Parallelogram 226"/>
          <p:cNvSpPr/>
          <p:nvPr/>
        </p:nvSpPr>
        <p:spPr>
          <a:xfrm>
            <a:off x="4284509" y="5000825"/>
            <a:ext cx="128016" cy="109728"/>
          </a:xfrm>
          <a:prstGeom prst="parallelogram">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8" name="Hexagon 227"/>
          <p:cNvSpPr/>
          <p:nvPr/>
        </p:nvSpPr>
        <p:spPr>
          <a:xfrm>
            <a:off x="4138367" y="4860611"/>
            <a:ext cx="109728" cy="109728"/>
          </a:xfrm>
          <a:prstGeom prst="hexag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9" name="Moon 228"/>
          <p:cNvSpPr/>
          <p:nvPr/>
        </p:nvSpPr>
        <p:spPr>
          <a:xfrm>
            <a:off x="4433665" y="4854532"/>
            <a:ext cx="82296" cy="109728"/>
          </a:xfrm>
          <a:prstGeom prst="mo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0" name="Trapezoid 229"/>
          <p:cNvSpPr/>
          <p:nvPr/>
        </p:nvSpPr>
        <p:spPr>
          <a:xfrm>
            <a:off x="4285137" y="4854532"/>
            <a:ext cx="109728" cy="109728"/>
          </a:xfrm>
          <a:prstGeom prst="trapezoid">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1" name="Right Triangle 230"/>
          <p:cNvSpPr/>
          <p:nvPr/>
        </p:nvSpPr>
        <p:spPr>
          <a:xfrm>
            <a:off x="3905732" y="5354950"/>
            <a:ext cx="109728" cy="109728"/>
          </a:xfrm>
          <a:prstGeom prst="rtTriangl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Cross 231"/>
          <p:cNvSpPr/>
          <p:nvPr/>
        </p:nvSpPr>
        <p:spPr>
          <a:xfrm>
            <a:off x="4206868" y="5360585"/>
            <a:ext cx="109728" cy="109728"/>
          </a:xfrm>
          <a:prstGeom prst="plus">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Parallelogram 232"/>
          <p:cNvSpPr/>
          <p:nvPr/>
        </p:nvSpPr>
        <p:spPr>
          <a:xfrm>
            <a:off x="4051119" y="5354950"/>
            <a:ext cx="128016" cy="109728"/>
          </a:xfrm>
          <a:prstGeom prst="parallelogram">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4" name="Hexagon 233"/>
          <p:cNvSpPr/>
          <p:nvPr/>
        </p:nvSpPr>
        <p:spPr>
          <a:xfrm>
            <a:off x="3904977" y="5214736"/>
            <a:ext cx="109728" cy="109728"/>
          </a:xfrm>
          <a:prstGeom prst="hexag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 name="Moon 234"/>
          <p:cNvSpPr/>
          <p:nvPr/>
        </p:nvSpPr>
        <p:spPr>
          <a:xfrm>
            <a:off x="4200275" y="5208657"/>
            <a:ext cx="82296" cy="109728"/>
          </a:xfrm>
          <a:prstGeom prst="mo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6" name="Trapezoid 235"/>
          <p:cNvSpPr/>
          <p:nvPr/>
        </p:nvSpPr>
        <p:spPr>
          <a:xfrm>
            <a:off x="4051747" y="5208657"/>
            <a:ext cx="109728" cy="109728"/>
          </a:xfrm>
          <a:prstGeom prst="trapezoid">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7" name="Straight Connector 236"/>
          <p:cNvCxnSpPr/>
          <p:nvPr/>
        </p:nvCxnSpPr>
        <p:spPr>
          <a:xfrm>
            <a:off x="3886635" y="5165417"/>
            <a:ext cx="9144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38" name="Diamond 237"/>
          <p:cNvSpPr/>
          <p:nvPr/>
        </p:nvSpPr>
        <p:spPr>
          <a:xfrm>
            <a:off x="4529779" y="5353884"/>
            <a:ext cx="109728" cy="109728"/>
          </a:xfrm>
          <a:prstGeom prst="diamond">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9" name="Rectangle 238"/>
          <p:cNvSpPr/>
          <p:nvPr/>
        </p:nvSpPr>
        <p:spPr>
          <a:xfrm>
            <a:off x="4679103" y="5210820"/>
            <a:ext cx="109728" cy="109728"/>
          </a:xfrm>
          <a:prstGeom prst="rect">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0" name="Oval 239"/>
          <p:cNvSpPr/>
          <p:nvPr/>
        </p:nvSpPr>
        <p:spPr>
          <a:xfrm>
            <a:off x="4521266" y="5216105"/>
            <a:ext cx="109728" cy="109728"/>
          </a:xfrm>
          <a:prstGeom prst="ellips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1" name="Isosceles Triangle 240"/>
          <p:cNvSpPr/>
          <p:nvPr/>
        </p:nvSpPr>
        <p:spPr>
          <a:xfrm>
            <a:off x="4370767" y="5208657"/>
            <a:ext cx="109728" cy="109728"/>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2" name="5-Point Star 241"/>
          <p:cNvSpPr/>
          <p:nvPr/>
        </p:nvSpPr>
        <p:spPr>
          <a:xfrm>
            <a:off x="4370543" y="5364850"/>
            <a:ext cx="109728" cy="109728"/>
          </a:xfrm>
          <a:prstGeom prst="star5">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3" name="Straight Connector 242"/>
          <p:cNvCxnSpPr/>
          <p:nvPr/>
        </p:nvCxnSpPr>
        <p:spPr>
          <a:xfrm flipV="1">
            <a:off x="3918932" y="5765319"/>
            <a:ext cx="88539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44" name="Diamond 243"/>
          <p:cNvSpPr/>
          <p:nvPr/>
        </p:nvSpPr>
        <p:spPr>
          <a:xfrm>
            <a:off x="4080943" y="5824061"/>
            <a:ext cx="109728" cy="109728"/>
          </a:xfrm>
          <a:prstGeom prst="diamond">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5" name="Rectangle 244"/>
          <p:cNvSpPr/>
          <p:nvPr/>
        </p:nvSpPr>
        <p:spPr>
          <a:xfrm>
            <a:off x="4533171" y="5828504"/>
            <a:ext cx="109728" cy="109728"/>
          </a:xfrm>
          <a:prstGeom prst="rect">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6" name="Oval 245"/>
          <p:cNvSpPr/>
          <p:nvPr/>
        </p:nvSpPr>
        <p:spPr>
          <a:xfrm>
            <a:off x="4375334" y="5833789"/>
            <a:ext cx="109728" cy="109728"/>
          </a:xfrm>
          <a:prstGeom prst="ellips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7" name="Isosceles Triangle 246"/>
          <p:cNvSpPr/>
          <p:nvPr/>
        </p:nvSpPr>
        <p:spPr>
          <a:xfrm>
            <a:off x="4224835" y="5826341"/>
            <a:ext cx="109728" cy="109728"/>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8" name="5-Point Star 247"/>
          <p:cNvSpPr/>
          <p:nvPr/>
        </p:nvSpPr>
        <p:spPr>
          <a:xfrm>
            <a:off x="3921707" y="5835027"/>
            <a:ext cx="109728" cy="109728"/>
          </a:xfrm>
          <a:prstGeom prst="star5">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9" name="TextBox 248"/>
          <p:cNvSpPr txBox="1"/>
          <p:nvPr/>
        </p:nvSpPr>
        <p:spPr>
          <a:xfrm>
            <a:off x="3067202" y="5508371"/>
            <a:ext cx="845360" cy="461665"/>
          </a:xfrm>
          <a:prstGeom prst="rect">
            <a:avLst/>
          </a:prstGeom>
          <a:noFill/>
        </p:spPr>
        <p:txBody>
          <a:bodyPr wrap="none" rtlCol="0">
            <a:spAutoFit/>
          </a:bodyPr>
          <a:lstStyle/>
          <a:p>
            <a:r>
              <a:rPr lang="en-US" sz="1200" dirty="0" smtClean="0"/>
              <a:t>Excluding</a:t>
            </a:r>
          </a:p>
          <a:p>
            <a:r>
              <a:rPr lang="en-US" sz="1200" dirty="0" smtClean="0"/>
              <a:t>transients:</a:t>
            </a:r>
          </a:p>
        </p:txBody>
      </p:sp>
      <p:sp>
        <p:nvSpPr>
          <p:cNvPr id="250" name="TextBox 249"/>
          <p:cNvSpPr txBox="1"/>
          <p:nvPr/>
        </p:nvSpPr>
        <p:spPr>
          <a:xfrm>
            <a:off x="4199866" y="5522058"/>
            <a:ext cx="263214" cy="276999"/>
          </a:xfrm>
          <a:prstGeom prst="rect">
            <a:avLst/>
          </a:prstGeom>
          <a:noFill/>
        </p:spPr>
        <p:txBody>
          <a:bodyPr wrap="none" rtlCol="0">
            <a:spAutoFit/>
          </a:bodyPr>
          <a:lstStyle/>
          <a:p>
            <a:r>
              <a:rPr lang="en-US" sz="1200" dirty="0" smtClean="0"/>
              <a:t>0</a:t>
            </a:r>
          </a:p>
        </p:txBody>
      </p:sp>
      <p:sp>
        <p:nvSpPr>
          <p:cNvPr id="251" name="TextBox 250"/>
          <p:cNvSpPr txBox="1"/>
          <p:nvPr/>
        </p:nvSpPr>
        <p:spPr>
          <a:xfrm>
            <a:off x="4788831" y="5626819"/>
            <a:ext cx="486030" cy="276999"/>
          </a:xfrm>
          <a:prstGeom prst="rect">
            <a:avLst/>
          </a:prstGeom>
          <a:noFill/>
        </p:spPr>
        <p:txBody>
          <a:bodyPr wrap="none" rtlCol="0">
            <a:spAutoFit/>
          </a:bodyPr>
          <a:lstStyle/>
          <a:p>
            <a:r>
              <a:rPr lang="en-US" sz="1200" dirty="0" smtClean="0"/>
              <a:t>= 0%</a:t>
            </a:r>
          </a:p>
        </p:txBody>
      </p:sp>
      <p:sp>
        <p:nvSpPr>
          <p:cNvPr id="252" name="TextBox 251"/>
          <p:cNvSpPr txBox="1"/>
          <p:nvPr/>
        </p:nvSpPr>
        <p:spPr>
          <a:xfrm>
            <a:off x="4794469" y="5026917"/>
            <a:ext cx="564578" cy="276999"/>
          </a:xfrm>
          <a:prstGeom prst="rect">
            <a:avLst/>
          </a:prstGeom>
          <a:noFill/>
        </p:spPr>
        <p:txBody>
          <a:bodyPr wrap="none" rtlCol="0">
            <a:spAutoFit/>
          </a:bodyPr>
          <a:lstStyle/>
          <a:p>
            <a:r>
              <a:rPr lang="en-US" sz="1200" dirty="0" smtClean="0"/>
              <a:t>= 50%</a:t>
            </a:r>
          </a:p>
        </p:txBody>
      </p:sp>
      <p:sp>
        <p:nvSpPr>
          <p:cNvPr id="253" name="TextBox 252"/>
          <p:cNvSpPr txBox="1"/>
          <p:nvPr/>
        </p:nvSpPr>
        <p:spPr>
          <a:xfrm>
            <a:off x="3871137" y="6005214"/>
            <a:ext cx="839461" cy="307777"/>
          </a:xfrm>
          <a:prstGeom prst="rect">
            <a:avLst/>
          </a:prstGeom>
          <a:noFill/>
        </p:spPr>
        <p:txBody>
          <a:bodyPr wrap="none" rtlCol="0">
            <a:spAutoFit/>
          </a:bodyPr>
          <a:lstStyle/>
          <a:p>
            <a:r>
              <a:rPr lang="en-US" sz="1400" dirty="0" smtClean="0"/>
              <a:t>Turnover</a:t>
            </a:r>
          </a:p>
        </p:txBody>
      </p:sp>
      <p:sp>
        <p:nvSpPr>
          <p:cNvPr id="254" name="Isosceles Triangle 253"/>
          <p:cNvSpPr/>
          <p:nvPr/>
        </p:nvSpPr>
        <p:spPr>
          <a:xfrm flipV="1">
            <a:off x="4681266" y="5360585"/>
            <a:ext cx="109728" cy="109728"/>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5" name="Isosceles Triangle 254"/>
          <p:cNvSpPr/>
          <p:nvPr/>
        </p:nvSpPr>
        <p:spPr>
          <a:xfrm flipV="1">
            <a:off x="4688656" y="5829408"/>
            <a:ext cx="109728" cy="109728"/>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6" name="Isosceles Triangle 255"/>
          <p:cNvSpPr/>
          <p:nvPr/>
        </p:nvSpPr>
        <p:spPr>
          <a:xfrm flipV="1">
            <a:off x="838830" y="5364345"/>
            <a:ext cx="164592" cy="164592"/>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7" name="Isosceles Triangle 256"/>
          <p:cNvSpPr/>
          <p:nvPr/>
        </p:nvSpPr>
        <p:spPr>
          <a:xfrm flipV="1">
            <a:off x="2401704" y="5347212"/>
            <a:ext cx="164592" cy="164592"/>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913516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2245197" y="1328571"/>
            <a:ext cx="7251270" cy="5381962"/>
          </a:xfrm>
          <a:prstGeom prst="rect">
            <a:avLst/>
          </a:prstGeom>
        </p:spPr>
      </p:pic>
      <p:sp>
        <p:nvSpPr>
          <p:cNvPr id="2" name="TextBox 1"/>
          <p:cNvSpPr txBox="1"/>
          <p:nvPr/>
        </p:nvSpPr>
        <p:spPr>
          <a:xfrm>
            <a:off x="142861" y="192024"/>
            <a:ext cx="1060704" cy="369332"/>
          </a:xfrm>
          <a:prstGeom prst="rect">
            <a:avLst/>
          </a:prstGeom>
          <a:noFill/>
        </p:spPr>
        <p:txBody>
          <a:bodyPr wrap="square" rtlCol="0">
            <a:spAutoFit/>
          </a:bodyPr>
          <a:lstStyle/>
          <a:p>
            <a:r>
              <a:rPr lang="en-US" dirty="0" smtClean="0"/>
              <a:t>Fig 1a-1f</a:t>
            </a:r>
            <a:endParaRPr lang="en-US" dirty="0"/>
          </a:p>
        </p:txBody>
      </p:sp>
      <p:grpSp>
        <p:nvGrpSpPr>
          <p:cNvPr id="15" name="Group 14"/>
          <p:cNvGrpSpPr/>
          <p:nvPr/>
        </p:nvGrpSpPr>
        <p:grpSpPr>
          <a:xfrm>
            <a:off x="3393215" y="29029"/>
            <a:ext cx="4875431" cy="1300710"/>
            <a:chOff x="3455272" y="318618"/>
            <a:chExt cx="4875431" cy="1300710"/>
          </a:xfrm>
        </p:grpSpPr>
        <p:grpSp>
          <p:nvGrpSpPr>
            <p:cNvPr id="6" name="Group 5"/>
            <p:cNvGrpSpPr/>
            <p:nvPr/>
          </p:nvGrpSpPr>
          <p:grpSpPr>
            <a:xfrm>
              <a:off x="5561297" y="392532"/>
              <a:ext cx="2769406" cy="1177791"/>
              <a:chOff x="3570725" y="253106"/>
              <a:chExt cx="2769406" cy="1177791"/>
            </a:xfrm>
          </p:grpSpPr>
          <p:pic>
            <p:nvPicPr>
              <p:cNvPr id="62" name="Picture 61"/>
              <p:cNvPicPr>
                <a:picLocks noChangeAspect="1"/>
              </p:cNvPicPr>
              <p:nvPr/>
            </p:nvPicPr>
            <p:blipFill>
              <a:blip r:embed="rId4"/>
              <a:stretch>
                <a:fillRect/>
              </a:stretch>
            </p:blipFill>
            <p:spPr>
              <a:xfrm>
                <a:off x="3582567" y="564020"/>
                <a:ext cx="477444" cy="250454"/>
              </a:xfrm>
              <a:prstGeom prst="rect">
                <a:avLst/>
              </a:prstGeom>
            </p:spPr>
          </p:pic>
          <p:pic>
            <p:nvPicPr>
              <p:cNvPr id="104" name="Picture 10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3652152" y="253354"/>
                <a:ext cx="374608" cy="278904"/>
              </a:xfrm>
              <a:prstGeom prst="rect">
                <a:avLst/>
              </a:prstGeom>
            </p:spPr>
          </p:pic>
          <p:pic>
            <p:nvPicPr>
              <p:cNvPr id="105" name="Picture 104"/>
              <p:cNvPicPr>
                <a:picLocks noChangeAspect="1"/>
              </p:cNvPicPr>
              <p:nvPr/>
            </p:nvPicPr>
            <p:blipFill>
              <a:blip r:embed="rId6"/>
              <a:stretch>
                <a:fillRect/>
              </a:stretch>
            </p:blipFill>
            <p:spPr>
              <a:xfrm>
                <a:off x="3570725" y="1174766"/>
                <a:ext cx="496489" cy="256131"/>
              </a:xfrm>
              <a:prstGeom prst="rect">
                <a:avLst/>
              </a:prstGeom>
            </p:spPr>
          </p:pic>
          <p:pic>
            <p:nvPicPr>
              <p:cNvPr id="106" name="Picture 10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582567" y="929976"/>
                <a:ext cx="477445" cy="206467"/>
              </a:xfrm>
              <a:prstGeom prst="rect">
                <a:avLst/>
              </a:prstGeom>
            </p:spPr>
          </p:pic>
          <p:pic>
            <p:nvPicPr>
              <p:cNvPr id="107" name="Picture 10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873128" y="253106"/>
                <a:ext cx="415769" cy="297946"/>
              </a:xfrm>
              <a:prstGeom prst="rect">
                <a:avLst/>
              </a:prstGeom>
            </p:spPr>
          </p:pic>
          <p:pic>
            <p:nvPicPr>
              <p:cNvPr id="108" name="Picture 107"/>
              <p:cNvPicPr>
                <a:picLocks noChangeAspect="1"/>
              </p:cNvPicPr>
              <p:nvPr/>
            </p:nvPicPr>
            <p:blipFill>
              <a:blip r:embed="rId9"/>
              <a:stretch>
                <a:fillRect/>
              </a:stretch>
            </p:blipFill>
            <p:spPr>
              <a:xfrm>
                <a:off x="4873128" y="532105"/>
                <a:ext cx="394437" cy="268537"/>
              </a:xfrm>
              <a:prstGeom prst="rect">
                <a:avLst/>
              </a:prstGeom>
            </p:spPr>
          </p:pic>
          <p:pic>
            <p:nvPicPr>
              <p:cNvPr id="109" name="Picture 108"/>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873128" y="814255"/>
                <a:ext cx="394437" cy="276368"/>
              </a:xfrm>
              <a:prstGeom prst="rect">
                <a:avLst/>
              </a:prstGeom>
            </p:spPr>
          </p:pic>
          <p:sp>
            <p:nvSpPr>
              <p:cNvPr id="9" name="TextBox 8"/>
              <p:cNvSpPr txBox="1"/>
              <p:nvPr/>
            </p:nvSpPr>
            <p:spPr>
              <a:xfrm>
                <a:off x="4117710" y="253562"/>
                <a:ext cx="718472" cy="276999"/>
              </a:xfrm>
              <a:prstGeom prst="rect">
                <a:avLst/>
              </a:prstGeom>
              <a:noFill/>
            </p:spPr>
            <p:txBody>
              <a:bodyPr wrap="square" rtlCol="0">
                <a:spAutoFit/>
              </a:bodyPr>
              <a:lstStyle/>
              <a:p>
                <a:r>
                  <a:rPr lang="en-US" sz="1200" dirty="0" smtClean="0"/>
                  <a:t>Birds</a:t>
                </a:r>
                <a:endParaRPr lang="en-US" sz="1200" dirty="0"/>
              </a:p>
            </p:txBody>
          </p:sp>
          <p:sp>
            <p:nvSpPr>
              <p:cNvPr id="110" name="TextBox 109"/>
              <p:cNvSpPr txBox="1"/>
              <p:nvPr/>
            </p:nvSpPr>
            <p:spPr>
              <a:xfrm>
                <a:off x="4114289" y="583817"/>
                <a:ext cx="859893" cy="276999"/>
              </a:xfrm>
              <a:prstGeom prst="rect">
                <a:avLst/>
              </a:prstGeom>
              <a:noFill/>
            </p:spPr>
            <p:txBody>
              <a:bodyPr wrap="square" rtlCol="0">
                <a:spAutoFit/>
              </a:bodyPr>
              <a:lstStyle/>
              <a:p>
                <a:r>
                  <a:rPr lang="en-US" sz="1200" dirty="0" smtClean="0"/>
                  <a:t>Plants</a:t>
                </a:r>
                <a:endParaRPr lang="en-US" sz="1200" dirty="0"/>
              </a:p>
            </p:txBody>
          </p:sp>
          <p:sp>
            <p:nvSpPr>
              <p:cNvPr id="111" name="TextBox 110"/>
              <p:cNvSpPr txBox="1"/>
              <p:nvPr/>
            </p:nvSpPr>
            <p:spPr>
              <a:xfrm>
                <a:off x="4097831" y="1139377"/>
                <a:ext cx="1176734" cy="276999"/>
              </a:xfrm>
              <a:prstGeom prst="rect">
                <a:avLst/>
              </a:prstGeom>
              <a:noFill/>
            </p:spPr>
            <p:txBody>
              <a:bodyPr wrap="square" rtlCol="0">
                <a:spAutoFit/>
              </a:bodyPr>
              <a:lstStyle/>
              <a:p>
                <a:r>
                  <a:rPr lang="en-US" sz="1200" dirty="0" smtClean="0"/>
                  <a:t>Mammals</a:t>
                </a:r>
                <a:endParaRPr lang="en-US" sz="1200" dirty="0"/>
              </a:p>
            </p:txBody>
          </p:sp>
          <p:sp>
            <p:nvSpPr>
              <p:cNvPr id="112" name="TextBox 111"/>
              <p:cNvSpPr txBox="1"/>
              <p:nvPr/>
            </p:nvSpPr>
            <p:spPr>
              <a:xfrm>
                <a:off x="4117710" y="856029"/>
                <a:ext cx="718472" cy="276999"/>
              </a:xfrm>
              <a:prstGeom prst="rect">
                <a:avLst/>
              </a:prstGeom>
              <a:noFill/>
            </p:spPr>
            <p:txBody>
              <a:bodyPr wrap="square" rtlCol="0">
                <a:spAutoFit/>
              </a:bodyPr>
              <a:lstStyle/>
              <a:p>
                <a:r>
                  <a:rPr lang="en-US" sz="1200" dirty="0" smtClean="0"/>
                  <a:t>Fish</a:t>
                </a:r>
                <a:endParaRPr lang="en-US" sz="1200" dirty="0"/>
              </a:p>
            </p:txBody>
          </p:sp>
          <p:sp>
            <p:nvSpPr>
              <p:cNvPr id="113" name="TextBox 112"/>
              <p:cNvSpPr txBox="1"/>
              <p:nvPr/>
            </p:nvSpPr>
            <p:spPr>
              <a:xfrm>
                <a:off x="5288897" y="259168"/>
                <a:ext cx="1042648" cy="276999"/>
              </a:xfrm>
              <a:prstGeom prst="rect">
                <a:avLst/>
              </a:prstGeom>
              <a:noFill/>
            </p:spPr>
            <p:txBody>
              <a:bodyPr wrap="square" rtlCol="0">
                <a:spAutoFit/>
              </a:bodyPr>
              <a:lstStyle/>
              <a:p>
                <a:r>
                  <a:rPr lang="en-US" sz="1200" dirty="0" smtClean="0"/>
                  <a:t>Invertebrates</a:t>
                </a:r>
                <a:endParaRPr lang="en-US" sz="1200" dirty="0"/>
              </a:p>
            </p:txBody>
          </p:sp>
          <p:sp>
            <p:nvSpPr>
              <p:cNvPr id="114" name="TextBox 113"/>
              <p:cNvSpPr txBox="1"/>
              <p:nvPr/>
            </p:nvSpPr>
            <p:spPr>
              <a:xfrm>
                <a:off x="5274565" y="530561"/>
                <a:ext cx="1019843" cy="276999"/>
              </a:xfrm>
              <a:prstGeom prst="rect">
                <a:avLst/>
              </a:prstGeom>
              <a:noFill/>
            </p:spPr>
            <p:txBody>
              <a:bodyPr wrap="square" rtlCol="0">
                <a:spAutoFit/>
              </a:bodyPr>
              <a:lstStyle/>
              <a:p>
                <a:r>
                  <a:rPr lang="en-US" sz="1200" dirty="0" smtClean="0"/>
                  <a:t>Benthos</a:t>
                </a:r>
                <a:endParaRPr lang="en-US" sz="1200" dirty="0"/>
              </a:p>
            </p:txBody>
          </p:sp>
          <p:sp>
            <p:nvSpPr>
              <p:cNvPr id="115" name="TextBox 114"/>
              <p:cNvSpPr txBox="1"/>
              <p:nvPr/>
            </p:nvSpPr>
            <p:spPr>
              <a:xfrm>
                <a:off x="5276654" y="820963"/>
                <a:ext cx="1063477" cy="276999"/>
              </a:xfrm>
              <a:prstGeom prst="rect">
                <a:avLst/>
              </a:prstGeom>
              <a:noFill/>
            </p:spPr>
            <p:txBody>
              <a:bodyPr wrap="square" rtlCol="0">
                <a:spAutoFit/>
              </a:bodyPr>
              <a:lstStyle/>
              <a:p>
                <a:r>
                  <a:rPr lang="en-US" sz="1200" dirty="0" smtClean="0"/>
                  <a:t>Plankton</a:t>
                </a:r>
                <a:endParaRPr lang="en-US" sz="1200" dirty="0"/>
              </a:p>
            </p:txBody>
          </p:sp>
        </p:grpSp>
        <p:grpSp>
          <p:nvGrpSpPr>
            <p:cNvPr id="3" name="Group 2"/>
            <p:cNvGrpSpPr/>
            <p:nvPr/>
          </p:nvGrpSpPr>
          <p:grpSpPr>
            <a:xfrm>
              <a:off x="3695148" y="569615"/>
              <a:ext cx="1787041" cy="799610"/>
              <a:chOff x="6244382" y="256050"/>
              <a:chExt cx="1787041" cy="799610"/>
            </a:xfrm>
          </p:grpSpPr>
          <p:pic>
            <p:nvPicPr>
              <p:cNvPr id="63" name="Picture 62"/>
              <p:cNvPicPr>
                <a:picLocks noChangeAspect="1"/>
              </p:cNvPicPr>
              <p:nvPr/>
            </p:nvPicPr>
            <p:blipFill>
              <a:blip r:embed="rId11"/>
              <a:stretch>
                <a:fillRect/>
              </a:stretch>
            </p:blipFill>
            <p:spPr>
              <a:xfrm>
                <a:off x="6286051" y="778857"/>
                <a:ext cx="478886" cy="266371"/>
              </a:xfrm>
              <a:prstGeom prst="rect">
                <a:avLst/>
              </a:prstGeom>
            </p:spPr>
          </p:pic>
          <p:pic>
            <p:nvPicPr>
              <p:cNvPr id="102" name="Picture 101"/>
              <p:cNvPicPr>
                <a:picLocks noChangeAspect="1"/>
              </p:cNvPicPr>
              <p:nvPr/>
            </p:nvPicPr>
            <p:blipFill>
              <a:blip r:embed="rId12"/>
              <a:stretch>
                <a:fillRect/>
              </a:stretch>
            </p:blipFill>
            <p:spPr>
              <a:xfrm>
                <a:off x="6271499" y="256050"/>
                <a:ext cx="490175" cy="258138"/>
              </a:xfrm>
              <a:prstGeom prst="rect">
                <a:avLst/>
              </a:prstGeom>
            </p:spPr>
          </p:pic>
          <p:pic>
            <p:nvPicPr>
              <p:cNvPr id="103" name="Picture 102"/>
              <p:cNvPicPr>
                <a:picLocks noChangeAspect="1"/>
              </p:cNvPicPr>
              <p:nvPr/>
            </p:nvPicPr>
            <p:blipFill>
              <a:blip r:embed="rId13"/>
              <a:stretch>
                <a:fillRect/>
              </a:stretch>
            </p:blipFill>
            <p:spPr>
              <a:xfrm>
                <a:off x="6244382" y="559572"/>
                <a:ext cx="544407" cy="191424"/>
              </a:xfrm>
              <a:prstGeom prst="rect">
                <a:avLst/>
              </a:prstGeom>
            </p:spPr>
          </p:pic>
          <p:sp>
            <p:nvSpPr>
              <p:cNvPr id="116" name="TextBox 115"/>
              <p:cNvSpPr txBox="1"/>
              <p:nvPr/>
            </p:nvSpPr>
            <p:spPr>
              <a:xfrm>
                <a:off x="6803566" y="268007"/>
                <a:ext cx="1136084" cy="276999"/>
              </a:xfrm>
              <a:prstGeom prst="rect">
                <a:avLst/>
              </a:prstGeom>
              <a:noFill/>
            </p:spPr>
            <p:txBody>
              <a:bodyPr wrap="square" rtlCol="0">
                <a:spAutoFit/>
              </a:bodyPr>
              <a:lstStyle/>
              <a:p>
                <a:r>
                  <a:rPr lang="en-US" sz="1200" dirty="0" smtClean="0"/>
                  <a:t>Terrestrial</a:t>
                </a:r>
                <a:endParaRPr lang="en-US" sz="1200" dirty="0"/>
              </a:p>
            </p:txBody>
          </p:sp>
          <p:sp>
            <p:nvSpPr>
              <p:cNvPr id="117" name="TextBox 116"/>
              <p:cNvSpPr txBox="1"/>
              <p:nvPr/>
            </p:nvSpPr>
            <p:spPr>
              <a:xfrm>
                <a:off x="6793268" y="527873"/>
                <a:ext cx="908370" cy="276999"/>
              </a:xfrm>
              <a:prstGeom prst="rect">
                <a:avLst/>
              </a:prstGeom>
              <a:noFill/>
            </p:spPr>
            <p:txBody>
              <a:bodyPr wrap="square" rtlCol="0">
                <a:spAutoFit/>
              </a:bodyPr>
              <a:lstStyle/>
              <a:p>
                <a:r>
                  <a:rPr lang="en-US" sz="1200" dirty="0" smtClean="0"/>
                  <a:t>Marine</a:t>
                </a:r>
                <a:endParaRPr lang="en-US" sz="1200" dirty="0"/>
              </a:p>
            </p:txBody>
          </p:sp>
          <p:sp>
            <p:nvSpPr>
              <p:cNvPr id="118" name="TextBox 117"/>
              <p:cNvSpPr txBox="1"/>
              <p:nvPr/>
            </p:nvSpPr>
            <p:spPr>
              <a:xfrm>
                <a:off x="6795164" y="778661"/>
                <a:ext cx="1236259" cy="276999"/>
              </a:xfrm>
              <a:prstGeom prst="rect">
                <a:avLst/>
              </a:prstGeom>
              <a:noFill/>
            </p:spPr>
            <p:txBody>
              <a:bodyPr wrap="square" rtlCol="0">
                <a:spAutoFit/>
              </a:bodyPr>
              <a:lstStyle/>
              <a:p>
                <a:r>
                  <a:rPr lang="en-US" sz="1200" dirty="0" smtClean="0"/>
                  <a:t>Freshwater</a:t>
                </a:r>
                <a:endParaRPr lang="en-US" sz="1200" dirty="0"/>
              </a:p>
            </p:txBody>
          </p:sp>
        </p:grpSp>
        <p:sp>
          <p:nvSpPr>
            <p:cNvPr id="7" name="Rectangle 6"/>
            <p:cNvSpPr/>
            <p:nvPr/>
          </p:nvSpPr>
          <p:spPr>
            <a:xfrm>
              <a:off x="3455272" y="318618"/>
              <a:ext cx="4817550" cy="13007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2" name="Group 81"/>
          <p:cNvGrpSpPr/>
          <p:nvPr/>
        </p:nvGrpSpPr>
        <p:grpSpPr>
          <a:xfrm>
            <a:off x="3229725" y="2586434"/>
            <a:ext cx="2319031" cy="321957"/>
            <a:chOff x="2066372" y="1693067"/>
            <a:chExt cx="3252006" cy="418733"/>
          </a:xfrm>
        </p:grpSpPr>
        <p:pic>
          <p:nvPicPr>
            <p:cNvPr id="83" name="Picture 82"/>
            <p:cNvPicPr>
              <a:picLocks noChangeAspect="1"/>
            </p:cNvPicPr>
            <p:nvPr/>
          </p:nvPicPr>
          <p:blipFill>
            <a:blip r:embed="rId12"/>
            <a:stretch>
              <a:fillRect/>
            </a:stretch>
          </p:blipFill>
          <p:spPr>
            <a:xfrm>
              <a:off x="2066372" y="1693067"/>
              <a:ext cx="655912" cy="396304"/>
            </a:xfrm>
            <a:prstGeom prst="rect">
              <a:avLst/>
            </a:prstGeom>
          </p:spPr>
        </p:pic>
        <p:pic>
          <p:nvPicPr>
            <p:cNvPr id="84" name="Picture 83"/>
            <p:cNvPicPr>
              <a:picLocks noChangeAspect="1"/>
            </p:cNvPicPr>
            <p:nvPr/>
          </p:nvPicPr>
          <p:blipFill>
            <a:blip r:embed="rId13"/>
            <a:stretch>
              <a:fillRect/>
            </a:stretch>
          </p:blipFill>
          <p:spPr>
            <a:xfrm>
              <a:off x="4589899" y="1744278"/>
              <a:ext cx="728479" cy="293882"/>
            </a:xfrm>
            <a:prstGeom prst="rect">
              <a:avLst/>
            </a:prstGeom>
          </p:spPr>
        </p:pic>
        <p:pic>
          <p:nvPicPr>
            <p:cNvPr id="85" name="Picture 84"/>
            <p:cNvPicPr>
              <a:picLocks noChangeAspect="1"/>
            </p:cNvPicPr>
            <p:nvPr/>
          </p:nvPicPr>
          <p:blipFill>
            <a:blip r:embed="rId11"/>
            <a:stretch>
              <a:fillRect/>
            </a:stretch>
          </p:blipFill>
          <p:spPr>
            <a:xfrm>
              <a:off x="3345216" y="1702857"/>
              <a:ext cx="640805" cy="408943"/>
            </a:xfrm>
            <a:prstGeom prst="rect">
              <a:avLst/>
            </a:prstGeom>
          </p:spPr>
        </p:pic>
      </p:grpSp>
      <p:grpSp>
        <p:nvGrpSpPr>
          <p:cNvPr id="86" name="Group 85"/>
          <p:cNvGrpSpPr/>
          <p:nvPr/>
        </p:nvGrpSpPr>
        <p:grpSpPr>
          <a:xfrm>
            <a:off x="3142221" y="4576215"/>
            <a:ext cx="2433913" cy="314496"/>
            <a:chOff x="2721075" y="6071986"/>
            <a:chExt cx="2446874" cy="235941"/>
          </a:xfrm>
        </p:grpSpPr>
        <p:grpSp>
          <p:nvGrpSpPr>
            <p:cNvPr id="87" name="Group 86"/>
            <p:cNvGrpSpPr/>
            <p:nvPr/>
          </p:nvGrpSpPr>
          <p:grpSpPr>
            <a:xfrm>
              <a:off x="2721075" y="6071986"/>
              <a:ext cx="2446874" cy="235941"/>
              <a:chOff x="2721075" y="6071986"/>
              <a:chExt cx="2446874" cy="235941"/>
            </a:xfrm>
          </p:grpSpPr>
          <p:grpSp>
            <p:nvGrpSpPr>
              <p:cNvPr id="90" name="Group 89"/>
              <p:cNvGrpSpPr/>
              <p:nvPr/>
            </p:nvGrpSpPr>
            <p:grpSpPr>
              <a:xfrm>
                <a:off x="2721075" y="6071986"/>
                <a:ext cx="2446874" cy="232634"/>
                <a:chOff x="2887074" y="6071986"/>
                <a:chExt cx="2446874" cy="232634"/>
              </a:xfrm>
            </p:grpSpPr>
            <p:pic>
              <p:nvPicPr>
                <p:cNvPr id="130" name="Picture 12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969972" y="6108116"/>
                  <a:ext cx="325640" cy="161565"/>
                </a:xfrm>
                <a:prstGeom prst="rect">
                  <a:avLst/>
                </a:prstGeom>
              </p:spPr>
            </p:pic>
            <p:pic>
              <p:nvPicPr>
                <p:cNvPr id="131" name="Picture 13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053316" y="6079024"/>
                  <a:ext cx="280632" cy="225596"/>
                </a:xfrm>
                <a:prstGeom prst="rect">
                  <a:avLst/>
                </a:prstGeom>
              </p:spPr>
            </p:pic>
            <p:pic>
              <p:nvPicPr>
                <p:cNvPr id="132" name="Picture 13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345983" y="6071986"/>
                  <a:ext cx="274386" cy="225596"/>
                </a:xfrm>
                <a:prstGeom prst="rect">
                  <a:avLst/>
                </a:prstGeom>
              </p:spPr>
            </p:pic>
            <p:pic>
              <p:nvPicPr>
                <p:cNvPr id="133" name="Picture 13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2887074" y="6083191"/>
                  <a:ext cx="255789" cy="218495"/>
                </a:xfrm>
                <a:prstGeom prst="rect">
                  <a:avLst/>
                </a:prstGeom>
              </p:spPr>
            </p:pic>
          </p:grpSp>
          <p:pic>
            <p:nvPicPr>
              <p:cNvPr id="91" name="Picture 90"/>
              <p:cNvPicPr>
                <a:picLocks noChangeAspect="1"/>
              </p:cNvPicPr>
              <p:nvPr/>
            </p:nvPicPr>
            <p:blipFill>
              <a:blip r:embed="rId9"/>
              <a:stretch>
                <a:fillRect/>
              </a:stretch>
            </p:blipFill>
            <p:spPr>
              <a:xfrm>
                <a:off x="4496014" y="6071986"/>
                <a:ext cx="302061" cy="235941"/>
              </a:xfrm>
              <a:prstGeom prst="rect">
                <a:avLst/>
              </a:prstGeom>
            </p:spPr>
          </p:pic>
        </p:grpSp>
        <p:pic>
          <p:nvPicPr>
            <p:cNvPr id="88" name="Picture 87"/>
            <p:cNvPicPr>
              <a:picLocks noChangeAspect="1"/>
            </p:cNvPicPr>
            <p:nvPr/>
          </p:nvPicPr>
          <p:blipFill>
            <a:blip r:embed="rId6"/>
            <a:stretch>
              <a:fillRect/>
            </a:stretch>
          </p:blipFill>
          <p:spPr>
            <a:xfrm>
              <a:off x="3431585" y="6089590"/>
              <a:ext cx="334903" cy="198223"/>
            </a:xfrm>
            <a:prstGeom prst="rect">
              <a:avLst/>
            </a:prstGeom>
          </p:spPr>
        </p:pic>
        <p:pic>
          <p:nvPicPr>
            <p:cNvPr id="89" name="Picture 88"/>
            <p:cNvPicPr>
              <a:picLocks noChangeAspect="1"/>
            </p:cNvPicPr>
            <p:nvPr/>
          </p:nvPicPr>
          <p:blipFill>
            <a:blip r:embed="rId4"/>
            <a:stretch>
              <a:fillRect/>
            </a:stretch>
          </p:blipFill>
          <p:spPr>
            <a:xfrm>
              <a:off x="3070198" y="6097678"/>
              <a:ext cx="327300" cy="196986"/>
            </a:xfrm>
            <a:prstGeom prst="rect">
              <a:avLst/>
            </a:prstGeom>
          </p:spPr>
        </p:pic>
      </p:grpSp>
      <p:grpSp>
        <p:nvGrpSpPr>
          <p:cNvPr id="184" name="Group 183"/>
          <p:cNvGrpSpPr/>
          <p:nvPr/>
        </p:nvGrpSpPr>
        <p:grpSpPr>
          <a:xfrm>
            <a:off x="3153203" y="6448515"/>
            <a:ext cx="2433913" cy="314496"/>
            <a:chOff x="2721075" y="6071986"/>
            <a:chExt cx="2446874" cy="235941"/>
          </a:xfrm>
        </p:grpSpPr>
        <p:grpSp>
          <p:nvGrpSpPr>
            <p:cNvPr id="185" name="Group 184"/>
            <p:cNvGrpSpPr/>
            <p:nvPr/>
          </p:nvGrpSpPr>
          <p:grpSpPr>
            <a:xfrm>
              <a:off x="2721075" y="6071986"/>
              <a:ext cx="2446874" cy="235941"/>
              <a:chOff x="2721075" y="6071986"/>
              <a:chExt cx="2446874" cy="235941"/>
            </a:xfrm>
          </p:grpSpPr>
          <p:grpSp>
            <p:nvGrpSpPr>
              <p:cNvPr id="188" name="Group 187"/>
              <p:cNvGrpSpPr/>
              <p:nvPr/>
            </p:nvGrpSpPr>
            <p:grpSpPr>
              <a:xfrm>
                <a:off x="2721075" y="6071986"/>
                <a:ext cx="2446874" cy="232634"/>
                <a:chOff x="2887074" y="6071986"/>
                <a:chExt cx="2446874" cy="232634"/>
              </a:xfrm>
            </p:grpSpPr>
            <p:pic>
              <p:nvPicPr>
                <p:cNvPr id="190" name="Picture 18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969972" y="6108116"/>
                  <a:ext cx="325640" cy="161565"/>
                </a:xfrm>
                <a:prstGeom prst="rect">
                  <a:avLst/>
                </a:prstGeom>
              </p:spPr>
            </p:pic>
            <p:pic>
              <p:nvPicPr>
                <p:cNvPr id="191" name="Picture 19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053316" y="6079024"/>
                  <a:ext cx="280632" cy="225596"/>
                </a:xfrm>
                <a:prstGeom prst="rect">
                  <a:avLst/>
                </a:prstGeom>
              </p:spPr>
            </p:pic>
            <p:pic>
              <p:nvPicPr>
                <p:cNvPr id="192" name="Picture 19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345983" y="6071986"/>
                  <a:ext cx="274386" cy="225596"/>
                </a:xfrm>
                <a:prstGeom prst="rect">
                  <a:avLst/>
                </a:prstGeom>
              </p:spPr>
            </p:pic>
            <p:pic>
              <p:nvPicPr>
                <p:cNvPr id="193" name="Picture 19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2887074" y="6083191"/>
                  <a:ext cx="255789" cy="218495"/>
                </a:xfrm>
                <a:prstGeom prst="rect">
                  <a:avLst/>
                </a:prstGeom>
              </p:spPr>
            </p:pic>
          </p:grpSp>
          <p:pic>
            <p:nvPicPr>
              <p:cNvPr id="189" name="Picture 188"/>
              <p:cNvPicPr>
                <a:picLocks noChangeAspect="1"/>
              </p:cNvPicPr>
              <p:nvPr/>
            </p:nvPicPr>
            <p:blipFill>
              <a:blip r:embed="rId9"/>
              <a:stretch>
                <a:fillRect/>
              </a:stretch>
            </p:blipFill>
            <p:spPr>
              <a:xfrm>
                <a:off x="4496014" y="6071986"/>
                <a:ext cx="302061" cy="235941"/>
              </a:xfrm>
              <a:prstGeom prst="rect">
                <a:avLst/>
              </a:prstGeom>
            </p:spPr>
          </p:pic>
        </p:grpSp>
        <p:pic>
          <p:nvPicPr>
            <p:cNvPr id="186" name="Picture 185"/>
            <p:cNvPicPr>
              <a:picLocks noChangeAspect="1"/>
            </p:cNvPicPr>
            <p:nvPr/>
          </p:nvPicPr>
          <p:blipFill>
            <a:blip r:embed="rId6"/>
            <a:stretch>
              <a:fillRect/>
            </a:stretch>
          </p:blipFill>
          <p:spPr>
            <a:xfrm>
              <a:off x="3431585" y="6089590"/>
              <a:ext cx="334903" cy="198223"/>
            </a:xfrm>
            <a:prstGeom prst="rect">
              <a:avLst/>
            </a:prstGeom>
          </p:spPr>
        </p:pic>
        <p:pic>
          <p:nvPicPr>
            <p:cNvPr id="187" name="Picture 186"/>
            <p:cNvPicPr>
              <a:picLocks noChangeAspect="1"/>
            </p:cNvPicPr>
            <p:nvPr/>
          </p:nvPicPr>
          <p:blipFill>
            <a:blip r:embed="rId4"/>
            <a:stretch>
              <a:fillRect/>
            </a:stretch>
          </p:blipFill>
          <p:spPr>
            <a:xfrm>
              <a:off x="3070198" y="6097678"/>
              <a:ext cx="327300" cy="196986"/>
            </a:xfrm>
            <a:prstGeom prst="rect">
              <a:avLst/>
            </a:prstGeom>
          </p:spPr>
        </p:pic>
      </p:grpSp>
      <p:grpSp>
        <p:nvGrpSpPr>
          <p:cNvPr id="194" name="Group 193"/>
          <p:cNvGrpSpPr/>
          <p:nvPr/>
        </p:nvGrpSpPr>
        <p:grpSpPr>
          <a:xfrm>
            <a:off x="6844657" y="4593414"/>
            <a:ext cx="2433913" cy="314496"/>
            <a:chOff x="2721075" y="6071986"/>
            <a:chExt cx="2446874" cy="235941"/>
          </a:xfrm>
        </p:grpSpPr>
        <p:grpSp>
          <p:nvGrpSpPr>
            <p:cNvPr id="195" name="Group 194"/>
            <p:cNvGrpSpPr/>
            <p:nvPr/>
          </p:nvGrpSpPr>
          <p:grpSpPr>
            <a:xfrm>
              <a:off x="2721075" y="6071986"/>
              <a:ext cx="2446874" cy="235941"/>
              <a:chOff x="2721075" y="6071986"/>
              <a:chExt cx="2446874" cy="235941"/>
            </a:xfrm>
          </p:grpSpPr>
          <p:grpSp>
            <p:nvGrpSpPr>
              <p:cNvPr id="198" name="Group 197"/>
              <p:cNvGrpSpPr/>
              <p:nvPr/>
            </p:nvGrpSpPr>
            <p:grpSpPr>
              <a:xfrm>
                <a:off x="2721075" y="6071986"/>
                <a:ext cx="2446874" cy="232634"/>
                <a:chOff x="2887074" y="6071986"/>
                <a:chExt cx="2446874" cy="232634"/>
              </a:xfrm>
            </p:grpSpPr>
            <p:pic>
              <p:nvPicPr>
                <p:cNvPr id="200" name="Picture 19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969972" y="6108116"/>
                  <a:ext cx="325640" cy="161565"/>
                </a:xfrm>
                <a:prstGeom prst="rect">
                  <a:avLst/>
                </a:prstGeom>
              </p:spPr>
            </p:pic>
            <p:pic>
              <p:nvPicPr>
                <p:cNvPr id="201" name="Picture 20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053316" y="6079024"/>
                  <a:ext cx="280632" cy="225596"/>
                </a:xfrm>
                <a:prstGeom prst="rect">
                  <a:avLst/>
                </a:prstGeom>
              </p:spPr>
            </p:pic>
            <p:pic>
              <p:nvPicPr>
                <p:cNvPr id="202" name="Picture 20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345983" y="6071986"/>
                  <a:ext cx="274386" cy="225596"/>
                </a:xfrm>
                <a:prstGeom prst="rect">
                  <a:avLst/>
                </a:prstGeom>
              </p:spPr>
            </p:pic>
            <p:pic>
              <p:nvPicPr>
                <p:cNvPr id="203" name="Picture 20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2887074" y="6083191"/>
                  <a:ext cx="255789" cy="218495"/>
                </a:xfrm>
                <a:prstGeom prst="rect">
                  <a:avLst/>
                </a:prstGeom>
              </p:spPr>
            </p:pic>
          </p:grpSp>
          <p:pic>
            <p:nvPicPr>
              <p:cNvPr id="199" name="Picture 198"/>
              <p:cNvPicPr>
                <a:picLocks noChangeAspect="1"/>
              </p:cNvPicPr>
              <p:nvPr/>
            </p:nvPicPr>
            <p:blipFill>
              <a:blip r:embed="rId9"/>
              <a:stretch>
                <a:fillRect/>
              </a:stretch>
            </p:blipFill>
            <p:spPr>
              <a:xfrm>
                <a:off x="4496014" y="6071986"/>
                <a:ext cx="302061" cy="235941"/>
              </a:xfrm>
              <a:prstGeom prst="rect">
                <a:avLst/>
              </a:prstGeom>
            </p:spPr>
          </p:pic>
        </p:grpSp>
        <p:pic>
          <p:nvPicPr>
            <p:cNvPr id="196" name="Picture 195"/>
            <p:cNvPicPr>
              <a:picLocks noChangeAspect="1"/>
            </p:cNvPicPr>
            <p:nvPr/>
          </p:nvPicPr>
          <p:blipFill>
            <a:blip r:embed="rId6"/>
            <a:stretch>
              <a:fillRect/>
            </a:stretch>
          </p:blipFill>
          <p:spPr>
            <a:xfrm>
              <a:off x="3431585" y="6089590"/>
              <a:ext cx="334903" cy="198223"/>
            </a:xfrm>
            <a:prstGeom prst="rect">
              <a:avLst/>
            </a:prstGeom>
          </p:spPr>
        </p:pic>
        <p:pic>
          <p:nvPicPr>
            <p:cNvPr id="197" name="Picture 196"/>
            <p:cNvPicPr>
              <a:picLocks noChangeAspect="1"/>
            </p:cNvPicPr>
            <p:nvPr/>
          </p:nvPicPr>
          <p:blipFill>
            <a:blip r:embed="rId4"/>
            <a:stretch>
              <a:fillRect/>
            </a:stretch>
          </p:blipFill>
          <p:spPr>
            <a:xfrm>
              <a:off x="3070198" y="6097678"/>
              <a:ext cx="327300" cy="196986"/>
            </a:xfrm>
            <a:prstGeom prst="rect">
              <a:avLst/>
            </a:prstGeom>
          </p:spPr>
        </p:pic>
      </p:grpSp>
      <p:grpSp>
        <p:nvGrpSpPr>
          <p:cNvPr id="204" name="Group 203"/>
          <p:cNvGrpSpPr/>
          <p:nvPr/>
        </p:nvGrpSpPr>
        <p:grpSpPr>
          <a:xfrm>
            <a:off x="6817962" y="6448515"/>
            <a:ext cx="2433913" cy="314496"/>
            <a:chOff x="2721075" y="6071986"/>
            <a:chExt cx="2446874" cy="235941"/>
          </a:xfrm>
        </p:grpSpPr>
        <p:grpSp>
          <p:nvGrpSpPr>
            <p:cNvPr id="205" name="Group 204"/>
            <p:cNvGrpSpPr/>
            <p:nvPr/>
          </p:nvGrpSpPr>
          <p:grpSpPr>
            <a:xfrm>
              <a:off x="2721075" y="6071986"/>
              <a:ext cx="2446874" cy="235941"/>
              <a:chOff x="2721075" y="6071986"/>
              <a:chExt cx="2446874" cy="235941"/>
            </a:xfrm>
          </p:grpSpPr>
          <p:grpSp>
            <p:nvGrpSpPr>
              <p:cNvPr id="208" name="Group 207"/>
              <p:cNvGrpSpPr/>
              <p:nvPr/>
            </p:nvGrpSpPr>
            <p:grpSpPr>
              <a:xfrm>
                <a:off x="2721075" y="6071986"/>
                <a:ext cx="2446874" cy="232634"/>
                <a:chOff x="2887074" y="6071986"/>
                <a:chExt cx="2446874" cy="232634"/>
              </a:xfrm>
            </p:grpSpPr>
            <p:pic>
              <p:nvPicPr>
                <p:cNvPr id="210" name="Picture 20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969972" y="6108116"/>
                  <a:ext cx="325640" cy="161565"/>
                </a:xfrm>
                <a:prstGeom prst="rect">
                  <a:avLst/>
                </a:prstGeom>
              </p:spPr>
            </p:pic>
            <p:pic>
              <p:nvPicPr>
                <p:cNvPr id="211" name="Picture 21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053316" y="6079024"/>
                  <a:ext cx="280632" cy="225596"/>
                </a:xfrm>
                <a:prstGeom prst="rect">
                  <a:avLst/>
                </a:prstGeom>
              </p:spPr>
            </p:pic>
            <p:pic>
              <p:nvPicPr>
                <p:cNvPr id="212" name="Picture 21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345983" y="6071986"/>
                  <a:ext cx="274386" cy="225596"/>
                </a:xfrm>
                <a:prstGeom prst="rect">
                  <a:avLst/>
                </a:prstGeom>
              </p:spPr>
            </p:pic>
            <p:pic>
              <p:nvPicPr>
                <p:cNvPr id="213" name="Picture 2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2887074" y="6083191"/>
                  <a:ext cx="255789" cy="218495"/>
                </a:xfrm>
                <a:prstGeom prst="rect">
                  <a:avLst/>
                </a:prstGeom>
              </p:spPr>
            </p:pic>
          </p:grpSp>
          <p:pic>
            <p:nvPicPr>
              <p:cNvPr id="209" name="Picture 208"/>
              <p:cNvPicPr>
                <a:picLocks noChangeAspect="1"/>
              </p:cNvPicPr>
              <p:nvPr/>
            </p:nvPicPr>
            <p:blipFill>
              <a:blip r:embed="rId9"/>
              <a:stretch>
                <a:fillRect/>
              </a:stretch>
            </p:blipFill>
            <p:spPr>
              <a:xfrm>
                <a:off x="4496014" y="6071986"/>
                <a:ext cx="302061" cy="235941"/>
              </a:xfrm>
              <a:prstGeom prst="rect">
                <a:avLst/>
              </a:prstGeom>
            </p:spPr>
          </p:pic>
        </p:grpSp>
        <p:pic>
          <p:nvPicPr>
            <p:cNvPr id="206" name="Picture 205"/>
            <p:cNvPicPr>
              <a:picLocks noChangeAspect="1"/>
            </p:cNvPicPr>
            <p:nvPr/>
          </p:nvPicPr>
          <p:blipFill>
            <a:blip r:embed="rId6"/>
            <a:stretch>
              <a:fillRect/>
            </a:stretch>
          </p:blipFill>
          <p:spPr>
            <a:xfrm>
              <a:off x="3431585" y="6089590"/>
              <a:ext cx="334903" cy="198223"/>
            </a:xfrm>
            <a:prstGeom prst="rect">
              <a:avLst/>
            </a:prstGeom>
          </p:spPr>
        </p:pic>
        <p:pic>
          <p:nvPicPr>
            <p:cNvPr id="207" name="Picture 206"/>
            <p:cNvPicPr>
              <a:picLocks noChangeAspect="1"/>
            </p:cNvPicPr>
            <p:nvPr/>
          </p:nvPicPr>
          <p:blipFill>
            <a:blip r:embed="rId4"/>
            <a:stretch>
              <a:fillRect/>
            </a:stretch>
          </p:blipFill>
          <p:spPr>
            <a:xfrm>
              <a:off x="3070198" y="6097678"/>
              <a:ext cx="327300" cy="196986"/>
            </a:xfrm>
            <a:prstGeom prst="rect">
              <a:avLst/>
            </a:prstGeom>
          </p:spPr>
        </p:pic>
      </p:grpSp>
      <p:grpSp>
        <p:nvGrpSpPr>
          <p:cNvPr id="214" name="Group 213"/>
          <p:cNvGrpSpPr/>
          <p:nvPr/>
        </p:nvGrpSpPr>
        <p:grpSpPr>
          <a:xfrm>
            <a:off x="7009527" y="2588196"/>
            <a:ext cx="2365658" cy="323381"/>
            <a:chOff x="2066372" y="1693067"/>
            <a:chExt cx="3317392" cy="420585"/>
          </a:xfrm>
        </p:grpSpPr>
        <p:pic>
          <p:nvPicPr>
            <p:cNvPr id="215" name="Picture 214"/>
            <p:cNvPicPr>
              <a:picLocks noChangeAspect="1"/>
            </p:cNvPicPr>
            <p:nvPr/>
          </p:nvPicPr>
          <p:blipFill>
            <a:blip r:embed="rId12"/>
            <a:stretch>
              <a:fillRect/>
            </a:stretch>
          </p:blipFill>
          <p:spPr>
            <a:xfrm>
              <a:off x="2066372" y="1693067"/>
              <a:ext cx="655912" cy="396304"/>
            </a:xfrm>
            <a:prstGeom prst="rect">
              <a:avLst/>
            </a:prstGeom>
          </p:spPr>
        </p:pic>
        <p:pic>
          <p:nvPicPr>
            <p:cNvPr id="216" name="Picture 215"/>
            <p:cNvPicPr>
              <a:picLocks noChangeAspect="1"/>
            </p:cNvPicPr>
            <p:nvPr/>
          </p:nvPicPr>
          <p:blipFill>
            <a:blip r:embed="rId13"/>
            <a:stretch>
              <a:fillRect/>
            </a:stretch>
          </p:blipFill>
          <p:spPr>
            <a:xfrm>
              <a:off x="4655285" y="1741986"/>
              <a:ext cx="728479" cy="293882"/>
            </a:xfrm>
            <a:prstGeom prst="rect">
              <a:avLst/>
            </a:prstGeom>
          </p:spPr>
        </p:pic>
        <p:pic>
          <p:nvPicPr>
            <p:cNvPr id="217" name="Picture 216"/>
            <p:cNvPicPr>
              <a:picLocks noChangeAspect="1"/>
            </p:cNvPicPr>
            <p:nvPr/>
          </p:nvPicPr>
          <p:blipFill>
            <a:blip r:embed="rId11"/>
            <a:stretch>
              <a:fillRect/>
            </a:stretch>
          </p:blipFill>
          <p:spPr>
            <a:xfrm>
              <a:off x="3389207" y="1704709"/>
              <a:ext cx="640805" cy="408943"/>
            </a:xfrm>
            <a:prstGeom prst="rect">
              <a:avLst/>
            </a:prstGeom>
          </p:spPr>
        </p:pic>
      </p:grpSp>
    </p:spTree>
    <p:extLst>
      <p:ext uri="{BB962C8B-B14F-4D97-AF65-F5344CB8AC3E}">
        <p14:creationId xmlns:p14="http://schemas.microsoft.com/office/powerpoint/2010/main" val="10662870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p:cNvGrpSpPr/>
          <p:nvPr/>
        </p:nvGrpSpPr>
        <p:grpSpPr>
          <a:xfrm>
            <a:off x="310245" y="1219880"/>
            <a:ext cx="10853055" cy="5373087"/>
            <a:chOff x="310245" y="1219880"/>
            <a:chExt cx="10853055" cy="5373087"/>
          </a:xfrm>
        </p:grpSpPr>
        <p:pic>
          <p:nvPicPr>
            <p:cNvPr id="6" name="Picture 5"/>
            <p:cNvPicPr>
              <a:picLocks noChangeAspect="1"/>
            </p:cNvPicPr>
            <p:nvPr/>
          </p:nvPicPr>
          <p:blipFill>
            <a:blip r:embed="rId3"/>
            <a:stretch>
              <a:fillRect/>
            </a:stretch>
          </p:blipFill>
          <p:spPr>
            <a:xfrm>
              <a:off x="310245" y="1219880"/>
              <a:ext cx="10853055" cy="5034923"/>
            </a:xfrm>
            <a:prstGeom prst="rect">
              <a:avLst/>
            </a:prstGeom>
          </p:spPr>
        </p:pic>
        <p:grpSp>
          <p:nvGrpSpPr>
            <p:cNvPr id="7" name="Group 6"/>
            <p:cNvGrpSpPr/>
            <p:nvPr/>
          </p:nvGrpSpPr>
          <p:grpSpPr>
            <a:xfrm>
              <a:off x="1295068" y="6162010"/>
              <a:ext cx="3300413" cy="379037"/>
              <a:chOff x="3683264" y="5565484"/>
              <a:chExt cx="2686391" cy="245968"/>
            </a:xfrm>
          </p:grpSpPr>
          <p:grpSp>
            <p:nvGrpSpPr>
              <p:cNvPr id="8" name="Group 7"/>
              <p:cNvGrpSpPr/>
              <p:nvPr/>
            </p:nvGrpSpPr>
            <p:grpSpPr>
              <a:xfrm>
                <a:off x="3683264" y="5565484"/>
                <a:ext cx="2686391" cy="245968"/>
                <a:chOff x="3683264" y="5565484"/>
                <a:chExt cx="2686391" cy="245968"/>
              </a:xfrm>
            </p:grpSpPr>
            <p:grpSp>
              <p:nvGrpSpPr>
                <p:cNvPr id="11" name="Group 10"/>
                <p:cNvGrpSpPr/>
                <p:nvPr/>
              </p:nvGrpSpPr>
              <p:grpSpPr>
                <a:xfrm>
                  <a:off x="4074813" y="5565484"/>
                  <a:ext cx="2294842" cy="239881"/>
                  <a:chOff x="4240812" y="5565484"/>
                  <a:chExt cx="2294842" cy="239881"/>
                </a:xfrm>
              </p:grpSpPr>
              <p:pic>
                <p:nvPicPr>
                  <p:cNvPr id="13" name="Picture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01334" y="5624057"/>
                    <a:ext cx="325640" cy="161565"/>
                  </a:xfrm>
                  <a:prstGeom prst="rect">
                    <a:avLst/>
                  </a:prstGeom>
                </p:spPr>
              </p:pic>
              <p:pic>
                <p:nvPicPr>
                  <p:cNvPr id="14" name="Picture 1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019533" y="5575511"/>
                    <a:ext cx="280633" cy="225596"/>
                  </a:xfrm>
                  <a:prstGeom prst="rect">
                    <a:avLst/>
                  </a:prstGeom>
                </p:spPr>
              </p:pic>
              <p:pic>
                <p:nvPicPr>
                  <p:cNvPr id="15" name="Picture 1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240812" y="5579769"/>
                    <a:ext cx="274386" cy="225596"/>
                  </a:xfrm>
                  <a:prstGeom prst="rect">
                    <a:avLst/>
                  </a:prstGeom>
                </p:spPr>
              </p:pic>
              <p:pic>
                <p:nvPicPr>
                  <p:cNvPr id="16" name="Picture 1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6279865" y="5565484"/>
                    <a:ext cx="255789" cy="218495"/>
                  </a:xfrm>
                  <a:prstGeom prst="rect">
                    <a:avLst/>
                  </a:prstGeom>
                </p:spPr>
              </p:pic>
            </p:grpSp>
            <p:pic>
              <p:nvPicPr>
                <p:cNvPr id="12" name="Picture 11"/>
                <p:cNvPicPr>
                  <a:picLocks noChangeAspect="1"/>
                </p:cNvPicPr>
                <p:nvPr/>
              </p:nvPicPr>
              <p:blipFill>
                <a:blip r:embed="rId8"/>
                <a:stretch>
                  <a:fillRect/>
                </a:stretch>
              </p:blipFill>
              <p:spPr>
                <a:xfrm>
                  <a:off x="3683264" y="5575511"/>
                  <a:ext cx="302061" cy="235941"/>
                </a:xfrm>
                <a:prstGeom prst="rect">
                  <a:avLst/>
                </a:prstGeom>
              </p:spPr>
            </p:pic>
          </p:grpSp>
          <p:pic>
            <p:nvPicPr>
              <p:cNvPr id="9" name="Picture 8"/>
              <p:cNvPicPr>
                <a:picLocks noChangeAspect="1"/>
              </p:cNvPicPr>
              <p:nvPr/>
            </p:nvPicPr>
            <p:blipFill>
              <a:blip r:embed="rId9"/>
              <a:stretch>
                <a:fillRect/>
              </a:stretch>
            </p:blipFill>
            <p:spPr>
              <a:xfrm>
                <a:off x="5631266" y="5586993"/>
                <a:ext cx="334903" cy="198223"/>
              </a:xfrm>
              <a:prstGeom prst="rect">
                <a:avLst/>
              </a:prstGeom>
            </p:spPr>
          </p:pic>
          <p:pic>
            <p:nvPicPr>
              <p:cNvPr id="10" name="Picture 9"/>
              <p:cNvPicPr>
                <a:picLocks noChangeAspect="1"/>
              </p:cNvPicPr>
              <p:nvPr/>
            </p:nvPicPr>
            <p:blipFill>
              <a:blip r:embed="rId10"/>
              <a:stretch>
                <a:fillRect/>
              </a:stretch>
            </p:blipFill>
            <p:spPr>
              <a:xfrm>
                <a:off x="5240380" y="5586993"/>
                <a:ext cx="327300" cy="196986"/>
              </a:xfrm>
              <a:prstGeom prst="rect">
                <a:avLst/>
              </a:prstGeom>
            </p:spPr>
          </p:pic>
        </p:grpSp>
        <p:grpSp>
          <p:nvGrpSpPr>
            <p:cNvPr id="23" name="Group 22"/>
            <p:cNvGrpSpPr/>
            <p:nvPr/>
          </p:nvGrpSpPr>
          <p:grpSpPr>
            <a:xfrm>
              <a:off x="5882579" y="6184023"/>
              <a:ext cx="3002202" cy="408944"/>
              <a:chOff x="7842009" y="5628981"/>
              <a:chExt cx="3002202" cy="408944"/>
            </a:xfrm>
          </p:grpSpPr>
          <p:pic>
            <p:nvPicPr>
              <p:cNvPr id="19" name="Picture 18"/>
              <p:cNvPicPr>
                <a:picLocks noChangeAspect="1"/>
              </p:cNvPicPr>
              <p:nvPr/>
            </p:nvPicPr>
            <p:blipFill>
              <a:blip r:embed="rId11"/>
              <a:stretch>
                <a:fillRect/>
              </a:stretch>
            </p:blipFill>
            <p:spPr>
              <a:xfrm>
                <a:off x="10188299" y="5635301"/>
                <a:ext cx="655912" cy="396304"/>
              </a:xfrm>
              <a:prstGeom prst="rect">
                <a:avLst/>
              </a:prstGeom>
            </p:spPr>
          </p:pic>
          <p:grpSp>
            <p:nvGrpSpPr>
              <p:cNvPr id="22" name="Group 21"/>
              <p:cNvGrpSpPr/>
              <p:nvPr/>
            </p:nvGrpSpPr>
            <p:grpSpPr>
              <a:xfrm>
                <a:off x="7842009" y="5628981"/>
                <a:ext cx="1845444" cy="408944"/>
                <a:chOff x="7842009" y="5628981"/>
                <a:chExt cx="1845444" cy="408944"/>
              </a:xfrm>
            </p:grpSpPr>
            <p:pic>
              <p:nvPicPr>
                <p:cNvPr id="20" name="Picture 19"/>
                <p:cNvPicPr>
                  <a:picLocks noChangeAspect="1"/>
                </p:cNvPicPr>
                <p:nvPr/>
              </p:nvPicPr>
              <p:blipFill>
                <a:blip r:embed="rId12"/>
                <a:stretch>
                  <a:fillRect/>
                </a:stretch>
              </p:blipFill>
              <p:spPr>
                <a:xfrm>
                  <a:off x="8958974" y="5686512"/>
                  <a:ext cx="728479" cy="293882"/>
                </a:xfrm>
                <a:prstGeom prst="rect">
                  <a:avLst/>
                </a:prstGeom>
              </p:spPr>
            </p:pic>
            <p:pic>
              <p:nvPicPr>
                <p:cNvPr id="5" name="Picture 4"/>
                <p:cNvPicPr>
                  <a:picLocks noChangeAspect="1"/>
                </p:cNvPicPr>
                <p:nvPr/>
              </p:nvPicPr>
              <p:blipFill>
                <a:blip r:embed="rId13"/>
                <a:stretch>
                  <a:fillRect/>
                </a:stretch>
              </p:blipFill>
              <p:spPr>
                <a:xfrm>
                  <a:off x="7842009" y="5628981"/>
                  <a:ext cx="640805" cy="408944"/>
                </a:xfrm>
                <a:prstGeom prst="rect">
                  <a:avLst/>
                </a:prstGeom>
              </p:spPr>
            </p:pic>
          </p:grpSp>
        </p:grpSp>
      </p:grpSp>
      <p:sp>
        <p:nvSpPr>
          <p:cNvPr id="17" name="TextBox 16"/>
          <p:cNvSpPr txBox="1"/>
          <p:nvPr/>
        </p:nvSpPr>
        <p:spPr>
          <a:xfrm>
            <a:off x="11080036" y="-16321"/>
            <a:ext cx="1060704" cy="369332"/>
          </a:xfrm>
          <a:prstGeom prst="rect">
            <a:avLst/>
          </a:prstGeom>
          <a:noFill/>
        </p:spPr>
        <p:txBody>
          <a:bodyPr wrap="square" rtlCol="0">
            <a:spAutoFit/>
          </a:bodyPr>
          <a:lstStyle/>
          <a:p>
            <a:r>
              <a:rPr lang="en-US" dirty="0" smtClean="0"/>
              <a:t>Fig 3a-3b</a:t>
            </a:r>
          </a:p>
        </p:txBody>
      </p:sp>
    </p:spTree>
    <p:extLst>
      <p:ext uri="{BB962C8B-B14F-4D97-AF65-F5344CB8AC3E}">
        <p14:creationId xmlns:p14="http://schemas.microsoft.com/office/powerpoint/2010/main" val="221379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17817" y="134914"/>
            <a:ext cx="1060704" cy="369332"/>
          </a:xfrm>
          <a:prstGeom prst="rect">
            <a:avLst/>
          </a:prstGeom>
          <a:noFill/>
        </p:spPr>
        <p:txBody>
          <a:bodyPr wrap="square" rtlCol="0">
            <a:spAutoFit/>
          </a:bodyPr>
          <a:lstStyle/>
          <a:p>
            <a:r>
              <a:rPr lang="en-US" dirty="0" smtClean="0"/>
              <a:t>Fig 3a-3c</a:t>
            </a:r>
            <a:endParaRPr lang="en-US" dirty="0"/>
          </a:p>
        </p:txBody>
      </p:sp>
      <p:grpSp>
        <p:nvGrpSpPr>
          <p:cNvPr id="2" name="Group 1"/>
          <p:cNvGrpSpPr/>
          <p:nvPr/>
        </p:nvGrpSpPr>
        <p:grpSpPr>
          <a:xfrm>
            <a:off x="1178521" y="85526"/>
            <a:ext cx="8825796" cy="6089246"/>
            <a:chOff x="1178521" y="85526"/>
            <a:chExt cx="8825796" cy="6089246"/>
          </a:xfrm>
        </p:grpSpPr>
        <p:grpSp>
          <p:nvGrpSpPr>
            <p:cNvPr id="11" name="Group 10"/>
            <p:cNvGrpSpPr/>
            <p:nvPr/>
          </p:nvGrpSpPr>
          <p:grpSpPr>
            <a:xfrm>
              <a:off x="1178521" y="85526"/>
              <a:ext cx="8825796" cy="6089246"/>
              <a:chOff x="1178521" y="85526"/>
              <a:chExt cx="8825796" cy="6089246"/>
            </a:xfrm>
          </p:grpSpPr>
          <p:pic>
            <p:nvPicPr>
              <p:cNvPr id="10" name="Picture 9"/>
              <p:cNvPicPr>
                <a:picLocks noChangeAspect="1"/>
              </p:cNvPicPr>
              <p:nvPr/>
            </p:nvPicPr>
            <p:blipFill>
              <a:blip r:embed="rId2"/>
              <a:stretch>
                <a:fillRect/>
              </a:stretch>
            </p:blipFill>
            <p:spPr>
              <a:xfrm>
                <a:off x="1178521" y="85526"/>
                <a:ext cx="8825796" cy="5867623"/>
              </a:xfrm>
              <a:prstGeom prst="rect">
                <a:avLst/>
              </a:prstGeom>
            </p:spPr>
          </p:pic>
          <p:grpSp>
            <p:nvGrpSpPr>
              <p:cNvPr id="3" name="Group 2"/>
              <p:cNvGrpSpPr/>
              <p:nvPr/>
            </p:nvGrpSpPr>
            <p:grpSpPr>
              <a:xfrm>
                <a:off x="1912933" y="5769926"/>
                <a:ext cx="7701066" cy="404846"/>
                <a:chOff x="1889150" y="5734044"/>
                <a:chExt cx="7701066" cy="404846"/>
              </a:xfrm>
            </p:grpSpPr>
            <p:grpSp>
              <p:nvGrpSpPr>
                <p:cNvPr id="16" name="Group 15"/>
                <p:cNvGrpSpPr/>
                <p:nvPr/>
              </p:nvGrpSpPr>
              <p:grpSpPr>
                <a:xfrm>
                  <a:off x="6569571" y="5734044"/>
                  <a:ext cx="3020645" cy="404846"/>
                  <a:chOff x="2179108" y="1614793"/>
                  <a:chExt cx="3617660" cy="446087"/>
                </a:xfrm>
              </p:grpSpPr>
              <p:pic>
                <p:nvPicPr>
                  <p:cNvPr id="17" name="Picture 16"/>
                  <p:cNvPicPr>
                    <a:picLocks noChangeAspect="1"/>
                  </p:cNvPicPr>
                  <p:nvPr/>
                </p:nvPicPr>
                <p:blipFill>
                  <a:blip r:embed="rId3"/>
                  <a:stretch>
                    <a:fillRect/>
                  </a:stretch>
                </p:blipFill>
                <p:spPr>
                  <a:xfrm>
                    <a:off x="2179108" y="1614793"/>
                    <a:ext cx="655912" cy="396304"/>
                  </a:xfrm>
                  <a:prstGeom prst="rect">
                    <a:avLst/>
                  </a:prstGeom>
                </p:spPr>
              </p:pic>
              <p:pic>
                <p:nvPicPr>
                  <p:cNvPr id="18" name="Picture 17"/>
                  <p:cNvPicPr>
                    <a:picLocks noChangeAspect="1"/>
                  </p:cNvPicPr>
                  <p:nvPr/>
                </p:nvPicPr>
                <p:blipFill>
                  <a:blip r:embed="rId4"/>
                  <a:stretch>
                    <a:fillRect/>
                  </a:stretch>
                </p:blipFill>
                <p:spPr>
                  <a:xfrm>
                    <a:off x="5068290" y="1711645"/>
                    <a:ext cx="728478" cy="293882"/>
                  </a:xfrm>
                  <a:prstGeom prst="rect">
                    <a:avLst/>
                  </a:prstGeom>
                </p:spPr>
              </p:pic>
              <p:pic>
                <p:nvPicPr>
                  <p:cNvPr id="20" name="Picture 19"/>
                  <p:cNvPicPr>
                    <a:picLocks noChangeAspect="1"/>
                  </p:cNvPicPr>
                  <p:nvPr/>
                </p:nvPicPr>
                <p:blipFill>
                  <a:blip r:embed="rId5"/>
                  <a:stretch>
                    <a:fillRect/>
                  </a:stretch>
                </p:blipFill>
                <p:spPr>
                  <a:xfrm>
                    <a:off x="3645050" y="1651937"/>
                    <a:ext cx="640805" cy="408943"/>
                  </a:xfrm>
                  <a:prstGeom prst="rect">
                    <a:avLst/>
                  </a:prstGeom>
                </p:spPr>
              </p:pic>
            </p:grpSp>
            <p:grpSp>
              <p:nvGrpSpPr>
                <p:cNvPr id="7" name="Group 6"/>
                <p:cNvGrpSpPr/>
                <p:nvPr/>
              </p:nvGrpSpPr>
              <p:grpSpPr>
                <a:xfrm>
                  <a:off x="1889150" y="5778666"/>
                  <a:ext cx="3379915" cy="344085"/>
                  <a:chOff x="1415503" y="5588783"/>
                  <a:chExt cx="3379915" cy="344085"/>
                </a:xfrm>
              </p:grpSpPr>
              <p:grpSp>
                <p:nvGrpSpPr>
                  <p:cNvPr id="19" name="Group 18"/>
                  <p:cNvGrpSpPr/>
                  <p:nvPr/>
                </p:nvGrpSpPr>
                <p:grpSpPr>
                  <a:xfrm>
                    <a:off x="1943831" y="5588783"/>
                    <a:ext cx="2851587" cy="344085"/>
                    <a:chOff x="2721670" y="6031203"/>
                    <a:chExt cx="2261399" cy="238512"/>
                  </a:xfrm>
                </p:grpSpPr>
                <p:grpSp>
                  <p:nvGrpSpPr>
                    <p:cNvPr id="24" name="Group 23"/>
                    <p:cNvGrpSpPr/>
                    <p:nvPr/>
                  </p:nvGrpSpPr>
                  <p:grpSpPr>
                    <a:xfrm>
                      <a:off x="2721670" y="6031203"/>
                      <a:ext cx="2261399" cy="238512"/>
                      <a:chOff x="2887669" y="6031203"/>
                      <a:chExt cx="2261399" cy="238512"/>
                    </a:xfrm>
                  </p:grpSpPr>
                  <p:pic>
                    <p:nvPicPr>
                      <p:cNvPr id="26" name="Picture 2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283357" y="6066072"/>
                        <a:ext cx="325640" cy="161565"/>
                      </a:xfrm>
                      <a:prstGeom prst="rect">
                        <a:avLst/>
                      </a:prstGeom>
                    </p:spPr>
                  </p:pic>
                  <p:pic>
                    <p:nvPicPr>
                      <p:cNvPr id="27" name="Picture 2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688952" y="6043152"/>
                        <a:ext cx="280633" cy="225596"/>
                      </a:xfrm>
                      <a:prstGeom prst="rect">
                        <a:avLst/>
                      </a:prstGeom>
                    </p:spPr>
                  </p:pic>
                  <p:pic>
                    <p:nvPicPr>
                      <p:cNvPr id="28" name="Picture 27"/>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887669" y="6044119"/>
                        <a:ext cx="274386" cy="225596"/>
                      </a:xfrm>
                      <a:prstGeom prst="rect">
                        <a:avLst/>
                      </a:prstGeom>
                    </p:spPr>
                  </p:pic>
                  <p:pic>
                    <p:nvPicPr>
                      <p:cNvPr id="29" name="Picture 28"/>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flipH="1">
                        <a:off x="4893278" y="6031203"/>
                        <a:ext cx="255790" cy="218495"/>
                      </a:xfrm>
                      <a:prstGeom prst="rect">
                        <a:avLst/>
                      </a:prstGeom>
                    </p:spPr>
                  </p:pic>
                </p:grpSp>
                <p:pic>
                  <p:nvPicPr>
                    <p:cNvPr id="22" name="Picture 21"/>
                    <p:cNvPicPr>
                      <a:picLocks noChangeAspect="1"/>
                    </p:cNvPicPr>
                    <p:nvPr/>
                  </p:nvPicPr>
                  <p:blipFill>
                    <a:blip r:embed="rId10"/>
                    <a:stretch>
                      <a:fillRect/>
                    </a:stretch>
                  </p:blipFill>
                  <p:spPr>
                    <a:xfrm>
                      <a:off x="4288906" y="6047587"/>
                      <a:ext cx="334902" cy="198223"/>
                    </a:xfrm>
                    <a:prstGeom prst="rect">
                      <a:avLst/>
                    </a:prstGeom>
                  </p:spPr>
                </p:pic>
                <p:pic>
                  <p:nvPicPr>
                    <p:cNvPr id="23" name="Picture 22"/>
                    <p:cNvPicPr>
                      <a:picLocks noChangeAspect="1"/>
                    </p:cNvPicPr>
                    <p:nvPr/>
                  </p:nvPicPr>
                  <p:blipFill>
                    <a:blip r:embed="rId11"/>
                    <a:stretch>
                      <a:fillRect/>
                    </a:stretch>
                  </p:blipFill>
                  <p:spPr>
                    <a:xfrm>
                      <a:off x="3876220" y="6050400"/>
                      <a:ext cx="327300" cy="196986"/>
                    </a:xfrm>
                    <a:prstGeom prst="rect">
                      <a:avLst/>
                    </a:prstGeom>
                  </p:spPr>
                </p:pic>
              </p:grpSp>
              <p:pic>
                <p:nvPicPr>
                  <p:cNvPr id="4" name="Picture 3"/>
                  <p:cNvPicPr>
                    <a:picLocks noChangeAspect="1"/>
                  </p:cNvPicPr>
                  <p:nvPr/>
                </p:nvPicPr>
                <p:blipFill>
                  <a:blip r:embed="rId12"/>
                  <a:stretch>
                    <a:fillRect/>
                  </a:stretch>
                </p:blipFill>
                <p:spPr>
                  <a:xfrm>
                    <a:off x="1415503" y="5607909"/>
                    <a:ext cx="373972" cy="294778"/>
                  </a:xfrm>
                  <a:prstGeom prst="rect">
                    <a:avLst/>
                  </a:prstGeom>
                </p:spPr>
              </p:pic>
            </p:grpSp>
          </p:grpSp>
        </p:grpSp>
        <p:sp>
          <p:nvSpPr>
            <p:cNvPr id="9" name="TextBox 8"/>
            <p:cNvSpPr txBox="1"/>
            <p:nvPr/>
          </p:nvSpPr>
          <p:spPr>
            <a:xfrm>
              <a:off x="4467846" y="2239176"/>
              <a:ext cx="825002" cy="307777"/>
            </a:xfrm>
            <a:prstGeom prst="rect">
              <a:avLst/>
            </a:prstGeom>
            <a:noFill/>
          </p:spPr>
          <p:txBody>
            <a:bodyPr wrap="square" rtlCol="0">
              <a:spAutoFit/>
            </a:bodyPr>
            <a:lstStyle/>
            <a:p>
              <a:r>
                <a:rPr lang="en-US" sz="1400" dirty="0" smtClean="0"/>
                <a:t>R</a:t>
              </a:r>
              <a:r>
                <a:rPr lang="en-US" sz="1400" baseline="30000" dirty="0" smtClean="0"/>
                <a:t>2 </a:t>
              </a:r>
              <a:r>
                <a:rPr lang="en-US" sz="1400" dirty="0" smtClean="0"/>
                <a:t>= </a:t>
              </a:r>
              <a:r>
                <a:rPr lang="en-US" sz="1400" dirty="0" smtClean="0"/>
                <a:t>0.21</a:t>
              </a:r>
              <a:endParaRPr lang="en-US" sz="1400" dirty="0"/>
            </a:p>
          </p:txBody>
        </p:sp>
        <p:sp>
          <p:nvSpPr>
            <p:cNvPr id="25" name="TextBox 24"/>
            <p:cNvSpPr txBox="1"/>
            <p:nvPr/>
          </p:nvSpPr>
          <p:spPr>
            <a:xfrm>
              <a:off x="8999455" y="2266112"/>
              <a:ext cx="921817" cy="307777"/>
            </a:xfrm>
            <a:prstGeom prst="rect">
              <a:avLst/>
            </a:prstGeom>
            <a:noFill/>
          </p:spPr>
          <p:txBody>
            <a:bodyPr wrap="square" rtlCol="0">
              <a:spAutoFit/>
            </a:bodyPr>
            <a:lstStyle/>
            <a:p>
              <a:r>
                <a:rPr lang="en-US" sz="1400" dirty="0" smtClean="0"/>
                <a:t>R</a:t>
              </a:r>
              <a:r>
                <a:rPr lang="en-US" sz="1400" baseline="30000" dirty="0" smtClean="0"/>
                <a:t>2 </a:t>
              </a:r>
              <a:r>
                <a:rPr lang="en-US" sz="1400" dirty="0" smtClean="0"/>
                <a:t>= </a:t>
              </a:r>
              <a:r>
                <a:rPr lang="en-US" sz="1400" dirty="0" smtClean="0"/>
                <a:t>0.43</a:t>
              </a:r>
              <a:endParaRPr lang="en-US" sz="1400" dirty="0"/>
            </a:p>
          </p:txBody>
        </p:sp>
      </p:grpSp>
    </p:spTree>
    <p:extLst>
      <p:ext uri="{BB962C8B-B14F-4D97-AF65-F5344CB8AC3E}">
        <p14:creationId xmlns:p14="http://schemas.microsoft.com/office/powerpoint/2010/main" val="30279719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857606" y="245469"/>
            <a:ext cx="9821212" cy="6081175"/>
            <a:chOff x="857606" y="245469"/>
            <a:chExt cx="9821212" cy="6081175"/>
          </a:xfrm>
        </p:grpSpPr>
        <p:pic>
          <p:nvPicPr>
            <p:cNvPr id="4" name="Picture 3"/>
            <p:cNvPicPr>
              <a:picLocks noChangeAspect="1"/>
            </p:cNvPicPr>
            <p:nvPr/>
          </p:nvPicPr>
          <p:blipFill>
            <a:blip r:embed="rId2"/>
            <a:stretch>
              <a:fillRect/>
            </a:stretch>
          </p:blipFill>
          <p:spPr>
            <a:xfrm>
              <a:off x="857606" y="245469"/>
              <a:ext cx="9821212" cy="5708489"/>
            </a:xfrm>
            <a:prstGeom prst="rect">
              <a:avLst/>
            </a:prstGeom>
          </p:spPr>
        </p:pic>
        <p:grpSp>
          <p:nvGrpSpPr>
            <p:cNvPr id="7" name="Group 6"/>
            <p:cNvGrpSpPr/>
            <p:nvPr/>
          </p:nvGrpSpPr>
          <p:grpSpPr>
            <a:xfrm>
              <a:off x="2045997" y="5880408"/>
              <a:ext cx="8124507" cy="446236"/>
              <a:chOff x="2345721" y="6304713"/>
              <a:chExt cx="8266297" cy="478254"/>
            </a:xfrm>
          </p:grpSpPr>
          <p:pic>
            <p:nvPicPr>
              <p:cNvPr id="26" name="Picture 25"/>
              <p:cNvPicPr>
                <a:picLocks noChangeAspect="1"/>
              </p:cNvPicPr>
              <p:nvPr/>
            </p:nvPicPr>
            <p:blipFill>
              <a:blip r:embed="rId3"/>
              <a:stretch>
                <a:fillRect/>
              </a:stretch>
            </p:blipFill>
            <p:spPr>
              <a:xfrm>
                <a:off x="2345721" y="6304713"/>
                <a:ext cx="475307" cy="465680"/>
              </a:xfrm>
              <a:prstGeom prst="rect">
                <a:avLst/>
              </a:prstGeom>
            </p:spPr>
          </p:pic>
          <p:pic>
            <p:nvPicPr>
              <p:cNvPr id="21" name="Picture 2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55601" y="6383543"/>
                <a:ext cx="512410" cy="318882"/>
              </a:xfrm>
              <a:prstGeom prst="rect">
                <a:avLst/>
              </a:prstGeom>
            </p:spPr>
          </p:pic>
          <p:pic>
            <p:nvPicPr>
              <p:cNvPr id="22" name="Picture 2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991535" y="6325132"/>
                <a:ext cx="441590" cy="445261"/>
              </a:xfrm>
              <a:prstGeom prst="rect">
                <a:avLst/>
              </a:prstGeom>
            </p:spPr>
          </p:pic>
          <p:pic>
            <p:nvPicPr>
              <p:cNvPr id="23" name="Picture 2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180258" y="6326519"/>
                <a:ext cx="431760" cy="445261"/>
              </a:xfrm>
              <a:prstGeom prst="rect">
                <a:avLst/>
              </a:prstGeom>
            </p:spPr>
          </p:pic>
          <p:pic>
            <p:nvPicPr>
              <p:cNvPr id="24" name="Picture 2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9029021" y="6351722"/>
                <a:ext cx="402496" cy="431245"/>
              </a:xfrm>
              <a:prstGeom prst="rect">
                <a:avLst/>
              </a:prstGeom>
            </p:spPr>
          </p:pic>
          <p:pic>
            <p:nvPicPr>
              <p:cNvPr id="28" name="Picture 27"/>
              <p:cNvPicPr>
                <a:picLocks noChangeAspect="1"/>
              </p:cNvPicPr>
              <p:nvPr/>
            </p:nvPicPr>
            <p:blipFill>
              <a:blip r:embed="rId8"/>
              <a:stretch>
                <a:fillRect/>
              </a:stretch>
            </p:blipFill>
            <p:spPr>
              <a:xfrm>
                <a:off x="7537414" y="6311190"/>
                <a:ext cx="526986" cy="391234"/>
              </a:xfrm>
              <a:prstGeom prst="rect">
                <a:avLst/>
              </a:prstGeom>
            </p:spPr>
          </p:pic>
          <p:pic>
            <p:nvPicPr>
              <p:cNvPr id="29" name="Picture 28"/>
              <p:cNvPicPr>
                <a:picLocks noChangeAspect="1"/>
              </p:cNvPicPr>
              <p:nvPr/>
            </p:nvPicPr>
            <p:blipFill>
              <a:blip r:embed="rId9"/>
              <a:stretch>
                <a:fillRect/>
              </a:stretch>
            </p:blipFill>
            <p:spPr>
              <a:xfrm>
                <a:off x="6245857" y="6371023"/>
                <a:ext cx="515022" cy="388794"/>
              </a:xfrm>
              <a:prstGeom prst="rect">
                <a:avLst/>
              </a:prstGeom>
            </p:spPr>
          </p:pic>
        </p:grpSp>
      </p:grpSp>
    </p:spTree>
    <p:extLst>
      <p:ext uri="{BB962C8B-B14F-4D97-AF65-F5344CB8AC3E}">
        <p14:creationId xmlns:p14="http://schemas.microsoft.com/office/powerpoint/2010/main" val="20132873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72428"/>
            <a:ext cx="1195057" cy="646331"/>
          </a:xfrm>
          <a:prstGeom prst="rect">
            <a:avLst/>
          </a:prstGeom>
          <a:noFill/>
        </p:spPr>
        <p:txBody>
          <a:bodyPr wrap="square" rtlCol="0">
            <a:spAutoFit/>
          </a:bodyPr>
          <a:lstStyle/>
          <a:p>
            <a:r>
              <a:rPr lang="en-US" dirty="0" smtClean="0"/>
              <a:t>Supp10</a:t>
            </a:r>
          </a:p>
          <a:p>
            <a:endParaRPr lang="en-US" dirty="0"/>
          </a:p>
        </p:txBody>
      </p:sp>
      <p:grpSp>
        <p:nvGrpSpPr>
          <p:cNvPr id="2" name="Group 1"/>
          <p:cNvGrpSpPr/>
          <p:nvPr/>
        </p:nvGrpSpPr>
        <p:grpSpPr>
          <a:xfrm>
            <a:off x="1412340" y="0"/>
            <a:ext cx="8546472" cy="6896940"/>
            <a:chOff x="1412340" y="0"/>
            <a:chExt cx="8546472" cy="6896940"/>
          </a:xfrm>
        </p:grpSpPr>
        <p:grpSp>
          <p:nvGrpSpPr>
            <p:cNvPr id="9" name="Group 8"/>
            <p:cNvGrpSpPr/>
            <p:nvPr/>
          </p:nvGrpSpPr>
          <p:grpSpPr>
            <a:xfrm>
              <a:off x="1412340" y="0"/>
              <a:ext cx="8546472" cy="6896940"/>
              <a:chOff x="1412340" y="0"/>
              <a:chExt cx="8546472" cy="6896940"/>
            </a:xfrm>
          </p:grpSpPr>
          <p:pic>
            <p:nvPicPr>
              <p:cNvPr id="8" name="Picture 7"/>
              <p:cNvPicPr>
                <a:picLocks noChangeAspect="1"/>
              </p:cNvPicPr>
              <p:nvPr/>
            </p:nvPicPr>
            <p:blipFill>
              <a:blip r:embed="rId2"/>
              <a:stretch>
                <a:fillRect/>
              </a:stretch>
            </p:blipFill>
            <p:spPr>
              <a:xfrm>
                <a:off x="1412340" y="0"/>
                <a:ext cx="8546472" cy="6655236"/>
              </a:xfrm>
              <a:prstGeom prst="rect">
                <a:avLst/>
              </a:prstGeom>
            </p:spPr>
          </p:pic>
          <p:pic>
            <p:nvPicPr>
              <p:cNvPr id="3" name="Picture 2"/>
              <p:cNvPicPr>
                <a:picLocks noChangeAspect="1"/>
              </p:cNvPicPr>
              <p:nvPr/>
            </p:nvPicPr>
            <p:blipFill>
              <a:blip r:embed="rId3"/>
              <a:stretch>
                <a:fillRect/>
              </a:stretch>
            </p:blipFill>
            <p:spPr>
              <a:xfrm>
                <a:off x="2211754" y="6516594"/>
                <a:ext cx="3292125" cy="341406"/>
              </a:xfrm>
              <a:prstGeom prst="rect">
                <a:avLst/>
              </a:prstGeom>
            </p:spPr>
          </p:pic>
          <p:pic>
            <p:nvPicPr>
              <p:cNvPr id="4" name="Picture 3"/>
              <p:cNvPicPr>
                <a:picLocks noChangeAspect="1"/>
              </p:cNvPicPr>
              <p:nvPr/>
            </p:nvPicPr>
            <p:blipFill>
              <a:blip r:embed="rId4"/>
              <a:stretch>
                <a:fillRect/>
              </a:stretch>
            </p:blipFill>
            <p:spPr>
              <a:xfrm>
                <a:off x="6757469" y="6506762"/>
                <a:ext cx="2883658" cy="390178"/>
              </a:xfrm>
              <a:prstGeom prst="rect">
                <a:avLst/>
              </a:prstGeom>
            </p:spPr>
          </p:pic>
        </p:grpSp>
        <p:sp>
          <p:nvSpPr>
            <p:cNvPr id="10" name="TextBox 9"/>
            <p:cNvSpPr txBox="1"/>
            <p:nvPr/>
          </p:nvSpPr>
          <p:spPr>
            <a:xfrm>
              <a:off x="6476084" y="241704"/>
              <a:ext cx="1998575" cy="307777"/>
            </a:xfrm>
            <a:prstGeom prst="rect">
              <a:avLst/>
            </a:prstGeom>
            <a:noFill/>
          </p:spPr>
          <p:txBody>
            <a:bodyPr wrap="square" rtlCol="0">
              <a:spAutoFit/>
            </a:bodyPr>
            <a:lstStyle/>
            <a:p>
              <a:r>
                <a:rPr lang="en-US" sz="1400" dirty="0" smtClean="0"/>
                <a:t>R</a:t>
              </a:r>
              <a:r>
                <a:rPr lang="en-US" sz="1400" baseline="30000" dirty="0" smtClean="0"/>
                <a:t>2 </a:t>
              </a:r>
              <a:r>
                <a:rPr lang="en-US" sz="1400" dirty="0" smtClean="0"/>
                <a:t>= </a:t>
              </a:r>
              <a:r>
                <a:rPr lang="en-US" sz="1400" dirty="0" smtClean="0"/>
                <a:t>0.21</a:t>
              </a:r>
              <a:endParaRPr lang="en-US" sz="1400" dirty="0"/>
            </a:p>
          </p:txBody>
        </p:sp>
        <p:sp>
          <p:nvSpPr>
            <p:cNvPr id="11" name="TextBox 10"/>
            <p:cNvSpPr txBox="1"/>
            <p:nvPr/>
          </p:nvSpPr>
          <p:spPr>
            <a:xfrm>
              <a:off x="2211754" y="241704"/>
              <a:ext cx="1998575" cy="307777"/>
            </a:xfrm>
            <a:prstGeom prst="rect">
              <a:avLst/>
            </a:prstGeom>
            <a:noFill/>
          </p:spPr>
          <p:txBody>
            <a:bodyPr wrap="square" rtlCol="0">
              <a:spAutoFit/>
            </a:bodyPr>
            <a:lstStyle/>
            <a:p>
              <a:r>
                <a:rPr lang="en-US" sz="1400" dirty="0" smtClean="0"/>
                <a:t>R</a:t>
              </a:r>
              <a:r>
                <a:rPr lang="en-US" sz="1400" baseline="30000" dirty="0" smtClean="0"/>
                <a:t>2 </a:t>
              </a:r>
              <a:r>
                <a:rPr lang="en-US" sz="1400" dirty="0" smtClean="0"/>
                <a:t>= </a:t>
              </a:r>
              <a:r>
                <a:rPr lang="en-US" sz="1400" dirty="0" smtClean="0"/>
                <a:t>0.17</a:t>
              </a:r>
              <a:endParaRPr lang="en-US" sz="1400" dirty="0"/>
            </a:p>
          </p:txBody>
        </p:sp>
      </p:grpSp>
    </p:spTree>
    <p:extLst>
      <p:ext uri="{BB962C8B-B14F-4D97-AF65-F5344CB8AC3E}">
        <p14:creationId xmlns:p14="http://schemas.microsoft.com/office/powerpoint/2010/main" val="7054132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2502529" cy="1325563"/>
          </a:xfrm>
        </p:spPr>
        <p:txBody>
          <a:bodyPr/>
          <a:lstStyle/>
          <a:p>
            <a:r>
              <a:rPr lang="en-US" dirty="0" err="1" smtClean="0"/>
              <a:t>Supp</a:t>
            </a:r>
            <a:r>
              <a:rPr lang="en-US" dirty="0" smtClean="0"/>
              <a:t> 25</a:t>
            </a:r>
            <a:endParaRPr lang="en-US" dirty="0"/>
          </a:p>
        </p:txBody>
      </p:sp>
      <p:grpSp>
        <p:nvGrpSpPr>
          <p:cNvPr id="5" name="Group 4"/>
          <p:cNvGrpSpPr/>
          <p:nvPr/>
        </p:nvGrpSpPr>
        <p:grpSpPr>
          <a:xfrm>
            <a:off x="2049214" y="0"/>
            <a:ext cx="8560117" cy="6882386"/>
            <a:chOff x="2049214" y="0"/>
            <a:chExt cx="8560117" cy="6882386"/>
          </a:xfrm>
        </p:grpSpPr>
        <p:grpSp>
          <p:nvGrpSpPr>
            <p:cNvPr id="4" name="Group 3"/>
            <p:cNvGrpSpPr/>
            <p:nvPr/>
          </p:nvGrpSpPr>
          <p:grpSpPr>
            <a:xfrm>
              <a:off x="2049214" y="0"/>
              <a:ext cx="8560117" cy="6882386"/>
              <a:chOff x="2049214" y="0"/>
              <a:chExt cx="8560117" cy="6882386"/>
            </a:xfrm>
          </p:grpSpPr>
          <p:pic>
            <p:nvPicPr>
              <p:cNvPr id="3" name="Picture 2"/>
              <p:cNvPicPr>
                <a:picLocks noChangeAspect="1"/>
              </p:cNvPicPr>
              <p:nvPr/>
            </p:nvPicPr>
            <p:blipFill>
              <a:blip r:embed="rId2"/>
              <a:stretch>
                <a:fillRect/>
              </a:stretch>
            </p:blipFill>
            <p:spPr>
              <a:xfrm>
                <a:off x="2049214" y="0"/>
                <a:ext cx="8560117" cy="6693031"/>
              </a:xfrm>
              <a:prstGeom prst="rect">
                <a:avLst/>
              </a:prstGeom>
            </p:spPr>
          </p:pic>
          <p:grpSp>
            <p:nvGrpSpPr>
              <p:cNvPr id="6" name="Group 5"/>
              <p:cNvGrpSpPr/>
              <p:nvPr/>
            </p:nvGrpSpPr>
            <p:grpSpPr>
              <a:xfrm>
                <a:off x="2831575" y="6492208"/>
                <a:ext cx="7477361" cy="390178"/>
                <a:chOff x="2831575" y="6492208"/>
                <a:chExt cx="7477361" cy="390178"/>
              </a:xfrm>
            </p:grpSpPr>
            <p:pic>
              <p:nvPicPr>
                <p:cNvPr id="11" name="Picture 10"/>
                <p:cNvPicPr>
                  <a:picLocks noChangeAspect="1"/>
                </p:cNvPicPr>
                <p:nvPr/>
              </p:nvPicPr>
              <p:blipFill>
                <a:blip r:embed="rId3"/>
                <a:stretch>
                  <a:fillRect/>
                </a:stretch>
              </p:blipFill>
              <p:spPr>
                <a:xfrm>
                  <a:off x="2831575" y="6516594"/>
                  <a:ext cx="3286029" cy="341406"/>
                </a:xfrm>
                <a:prstGeom prst="rect">
                  <a:avLst/>
                </a:prstGeom>
              </p:spPr>
            </p:pic>
            <p:pic>
              <p:nvPicPr>
                <p:cNvPr id="12" name="Picture 11"/>
                <p:cNvPicPr>
                  <a:picLocks noChangeAspect="1"/>
                </p:cNvPicPr>
                <p:nvPr/>
              </p:nvPicPr>
              <p:blipFill>
                <a:blip r:embed="rId4"/>
                <a:stretch>
                  <a:fillRect/>
                </a:stretch>
              </p:blipFill>
              <p:spPr>
                <a:xfrm>
                  <a:off x="7425278" y="6492208"/>
                  <a:ext cx="2883658" cy="390178"/>
                </a:xfrm>
                <a:prstGeom prst="rect">
                  <a:avLst/>
                </a:prstGeom>
              </p:spPr>
            </p:pic>
          </p:grpSp>
        </p:grpSp>
        <p:sp>
          <p:nvSpPr>
            <p:cNvPr id="10" name="TextBox 9"/>
            <p:cNvSpPr txBox="1"/>
            <p:nvPr/>
          </p:nvSpPr>
          <p:spPr>
            <a:xfrm>
              <a:off x="7088826" y="2549897"/>
              <a:ext cx="1998575" cy="307777"/>
            </a:xfrm>
            <a:prstGeom prst="rect">
              <a:avLst/>
            </a:prstGeom>
            <a:noFill/>
          </p:spPr>
          <p:txBody>
            <a:bodyPr wrap="square" rtlCol="0">
              <a:spAutoFit/>
            </a:bodyPr>
            <a:lstStyle/>
            <a:p>
              <a:r>
                <a:rPr lang="en-US" sz="1400" dirty="0" smtClean="0"/>
                <a:t>R</a:t>
              </a:r>
              <a:r>
                <a:rPr lang="en-US" sz="1400" baseline="30000" dirty="0" smtClean="0"/>
                <a:t>2 </a:t>
              </a:r>
              <a:r>
                <a:rPr lang="en-US" sz="1400" dirty="0" smtClean="0"/>
                <a:t>= </a:t>
              </a:r>
              <a:r>
                <a:rPr lang="en-US" sz="1400" dirty="0" smtClean="0"/>
                <a:t>0.32</a:t>
              </a:r>
              <a:endParaRPr lang="en-US" sz="1400" dirty="0" smtClean="0"/>
            </a:p>
          </p:txBody>
        </p:sp>
        <p:sp>
          <p:nvSpPr>
            <p:cNvPr id="13" name="TextBox 12"/>
            <p:cNvSpPr txBox="1"/>
            <p:nvPr/>
          </p:nvSpPr>
          <p:spPr>
            <a:xfrm>
              <a:off x="2758509" y="2549897"/>
              <a:ext cx="1998575" cy="307777"/>
            </a:xfrm>
            <a:prstGeom prst="rect">
              <a:avLst/>
            </a:prstGeom>
            <a:noFill/>
          </p:spPr>
          <p:txBody>
            <a:bodyPr wrap="square" rtlCol="0">
              <a:spAutoFit/>
            </a:bodyPr>
            <a:lstStyle/>
            <a:p>
              <a:r>
                <a:rPr lang="en-US" sz="1400" dirty="0" smtClean="0"/>
                <a:t>R</a:t>
              </a:r>
              <a:r>
                <a:rPr lang="en-US" sz="1400" baseline="30000" dirty="0" smtClean="0"/>
                <a:t>2 </a:t>
              </a:r>
              <a:r>
                <a:rPr lang="en-US" sz="1400" dirty="0" smtClean="0"/>
                <a:t>= </a:t>
              </a:r>
              <a:r>
                <a:rPr lang="en-US" sz="1400" dirty="0" smtClean="0"/>
                <a:t>0.17</a:t>
              </a:r>
              <a:endParaRPr lang="en-US" sz="1400" dirty="0"/>
            </a:p>
          </p:txBody>
        </p:sp>
      </p:grpSp>
    </p:spTree>
    <p:extLst>
      <p:ext uri="{BB962C8B-B14F-4D97-AF65-F5344CB8AC3E}">
        <p14:creationId xmlns:p14="http://schemas.microsoft.com/office/powerpoint/2010/main" val="33124208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p:cNvGrpSpPr/>
          <p:nvPr/>
        </p:nvGrpSpPr>
        <p:grpSpPr>
          <a:xfrm>
            <a:off x="1253441" y="0"/>
            <a:ext cx="9224921" cy="6858000"/>
            <a:chOff x="1253441" y="0"/>
            <a:chExt cx="9224921" cy="6858000"/>
          </a:xfrm>
        </p:grpSpPr>
        <p:pic>
          <p:nvPicPr>
            <p:cNvPr id="10" name="Picture 9"/>
            <p:cNvPicPr>
              <a:picLocks noChangeAspect="1"/>
            </p:cNvPicPr>
            <p:nvPr/>
          </p:nvPicPr>
          <p:blipFill>
            <a:blip r:embed="rId2"/>
            <a:stretch>
              <a:fillRect/>
            </a:stretch>
          </p:blipFill>
          <p:spPr>
            <a:xfrm>
              <a:off x="1253441" y="0"/>
              <a:ext cx="9224921" cy="6858000"/>
            </a:xfrm>
            <a:prstGeom prst="rect">
              <a:avLst/>
            </a:prstGeom>
          </p:spPr>
        </p:pic>
        <p:grpSp>
          <p:nvGrpSpPr>
            <p:cNvPr id="2" name="Group 1"/>
            <p:cNvGrpSpPr/>
            <p:nvPr/>
          </p:nvGrpSpPr>
          <p:grpSpPr>
            <a:xfrm>
              <a:off x="2193215" y="0"/>
              <a:ext cx="8285147" cy="6131578"/>
              <a:chOff x="2193215" y="0"/>
              <a:chExt cx="8285147" cy="6131578"/>
            </a:xfrm>
          </p:grpSpPr>
          <p:pic>
            <p:nvPicPr>
              <p:cNvPr id="6" name="Picture 5"/>
              <p:cNvPicPr>
                <a:picLocks noChangeAspect="1"/>
              </p:cNvPicPr>
              <p:nvPr/>
            </p:nvPicPr>
            <p:blipFill>
              <a:blip r:embed="rId3"/>
              <a:stretch>
                <a:fillRect/>
              </a:stretch>
            </p:blipFill>
            <p:spPr>
              <a:xfrm>
                <a:off x="8027558" y="0"/>
                <a:ext cx="2450804" cy="823031"/>
              </a:xfrm>
              <a:prstGeom prst="rect">
                <a:avLst/>
              </a:prstGeom>
            </p:spPr>
          </p:pic>
          <p:pic>
            <p:nvPicPr>
              <p:cNvPr id="7" name="Picture 6"/>
              <p:cNvPicPr>
                <a:picLocks noChangeAspect="1"/>
              </p:cNvPicPr>
              <p:nvPr/>
            </p:nvPicPr>
            <p:blipFill>
              <a:blip r:embed="rId4"/>
              <a:stretch>
                <a:fillRect/>
              </a:stretch>
            </p:blipFill>
            <p:spPr>
              <a:xfrm>
                <a:off x="8971626" y="4619134"/>
                <a:ext cx="1506736" cy="1512444"/>
              </a:xfrm>
              <a:prstGeom prst="rect">
                <a:avLst/>
              </a:prstGeom>
            </p:spPr>
          </p:pic>
          <p:sp>
            <p:nvSpPr>
              <p:cNvPr id="8" name="TextBox 7"/>
              <p:cNvSpPr txBox="1"/>
              <p:nvPr/>
            </p:nvSpPr>
            <p:spPr>
              <a:xfrm>
                <a:off x="2193215" y="2537382"/>
                <a:ext cx="1324900" cy="707886"/>
              </a:xfrm>
              <a:prstGeom prst="rect">
                <a:avLst/>
              </a:prstGeom>
              <a:noFill/>
            </p:spPr>
            <p:txBody>
              <a:bodyPr wrap="square" rtlCol="0">
                <a:spAutoFit/>
              </a:bodyPr>
              <a:lstStyle/>
              <a:p>
                <a:r>
                  <a:rPr lang="en-US" sz="2000" dirty="0"/>
                  <a:t>l</a:t>
                </a:r>
                <a:r>
                  <a:rPr lang="en-US" sz="2000" dirty="0" smtClean="0"/>
                  <a:t>ognormal</a:t>
                </a:r>
              </a:p>
              <a:p>
                <a:endParaRPr lang="en-US" sz="2000" dirty="0"/>
              </a:p>
            </p:txBody>
          </p:sp>
          <p:sp>
            <p:nvSpPr>
              <p:cNvPr id="9" name="TextBox 8"/>
              <p:cNvSpPr txBox="1"/>
              <p:nvPr/>
            </p:nvSpPr>
            <p:spPr>
              <a:xfrm>
                <a:off x="4478498" y="2537382"/>
                <a:ext cx="1324900" cy="707886"/>
              </a:xfrm>
              <a:prstGeom prst="rect">
                <a:avLst/>
              </a:prstGeom>
              <a:noFill/>
            </p:spPr>
            <p:txBody>
              <a:bodyPr wrap="square" rtlCol="0">
                <a:spAutoFit/>
              </a:bodyPr>
              <a:lstStyle/>
              <a:p>
                <a:r>
                  <a:rPr lang="en-US" sz="2000" dirty="0" err="1" smtClean="0"/>
                  <a:t>logseries</a:t>
                </a:r>
                <a:endParaRPr lang="en-US" sz="2000" dirty="0" smtClean="0"/>
              </a:p>
              <a:p>
                <a:endParaRPr lang="en-US" sz="2000" dirty="0"/>
              </a:p>
            </p:txBody>
          </p:sp>
          <p:cxnSp>
            <p:nvCxnSpPr>
              <p:cNvPr id="4" name="Straight Arrow Connector 3"/>
              <p:cNvCxnSpPr/>
              <p:nvPr/>
            </p:nvCxnSpPr>
            <p:spPr>
              <a:xfrm>
                <a:off x="3471620" y="2735451"/>
                <a:ext cx="906650" cy="0"/>
              </a:xfrm>
              <a:prstGeom prst="straightConnector1">
                <a:avLst/>
              </a:prstGeom>
              <a:ln w="28575">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3780261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4349</TotalTime>
  <Words>327</Words>
  <Application>Microsoft Office PowerPoint</Application>
  <PresentationFormat>Widescreen</PresentationFormat>
  <Paragraphs>82</Paragraphs>
  <Slides>14</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Cambria Math</vt:lpstr>
      <vt:lpstr>Office Theme</vt:lpstr>
      <vt:lpstr>Key</vt:lpstr>
      <vt:lpstr>6 panel conceptual figure</vt:lpstr>
      <vt:lpstr>PowerPoint Presentation</vt:lpstr>
      <vt:lpstr>PowerPoint Presentation</vt:lpstr>
      <vt:lpstr>PowerPoint Presentation</vt:lpstr>
      <vt:lpstr>PowerPoint Presentation</vt:lpstr>
      <vt:lpstr>PowerPoint Presentation</vt:lpstr>
      <vt:lpstr>Supp 25</vt:lpstr>
      <vt:lpstr>PowerPoint Presentation</vt:lpstr>
      <vt:lpstr>Supp 25 </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Snell, Sara Jeanne</dc:creator>
  <cp:lastModifiedBy>Snell, Sara Jeanne</cp:lastModifiedBy>
  <cp:revision>308</cp:revision>
  <dcterms:created xsi:type="dcterms:W3CDTF">2016-11-15T13:25:48Z</dcterms:created>
  <dcterms:modified xsi:type="dcterms:W3CDTF">2017-11-10T20:54:16Z</dcterms:modified>
</cp:coreProperties>
</file>