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8" r:id="rId2"/>
    <p:sldId id="263" r:id="rId3"/>
    <p:sldId id="257" r:id="rId4"/>
    <p:sldId id="260" r:id="rId5"/>
    <p:sldId id="262" r:id="rId6"/>
    <p:sldId id="266" r:id="rId7"/>
    <p:sldId id="256"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2F41"/>
    <a:srgbClr val="31AD34"/>
    <a:srgbClr val="FF0066"/>
    <a:srgbClr val="F5A3E5"/>
    <a:srgbClr val="6F6F6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2209" autoAdjust="0"/>
  </p:normalViewPr>
  <p:slideViewPr>
    <p:cSldViewPr snapToGrid="0">
      <p:cViewPr varScale="1">
        <p:scale>
          <a:sx n="102" d="100"/>
          <a:sy n="102" d="100"/>
        </p:scale>
        <p:origin x="288"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A21820-D199-4D82-91AF-C50B1D3B111A}" type="datetimeFigureOut">
              <a:rPr lang="en-US" smtClean="0"/>
              <a:t>6/22/2017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60E3DB-BCAB-42BD-8DDD-04198F92E62D}" type="slidenum">
              <a:rPr lang="en-US" smtClean="0"/>
              <a:t>‹#›</a:t>
            </a:fld>
            <a:endParaRPr lang="en-US"/>
          </a:p>
        </p:txBody>
      </p:sp>
    </p:spTree>
    <p:extLst>
      <p:ext uri="{BB962C8B-B14F-4D97-AF65-F5344CB8AC3E}">
        <p14:creationId xmlns:p14="http://schemas.microsoft.com/office/powerpoint/2010/main" val="4288998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thenounproject.com/delwar"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thenounproject.com/Mrs_Flan"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Bird – created by </a:t>
            </a:r>
            <a:r>
              <a:rPr lang="en-US" dirty="0" err="1" smtClean="0"/>
              <a:t>parkjisun</a:t>
            </a:r>
            <a:endParaRPr lang="en-US" dirty="0" smtClean="0"/>
          </a:p>
          <a:p>
            <a:r>
              <a:rPr lang="en-US" dirty="0" smtClean="0"/>
              <a:t>Tree – created by </a:t>
            </a:r>
            <a:r>
              <a:rPr lang="en-US" sz="1200" b="0" i="0" u="none" strike="noStrike" kern="1200" dirty="0" err="1" smtClean="0">
                <a:solidFill>
                  <a:schemeClr val="tx1"/>
                </a:solidFill>
                <a:effectLst/>
                <a:latin typeface="+mn-lt"/>
                <a:ea typeface="+mn-ea"/>
                <a:cs typeface="+mn-cs"/>
                <a:hlinkClick r:id="rId3"/>
              </a:rPr>
              <a:t>Delwar</a:t>
            </a:r>
            <a:r>
              <a:rPr lang="en-US" sz="1200" b="0" i="0" u="none" strike="noStrike" kern="1200" dirty="0" smtClean="0">
                <a:solidFill>
                  <a:schemeClr val="tx1"/>
                </a:solidFill>
                <a:effectLst/>
                <a:latin typeface="+mn-lt"/>
                <a:ea typeface="+mn-ea"/>
                <a:cs typeface="+mn-cs"/>
                <a:hlinkClick r:id="rId3"/>
              </a:rPr>
              <a:t> Hossain</a:t>
            </a:r>
            <a:r>
              <a:rPr lang="en-US" sz="1200" b="0" i="0" kern="1200" dirty="0" smtClean="0">
                <a:solidFill>
                  <a:schemeClr val="tx1"/>
                </a:solidFill>
                <a:effectLst/>
                <a:latin typeface="+mn-lt"/>
                <a:ea typeface="+mn-ea"/>
                <a:cs typeface="+mn-cs"/>
              </a:rPr>
              <a:t>,</a:t>
            </a:r>
          </a:p>
          <a:p>
            <a:r>
              <a:rPr lang="en-US" dirty="0" smtClean="0"/>
              <a:t>Deer – created by </a:t>
            </a:r>
            <a:r>
              <a:rPr lang="en-US" sz="1200" b="0" i="0" u="none" strike="noStrike" kern="1200" dirty="0" smtClean="0">
                <a:solidFill>
                  <a:schemeClr val="tx1"/>
                </a:solidFill>
                <a:effectLst/>
                <a:latin typeface="+mn-lt"/>
                <a:ea typeface="+mn-ea"/>
                <a:cs typeface="+mn-cs"/>
                <a:hlinkClick r:id="rId4"/>
              </a:rPr>
              <a:t>Francisca </a:t>
            </a:r>
            <a:r>
              <a:rPr lang="en-US" sz="1200" b="0" i="0" u="none" strike="noStrike" kern="1200" dirty="0" err="1" smtClean="0">
                <a:solidFill>
                  <a:schemeClr val="tx1"/>
                </a:solidFill>
                <a:effectLst/>
                <a:latin typeface="+mn-lt"/>
                <a:ea typeface="+mn-ea"/>
                <a:cs typeface="+mn-cs"/>
                <a:hlinkClick r:id="rId4"/>
              </a:rPr>
              <a:t>Arévalo</a:t>
            </a:r>
            <a:endParaRPr lang="en-US" sz="1200" b="0" i="0" u="none" strike="noStrike" kern="1200" dirty="0" smtClean="0">
              <a:solidFill>
                <a:schemeClr val="tx1"/>
              </a:solidFill>
              <a:effectLst/>
              <a:latin typeface="+mn-lt"/>
              <a:ea typeface="+mn-ea"/>
              <a:cs typeface="+mn-cs"/>
            </a:endParaRPr>
          </a:p>
          <a:p>
            <a:r>
              <a:rPr lang="en-US" dirty="0" smtClean="0"/>
              <a:t>Fish – created by Iconic</a:t>
            </a:r>
          </a:p>
          <a:p>
            <a:r>
              <a:rPr lang="en-US" dirty="0" smtClean="0"/>
              <a:t>Butterfly – created by Jacqueline </a:t>
            </a:r>
            <a:r>
              <a:rPr lang="en-US" dirty="0" err="1" smtClean="0"/>
              <a:t>Fernandes</a:t>
            </a:r>
            <a:endParaRPr lang="en-US" dirty="0" smtClean="0"/>
          </a:p>
          <a:p>
            <a:r>
              <a:rPr lang="en-US" dirty="0" smtClean="0"/>
              <a:t>Shell</a:t>
            </a:r>
            <a:r>
              <a:rPr lang="en-US" baseline="0" dirty="0" smtClean="0"/>
              <a:t> – created by B Barrett Noun project</a:t>
            </a:r>
          </a:p>
          <a:p>
            <a:r>
              <a:rPr lang="en-US" baseline="0" dirty="0" smtClean="0"/>
              <a:t>Bacteria – created by Boris </a:t>
            </a:r>
            <a:r>
              <a:rPr lang="en-US" baseline="0" dirty="0" err="1" smtClean="0"/>
              <a:t>Belov</a:t>
            </a:r>
            <a:endParaRPr lang="en-US" baseline="0" dirty="0" smtClean="0"/>
          </a:p>
          <a:p>
            <a:r>
              <a:rPr lang="en-US" baseline="0" dirty="0" smtClean="0"/>
              <a:t>Mountains by </a:t>
            </a:r>
            <a:r>
              <a:rPr lang="en-US" baseline="0" dirty="0" err="1" smtClean="0"/>
              <a:t>alice</a:t>
            </a:r>
            <a:r>
              <a:rPr lang="en-US" baseline="0" dirty="0" smtClean="0"/>
              <a:t> noir, ocean by </a:t>
            </a:r>
            <a:r>
              <a:rPr lang="en-US" baseline="0" dirty="0" err="1" smtClean="0"/>
              <a:t>alex</a:t>
            </a:r>
            <a:r>
              <a:rPr lang="en-US" baseline="0" dirty="0" smtClean="0"/>
              <a:t> </a:t>
            </a:r>
            <a:r>
              <a:rPr lang="en-US" baseline="0" dirty="0" err="1" smtClean="0"/>
              <a:t>muravev</a:t>
            </a:r>
            <a:r>
              <a:rPr lang="en-US" baseline="0" dirty="0" smtClean="0"/>
              <a:t>, lake by </a:t>
            </a:r>
            <a:r>
              <a:rPr lang="en-US" baseline="0" dirty="0" err="1" smtClean="0"/>
              <a:t>By</a:t>
            </a:r>
            <a:r>
              <a:rPr lang="en-US" baseline="0" dirty="0" smtClean="0"/>
              <a:t> Anton </a:t>
            </a:r>
            <a:r>
              <a:rPr lang="en-US" baseline="0" dirty="0" err="1" smtClean="0"/>
              <a:t>Gajdosik</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1</a:t>
            </a:fld>
            <a:endParaRPr lang="en-US"/>
          </a:p>
        </p:txBody>
      </p:sp>
    </p:spTree>
    <p:extLst>
      <p:ext uri="{BB962C8B-B14F-4D97-AF65-F5344CB8AC3E}">
        <p14:creationId xmlns:p14="http://schemas.microsoft.com/office/powerpoint/2010/main" val="3600764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3</a:t>
            </a:fld>
            <a:endParaRPr lang="en-US"/>
          </a:p>
        </p:txBody>
      </p:sp>
    </p:spTree>
    <p:extLst>
      <p:ext uri="{BB962C8B-B14F-4D97-AF65-F5344CB8AC3E}">
        <p14:creationId xmlns:p14="http://schemas.microsoft.com/office/powerpoint/2010/main" val="2728871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4</a:t>
            </a:fld>
            <a:endParaRPr lang="en-US"/>
          </a:p>
        </p:txBody>
      </p:sp>
    </p:spTree>
    <p:extLst>
      <p:ext uri="{BB962C8B-B14F-4D97-AF65-F5344CB8AC3E}">
        <p14:creationId xmlns:p14="http://schemas.microsoft.com/office/powerpoint/2010/main" val="494307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6/22/2017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536696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6/22/2017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958962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6/22/2017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425776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6/22/2017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538160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16B8C92-D5E3-4480-8685-D57BEE386DE2}" type="datetimeFigureOut">
              <a:rPr lang="en-US" smtClean="0"/>
              <a:t>6/22/2017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5493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6B8C92-D5E3-4480-8685-D57BEE386DE2}" type="datetimeFigureOut">
              <a:rPr lang="en-US" smtClean="0"/>
              <a:t>6/22/2017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84125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6B8C92-D5E3-4480-8685-D57BEE386DE2}" type="datetimeFigureOut">
              <a:rPr lang="en-US" smtClean="0"/>
              <a:t>6/22/2017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7790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6B8C92-D5E3-4480-8685-D57BEE386DE2}" type="datetimeFigureOut">
              <a:rPr lang="en-US" smtClean="0"/>
              <a:t>6/22/2017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184618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6B8C92-D5E3-4480-8685-D57BEE386DE2}" type="datetimeFigureOut">
              <a:rPr lang="en-US" smtClean="0"/>
              <a:t>6/22/2017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108845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6/22/2017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852879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6/22/2017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53328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6B8C92-D5E3-4480-8685-D57BEE386DE2}" type="datetimeFigureOut">
              <a:rPr lang="en-US" smtClean="0"/>
              <a:t>6/22/2017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3739AB-A080-4B4D-8F68-F1CDB67AAAC5}" type="slidenum">
              <a:rPr lang="en-US" smtClean="0"/>
              <a:t>‹#›</a:t>
            </a:fld>
            <a:endParaRPr lang="en-US"/>
          </a:p>
        </p:txBody>
      </p:sp>
    </p:spTree>
    <p:extLst>
      <p:ext uri="{BB962C8B-B14F-4D97-AF65-F5344CB8AC3E}">
        <p14:creationId xmlns:p14="http://schemas.microsoft.com/office/powerpoint/2010/main" val="4234960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7"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2.png"/><Relationship Id="rId4" Type="http://schemas.openxmlformats.org/officeDocument/2006/relationships/image" Target="../media/image6.png"/><Relationship Id="rId9"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png"/><Relationship Id="rId3" Type="http://schemas.openxmlformats.org/officeDocument/2006/relationships/image" Target="../media/image17.png"/><Relationship Id="rId7" Type="http://schemas.openxmlformats.org/officeDocument/2006/relationships/image" Target="../media/image6.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1.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2.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523485171"/>
              </p:ext>
            </p:extLst>
          </p:nvPr>
        </p:nvGraphicFramePr>
        <p:xfrm>
          <a:off x="2492626" y="3745150"/>
          <a:ext cx="4202089" cy="1960028"/>
        </p:xfrm>
        <a:graphic>
          <a:graphicData uri="http://schemas.openxmlformats.org/drawingml/2006/table">
            <a:tbl>
              <a:tblPr firstRow="1" bandRow="1">
                <a:tableStyleId>{5C22544A-7EE6-4342-B048-85BDC9FD1C3A}</a:tableStyleId>
              </a:tblPr>
              <a:tblGrid>
                <a:gridCol w="802944">
                  <a:extLst>
                    <a:ext uri="{9D8B030D-6E8A-4147-A177-3AD203B41FA5}">
                      <a16:colId xmlns:a16="http://schemas.microsoft.com/office/drawing/2014/main" val="3777247511"/>
                    </a:ext>
                  </a:extLst>
                </a:gridCol>
                <a:gridCol w="1200230">
                  <a:extLst>
                    <a:ext uri="{9D8B030D-6E8A-4147-A177-3AD203B41FA5}">
                      <a16:colId xmlns:a16="http://schemas.microsoft.com/office/drawing/2014/main" val="3565287180"/>
                    </a:ext>
                  </a:extLst>
                </a:gridCol>
                <a:gridCol w="710503">
                  <a:extLst>
                    <a:ext uri="{9D8B030D-6E8A-4147-A177-3AD203B41FA5}">
                      <a16:colId xmlns:a16="http://schemas.microsoft.com/office/drawing/2014/main" val="310175345"/>
                    </a:ext>
                  </a:extLst>
                </a:gridCol>
                <a:gridCol w="1488412">
                  <a:extLst>
                    <a:ext uri="{9D8B030D-6E8A-4147-A177-3AD203B41FA5}">
                      <a16:colId xmlns:a16="http://schemas.microsoft.com/office/drawing/2014/main" val="2991616883"/>
                    </a:ext>
                  </a:extLst>
                </a:gridCol>
              </a:tblGrid>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Birds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Invertebrates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89353912"/>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Plants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Benthos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6650058"/>
                  </a:ext>
                </a:extLst>
              </a:tr>
              <a:tr h="49000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Mammals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Plankton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48586666"/>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Fish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495031"/>
                  </a:ext>
                </a:extLst>
              </a:tr>
            </a:tbl>
          </a:graphicData>
        </a:graphic>
      </p:graphicFrame>
      <p:pic>
        <p:nvPicPr>
          <p:cNvPr id="18" name="Picture 17"/>
          <p:cNvPicPr>
            <a:picLocks noChangeAspect="1"/>
          </p:cNvPicPr>
          <p:nvPr/>
        </p:nvPicPr>
        <p:blipFill>
          <a:blip r:embed="rId3"/>
          <a:stretch>
            <a:fillRect/>
          </a:stretch>
        </p:blipFill>
        <p:spPr>
          <a:xfrm>
            <a:off x="2545327" y="4277386"/>
            <a:ext cx="682287" cy="410634"/>
          </a:xfrm>
          <a:prstGeom prst="rect">
            <a:avLst/>
          </a:prstGeom>
        </p:spPr>
      </p:pic>
      <p:pic>
        <p:nvPicPr>
          <p:cNvPr id="16" name="Picture 15"/>
          <p:cNvPicPr>
            <a:picLocks noChangeAspect="1"/>
          </p:cNvPicPr>
          <p:nvPr/>
        </p:nvPicPr>
        <p:blipFill>
          <a:blip r:embed="rId4"/>
          <a:stretch>
            <a:fillRect/>
          </a:stretch>
        </p:blipFill>
        <p:spPr>
          <a:xfrm>
            <a:off x="8207068" y="4617289"/>
            <a:ext cx="640805" cy="408944"/>
          </a:xfrm>
          <a:prstGeom prst="rect">
            <a:avLst/>
          </a:prstGeom>
        </p:spPr>
      </p:pic>
      <p:graphicFrame>
        <p:nvGraphicFramePr>
          <p:cNvPr id="12" name="Table 11"/>
          <p:cNvGraphicFramePr>
            <a:graphicFrameLocks noGrp="1"/>
          </p:cNvGraphicFramePr>
          <p:nvPr>
            <p:extLst>
              <p:ext uri="{D42A27DB-BD31-4B8C-83A1-F6EECF244321}">
                <p14:modId xmlns:p14="http://schemas.microsoft.com/office/powerpoint/2010/main" val="2414905249"/>
              </p:ext>
            </p:extLst>
          </p:nvPr>
        </p:nvGraphicFramePr>
        <p:xfrm>
          <a:off x="2032000" y="723583"/>
          <a:ext cx="1914850" cy="2595880"/>
        </p:xfrm>
        <a:graphic>
          <a:graphicData uri="http://schemas.openxmlformats.org/drawingml/2006/table">
            <a:tbl>
              <a:tblPr firstRow="1" bandRow="1">
                <a:tableStyleId>{5940675A-B579-460E-94D1-54222C63F5DA}</a:tableStyleId>
              </a:tblPr>
              <a:tblGrid>
                <a:gridCol w="487265">
                  <a:extLst>
                    <a:ext uri="{9D8B030D-6E8A-4147-A177-3AD203B41FA5}">
                      <a16:colId xmlns:a16="http://schemas.microsoft.com/office/drawing/2014/main" val="1812283001"/>
                    </a:ext>
                  </a:extLst>
                </a:gridCol>
                <a:gridCol w="1427585">
                  <a:extLst>
                    <a:ext uri="{9D8B030D-6E8A-4147-A177-3AD203B41FA5}">
                      <a16:colId xmlns:a16="http://schemas.microsoft.com/office/drawing/2014/main" val="3574134326"/>
                    </a:ext>
                  </a:extLst>
                </a:gridCol>
              </a:tblGrid>
              <a:tr h="370840">
                <a:tc>
                  <a:txBody>
                    <a:bodyPr/>
                    <a:lstStyle/>
                    <a:p>
                      <a:endParaRPr lang="en-US" dirty="0"/>
                    </a:p>
                  </a:txBody>
                  <a:tcPr/>
                </a:tc>
                <a:tc>
                  <a:txBody>
                    <a:bodyPr/>
                    <a:lstStyle/>
                    <a:p>
                      <a:r>
                        <a:rPr lang="en-US" dirty="0" smtClean="0"/>
                        <a:t>Birds</a:t>
                      </a:r>
                      <a:endParaRPr lang="en-US" dirty="0"/>
                    </a:p>
                  </a:txBody>
                  <a:tcPr/>
                </a:tc>
                <a:extLst>
                  <a:ext uri="{0D108BD9-81ED-4DB2-BD59-A6C34878D82A}">
                    <a16:rowId xmlns:a16="http://schemas.microsoft.com/office/drawing/2014/main" val="34741539"/>
                  </a:ext>
                </a:extLst>
              </a:tr>
              <a:tr h="370840">
                <a:tc>
                  <a:txBody>
                    <a:bodyPr/>
                    <a:lstStyle/>
                    <a:p>
                      <a:endParaRPr lang="en-US" dirty="0"/>
                    </a:p>
                  </a:txBody>
                  <a:tcPr/>
                </a:tc>
                <a:tc>
                  <a:txBody>
                    <a:bodyPr/>
                    <a:lstStyle/>
                    <a:p>
                      <a:r>
                        <a:rPr lang="en-US" dirty="0" smtClean="0"/>
                        <a:t>Plants</a:t>
                      </a:r>
                      <a:endParaRPr lang="en-US" dirty="0"/>
                    </a:p>
                  </a:txBody>
                  <a:tcPr/>
                </a:tc>
                <a:extLst>
                  <a:ext uri="{0D108BD9-81ED-4DB2-BD59-A6C34878D82A}">
                    <a16:rowId xmlns:a16="http://schemas.microsoft.com/office/drawing/2014/main" val="1816204491"/>
                  </a:ext>
                </a:extLst>
              </a:tr>
              <a:tr h="370840">
                <a:tc>
                  <a:txBody>
                    <a:bodyPr/>
                    <a:lstStyle/>
                    <a:p>
                      <a:endParaRPr lang="en-US"/>
                    </a:p>
                  </a:txBody>
                  <a:tcPr/>
                </a:tc>
                <a:tc>
                  <a:txBody>
                    <a:bodyPr/>
                    <a:lstStyle/>
                    <a:p>
                      <a:r>
                        <a:rPr lang="en-US" dirty="0" smtClean="0"/>
                        <a:t>Mammals</a:t>
                      </a:r>
                      <a:endParaRPr lang="en-US" dirty="0"/>
                    </a:p>
                  </a:txBody>
                  <a:tcPr/>
                </a:tc>
                <a:extLst>
                  <a:ext uri="{0D108BD9-81ED-4DB2-BD59-A6C34878D82A}">
                    <a16:rowId xmlns:a16="http://schemas.microsoft.com/office/drawing/2014/main" val="3053943592"/>
                  </a:ext>
                </a:extLst>
              </a:tr>
              <a:tr h="370840">
                <a:tc>
                  <a:txBody>
                    <a:bodyPr/>
                    <a:lstStyle/>
                    <a:p>
                      <a:endParaRPr lang="en-US" dirty="0"/>
                    </a:p>
                  </a:txBody>
                  <a:tcPr/>
                </a:tc>
                <a:tc>
                  <a:txBody>
                    <a:bodyPr/>
                    <a:lstStyle/>
                    <a:p>
                      <a:r>
                        <a:rPr lang="en-US" dirty="0" smtClean="0"/>
                        <a:t>Fish</a:t>
                      </a:r>
                      <a:endParaRPr lang="en-US" dirty="0"/>
                    </a:p>
                  </a:txBody>
                  <a:tcPr/>
                </a:tc>
                <a:extLst>
                  <a:ext uri="{0D108BD9-81ED-4DB2-BD59-A6C34878D82A}">
                    <a16:rowId xmlns:a16="http://schemas.microsoft.com/office/drawing/2014/main" val="1425409090"/>
                  </a:ext>
                </a:extLst>
              </a:tr>
              <a:tr h="370840">
                <a:tc>
                  <a:txBody>
                    <a:bodyPr/>
                    <a:lstStyle/>
                    <a:p>
                      <a:endParaRPr lang="en-US" dirty="0"/>
                    </a:p>
                  </a:txBody>
                  <a:tcPr/>
                </a:tc>
                <a:tc>
                  <a:txBody>
                    <a:bodyPr/>
                    <a:lstStyle/>
                    <a:p>
                      <a:r>
                        <a:rPr lang="en-US" dirty="0" smtClean="0"/>
                        <a:t>Invertebrates</a:t>
                      </a:r>
                      <a:endParaRPr lang="en-US" dirty="0"/>
                    </a:p>
                  </a:txBody>
                  <a:tcPr/>
                </a:tc>
                <a:extLst>
                  <a:ext uri="{0D108BD9-81ED-4DB2-BD59-A6C34878D82A}">
                    <a16:rowId xmlns:a16="http://schemas.microsoft.com/office/drawing/2014/main" val="3097088923"/>
                  </a:ext>
                </a:extLst>
              </a:tr>
              <a:tr h="370840">
                <a:tc>
                  <a:txBody>
                    <a:bodyPr/>
                    <a:lstStyle/>
                    <a:p>
                      <a:endParaRPr lang="en-US" dirty="0"/>
                    </a:p>
                  </a:txBody>
                  <a:tcPr/>
                </a:tc>
                <a:tc>
                  <a:txBody>
                    <a:bodyPr/>
                    <a:lstStyle/>
                    <a:p>
                      <a:r>
                        <a:rPr lang="en-US" dirty="0" smtClean="0"/>
                        <a:t>Benthos</a:t>
                      </a:r>
                      <a:endParaRPr lang="en-US" dirty="0"/>
                    </a:p>
                  </a:txBody>
                  <a:tcPr/>
                </a:tc>
                <a:extLst>
                  <a:ext uri="{0D108BD9-81ED-4DB2-BD59-A6C34878D82A}">
                    <a16:rowId xmlns:a16="http://schemas.microsoft.com/office/drawing/2014/main" val="1149511687"/>
                  </a:ext>
                </a:extLst>
              </a:tr>
              <a:tr h="370840">
                <a:tc>
                  <a:txBody>
                    <a:bodyPr/>
                    <a:lstStyle/>
                    <a:p>
                      <a:endParaRPr lang="en-US"/>
                    </a:p>
                  </a:txBody>
                  <a:tcPr/>
                </a:tc>
                <a:tc>
                  <a:txBody>
                    <a:bodyPr/>
                    <a:lstStyle/>
                    <a:p>
                      <a:r>
                        <a:rPr lang="en-US" dirty="0" smtClean="0"/>
                        <a:t>Plankton</a:t>
                      </a:r>
                      <a:endParaRPr lang="en-US" dirty="0"/>
                    </a:p>
                  </a:txBody>
                  <a:tcPr/>
                </a:tc>
                <a:extLst>
                  <a:ext uri="{0D108BD9-81ED-4DB2-BD59-A6C34878D82A}">
                    <a16:rowId xmlns:a16="http://schemas.microsoft.com/office/drawing/2014/main" val="785655806"/>
                  </a:ext>
                </a:extLst>
              </a:tr>
            </a:tbl>
          </a:graphicData>
        </a:graphic>
      </p:graphicFrame>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45043" y="1924865"/>
            <a:ext cx="429134" cy="212913"/>
          </a:xfrm>
          <a:prstGeom prst="rect">
            <a:avLst/>
          </a:prstGeom>
        </p:spPr>
      </p:pic>
      <p:sp>
        <p:nvSpPr>
          <p:cNvPr id="2" name="Title 1"/>
          <p:cNvSpPr>
            <a:spLocks noGrp="1"/>
          </p:cNvSpPr>
          <p:nvPr>
            <p:ph type="title"/>
          </p:nvPr>
        </p:nvSpPr>
        <p:spPr>
          <a:xfrm>
            <a:off x="10354235" y="60801"/>
            <a:ext cx="1380392" cy="1325563"/>
          </a:xfrm>
        </p:spPr>
        <p:txBody>
          <a:bodyPr/>
          <a:lstStyle/>
          <a:p>
            <a:r>
              <a:rPr lang="en-US" dirty="0" smtClean="0"/>
              <a:t>Key</a:t>
            </a:r>
            <a:endParaRPr lang="en-US" dirty="0"/>
          </a:p>
        </p:txBody>
      </p: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69651" y="2970153"/>
            <a:ext cx="370436" cy="297787"/>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78832" y="2237652"/>
            <a:ext cx="395345" cy="325047"/>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080256" y="733268"/>
            <a:ext cx="386064" cy="329776"/>
          </a:xfrm>
          <a:prstGeom prst="rect">
            <a:avLst/>
          </a:prstGeom>
        </p:spPr>
      </p:pic>
      <p:pic>
        <p:nvPicPr>
          <p:cNvPr id="5" name="Picture 4"/>
          <p:cNvPicPr>
            <a:picLocks noChangeAspect="1"/>
          </p:cNvPicPr>
          <p:nvPr/>
        </p:nvPicPr>
        <p:blipFill>
          <a:blip r:embed="rId9"/>
          <a:stretch>
            <a:fillRect/>
          </a:stretch>
        </p:blipFill>
        <p:spPr>
          <a:xfrm>
            <a:off x="2046589" y="2588903"/>
            <a:ext cx="422129" cy="329727"/>
          </a:xfrm>
          <a:prstGeom prst="rect">
            <a:avLst/>
          </a:prstGeom>
        </p:spPr>
      </p:pic>
      <p:pic>
        <p:nvPicPr>
          <p:cNvPr id="3" name="Picture 2"/>
          <p:cNvPicPr>
            <a:picLocks noChangeAspect="1"/>
          </p:cNvPicPr>
          <p:nvPr/>
        </p:nvPicPr>
        <p:blipFill>
          <a:blip r:embed="rId3"/>
          <a:stretch>
            <a:fillRect/>
          </a:stretch>
        </p:blipFill>
        <p:spPr>
          <a:xfrm>
            <a:off x="2046589" y="1149269"/>
            <a:ext cx="446039" cy="268449"/>
          </a:xfrm>
          <a:prstGeom prst="rect">
            <a:avLst/>
          </a:prstGeom>
        </p:spPr>
      </p:pic>
      <p:pic>
        <p:nvPicPr>
          <p:cNvPr id="11" name="Picture 10"/>
          <p:cNvPicPr>
            <a:picLocks noChangeAspect="1"/>
          </p:cNvPicPr>
          <p:nvPr/>
        </p:nvPicPr>
        <p:blipFill>
          <a:blip r:embed="rId10"/>
          <a:stretch>
            <a:fillRect/>
          </a:stretch>
        </p:blipFill>
        <p:spPr>
          <a:xfrm>
            <a:off x="2060381" y="1551359"/>
            <a:ext cx="413796" cy="244918"/>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571090630"/>
              </p:ext>
            </p:extLst>
          </p:nvPr>
        </p:nvGraphicFramePr>
        <p:xfrm>
          <a:off x="6820894" y="3745150"/>
          <a:ext cx="2189284" cy="1274526"/>
        </p:xfrm>
        <a:graphic>
          <a:graphicData uri="http://schemas.openxmlformats.org/drawingml/2006/table">
            <a:tbl>
              <a:tblPr firstRow="1" bandRow="1">
                <a:tableStyleId>{0505E3EF-67EA-436B-97B2-0124C06EBD24}</a:tableStyleId>
              </a:tblPr>
              <a:tblGrid>
                <a:gridCol w="1261110">
                  <a:extLst>
                    <a:ext uri="{9D8B030D-6E8A-4147-A177-3AD203B41FA5}">
                      <a16:colId xmlns:a16="http://schemas.microsoft.com/office/drawing/2014/main" val="1963467705"/>
                    </a:ext>
                  </a:extLst>
                </a:gridCol>
                <a:gridCol w="928174">
                  <a:extLst>
                    <a:ext uri="{9D8B030D-6E8A-4147-A177-3AD203B41FA5}">
                      <a16:colId xmlns:a16="http://schemas.microsoft.com/office/drawing/2014/main" val="464586843"/>
                    </a:ext>
                  </a:extLst>
                </a:gridCol>
              </a:tblGrid>
              <a:tr h="424842">
                <a:tc>
                  <a:txBody>
                    <a:bodyPr/>
                    <a:lstStyle/>
                    <a:p>
                      <a:r>
                        <a:rPr lang="en-US" b="0" dirty="0" smtClean="0"/>
                        <a:t>Terrestrial</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16226580"/>
                  </a:ext>
                </a:extLst>
              </a:tr>
              <a:tr h="424842">
                <a:tc>
                  <a:txBody>
                    <a:bodyPr/>
                    <a:lstStyle/>
                    <a:p>
                      <a:r>
                        <a:rPr lang="en-US" dirty="0" smtClean="0"/>
                        <a:t>Marine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2741848"/>
                  </a:ext>
                </a:extLst>
              </a:tr>
              <a:tr h="424842">
                <a:tc>
                  <a:txBody>
                    <a:bodyPr/>
                    <a:lstStyle/>
                    <a:p>
                      <a:r>
                        <a:rPr lang="en-US" dirty="0" smtClean="0"/>
                        <a:t>Freshwater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1260421"/>
                  </a:ext>
                </a:extLst>
              </a:tr>
            </a:tbl>
          </a:graphicData>
        </a:graphic>
      </p:graphicFrame>
      <p:pic>
        <p:nvPicPr>
          <p:cNvPr id="8" name="Picture 7"/>
          <p:cNvPicPr>
            <a:picLocks noChangeAspect="1"/>
          </p:cNvPicPr>
          <p:nvPr/>
        </p:nvPicPr>
        <p:blipFill>
          <a:blip r:embed="rId11"/>
          <a:stretch>
            <a:fillRect/>
          </a:stretch>
        </p:blipFill>
        <p:spPr>
          <a:xfrm>
            <a:off x="8163232" y="3758752"/>
            <a:ext cx="655912" cy="396304"/>
          </a:xfrm>
          <a:prstGeom prst="rect">
            <a:avLst/>
          </a:prstGeom>
        </p:spPr>
      </p:pic>
      <p:pic>
        <p:nvPicPr>
          <p:cNvPr id="13" name="Picture 12"/>
          <p:cNvPicPr>
            <a:picLocks noChangeAspect="1"/>
          </p:cNvPicPr>
          <p:nvPr/>
        </p:nvPicPr>
        <p:blipFill>
          <a:blip r:embed="rId12"/>
          <a:stretch>
            <a:fillRect/>
          </a:stretch>
        </p:blipFill>
        <p:spPr>
          <a:xfrm>
            <a:off x="8163232" y="4235472"/>
            <a:ext cx="728479" cy="293882"/>
          </a:xfrm>
          <a:prstGeom prst="rect">
            <a:avLst/>
          </a:prstGeom>
        </p:spPr>
      </p:pic>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618805" y="3756919"/>
            <a:ext cx="535330" cy="457280"/>
          </a:xfrm>
          <a:prstGeom prst="rect">
            <a:avLst/>
          </a:prstGeom>
        </p:spPr>
      </p:pic>
      <p:pic>
        <p:nvPicPr>
          <p:cNvPr id="19" name="Picture 18"/>
          <p:cNvPicPr>
            <a:picLocks noChangeAspect="1"/>
          </p:cNvPicPr>
          <p:nvPr/>
        </p:nvPicPr>
        <p:blipFill>
          <a:blip r:embed="rId10"/>
          <a:stretch>
            <a:fillRect/>
          </a:stretch>
        </p:blipFill>
        <p:spPr>
          <a:xfrm>
            <a:off x="2518111" y="4738385"/>
            <a:ext cx="709503" cy="419942"/>
          </a:xfrm>
          <a:prstGeom prst="rect">
            <a:avLst/>
          </a:prstGeom>
        </p:spPr>
      </p:pic>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45327" y="5316298"/>
            <a:ext cx="682288" cy="338515"/>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37703" y="3761069"/>
            <a:ext cx="551129" cy="453130"/>
          </a:xfrm>
          <a:prstGeom prst="rect">
            <a:avLst/>
          </a:prstGeom>
        </p:spPr>
      </p:pic>
      <p:pic>
        <p:nvPicPr>
          <p:cNvPr id="22" name="Picture 21"/>
          <p:cNvPicPr>
            <a:picLocks noChangeAspect="1"/>
          </p:cNvPicPr>
          <p:nvPr/>
        </p:nvPicPr>
        <p:blipFill>
          <a:blip r:embed="rId9"/>
          <a:stretch>
            <a:fillRect/>
          </a:stretch>
        </p:blipFill>
        <p:spPr>
          <a:xfrm>
            <a:off x="4551840" y="4266416"/>
            <a:ext cx="522854" cy="408404"/>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53621" y="4769685"/>
            <a:ext cx="522854" cy="420313"/>
          </a:xfrm>
          <a:prstGeom prst="rect">
            <a:avLst/>
          </a:prstGeom>
        </p:spPr>
      </p:pic>
    </p:spTree>
    <p:extLst>
      <p:ext uri="{BB962C8B-B14F-4D97-AF65-F5344CB8AC3E}">
        <p14:creationId xmlns:p14="http://schemas.microsoft.com/office/powerpoint/2010/main" val="7228529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a:blip r:embed="rId2"/>
          <a:stretch>
            <a:fillRect/>
          </a:stretch>
        </p:blipFill>
        <p:spPr>
          <a:xfrm>
            <a:off x="45288" y="465042"/>
            <a:ext cx="2842720" cy="1714371"/>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636288752"/>
              </p:ext>
            </p:extLst>
          </p:nvPr>
        </p:nvGraphicFramePr>
        <p:xfrm>
          <a:off x="673047" y="2488908"/>
          <a:ext cx="1744692" cy="1754298"/>
        </p:xfrm>
        <a:graphic>
          <a:graphicData uri="http://schemas.openxmlformats.org/drawingml/2006/table">
            <a:tbl>
              <a:tblPr firstRow="1" bandRow="1">
                <a:tableStyleId>{5C22544A-7EE6-4342-B048-85BDC9FD1C3A}</a:tableStyleId>
              </a:tblPr>
              <a:tblGrid>
                <a:gridCol w="872346">
                  <a:extLst>
                    <a:ext uri="{9D8B030D-6E8A-4147-A177-3AD203B41FA5}">
                      <a16:colId xmlns:a16="http://schemas.microsoft.com/office/drawing/2014/main" val="20000"/>
                    </a:ext>
                  </a:extLst>
                </a:gridCol>
                <a:gridCol w="872346">
                  <a:extLst>
                    <a:ext uri="{9D8B030D-6E8A-4147-A177-3AD203B41FA5}">
                      <a16:colId xmlns:a16="http://schemas.microsoft.com/office/drawing/2014/main" val="20001"/>
                    </a:ext>
                  </a:extLst>
                </a:gridCol>
              </a:tblGrid>
              <a:tr h="87714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877149">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2" name="Title 1"/>
          <p:cNvSpPr>
            <a:spLocks noGrp="1"/>
          </p:cNvSpPr>
          <p:nvPr>
            <p:ph type="title"/>
          </p:nvPr>
        </p:nvSpPr>
        <p:spPr>
          <a:xfrm>
            <a:off x="7882128" y="125730"/>
            <a:ext cx="4203192" cy="1042416"/>
          </a:xfrm>
        </p:spPr>
        <p:txBody>
          <a:bodyPr>
            <a:normAutofit fontScale="90000"/>
          </a:bodyPr>
          <a:lstStyle/>
          <a:p>
            <a:r>
              <a:rPr lang="en-US" dirty="0" smtClean="0"/>
              <a:t>6 panel conceptual figure</a:t>
            </a:r>
            <a:endParaRPr lang="en-US" dirty="0"/>
          </a:p>
        </p:txBody>
      </p:sp>
      <p:sp>
        <p:nvSpPr>
          <p:cNvPr id="66" name="Flowchart: Connector 65"/>
          <p:cNvSpPr/>
          <p:nvPr/>
        </p:nvSpPr>
        <p:spPr>
          <a:xfrm>
            <a:off x="3343204" y="3105935"/>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lowchart: Connector 66"/>
          <p:cNvSpPr/>
          <p:nvPr/>
        </p:nvSpPr>
        <p:spPr>
          <a:xfrm>
            <a:off x="3373150" y="3887857"/>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lowchart: Connector 67"/>
          <p:cNvSpPr/>
          <p:nvPr/>
        </p:nvSpPr>
        <p:spPr>
          <a:xfrm>
            <a:off x="5011655" y="2704191"/>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3813061" y="4143036"/>
            <a:ext cx="990603" cy="307777"/>
          </a:xfrm>
          <a:prstGeom prst="rect">
            <a:avLst/>
          </a:prstGeom>
          <a:noFill/>
        </p:spPr>
        <p:txBody>
          <a:bodyPr wrap="square" rtlCol="0">
            <a:spAutoFit/>
          </a:bodyPr>
          <a:lstStyle/>
          <a:p>
            <a:r>
              <a:rPr lang="en-US" sz="1400" dirty="0" smtClean="0"/>
              <a:t>Log(area)</a:t>
            </a:r>
            <a:endParaRPr lang="en-US" sz="1400" dirty="0"/>
          </a:p>
        </p:txBody>
      </p:sp>
      <p:sp>
        <p:nvSpPr>
          <p:cNvPr id="77" name="TextBox 76"/>
          <p:cNvSpPr txBox="1"/>
          <p:nvPr/>
        </p:nvSpPr>
        <p:spPr>
          <a:xfrm rot="16200000">
            <a:off x="2455255" y="3147635"/>
            <a:ext cx="1169233" cy="307777"/>
          </a:xfrm>
          <a:prstGeom prst="rect">
            <a:avLst/>
          </a:prstGeom>
          <a:noFill/>
        </p:spPr>
        <p:txBody>
          <a:bodyPr wrap="square" rtlCol="0">
            <a:spAutoFit/>
          </a:bodyPr>
          <a:lstStyle/>
          <a:p>
            <a:r>
              <a:rPr lang="en-US" sz="1400" dirty="0" smtClean="0"/>
              <a:t>Log(Species)</a:t>
            </a:r>
            <a:endParaRPr lang="en-US" sz="1400" dirty="0"/>
          </a:p>
        </p:txBody>
      </p:sp>
      <p:cxnSp>
        <p:nvCxnSpPr>
          <p:cNvPr id="79" name="Straight Connector 78"/>
          <p:cNvCxnSpPr>
            <a:stCxn id="67" idx="6"/>
            <a:endCxn id="68" idx="6"/>
          </p:cNvCxnSpPr>
          <p:nvPr/>
        </p:nvCxnSpPr>
        <p:spPr>
          <a:xfrm flipV="1">
            <a:off x="3418869" y="2727051"/>
            <a:ext cx="1638505" cy="118366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66" idx="6"/>
            <a:endCxn id="68" idx="2"/>
          </p:cNvCxnSpPr>
          <p:nvPr/>
        </p:nvCxnSpPr>
        <p:spPr>
          <a:xfrm flipV="1">
            <a:off x="3388923" y="2727051"/>
            <a:ext cx="1622732" cy="40174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3191370" y="2529883"/>
            <a:ext cx="0" cy="16366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3193760" y="4170171"/>
            <a:ext cx="2039582" cy="29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rot="20859770">
            <a:off x="3694214" y="2683855"/>
            <a:ext cx="1101852" cy="261610"/>
          </a:xfrm>
          <a:prstGeom prst="rect">
            <a:avLst/>
          </a:prstGeom>
          <a:noFill/>
        </p:spPr>
        <p:txBody>
          <a:bodyPr wrap="square" rtlCol="0">
            <a:spAutoFit/>
          </a:bodyPr>
          <a:lstStyle/>
          <a:p>
            <a:r>
              <a:rPr lang="en-US" sz="1100" dirty="0" smtClean="0"/>
              <a:t>All species</a:t>
            </a:r>
            <a:endParaRPr lang="en-US" sz="1100" dirty="0"/>
          </a:p>
        </p:txBody>
      </p:sp>
      <p:sp>
        <p:nvSpPr>
          <p:cNvPr id="95" name="TextBox 94"/>
          <p:cNvSpPr txBox="1"/>
          <p:nvPr/>
        </p:nvSpPr>
        <p:spPr>
          <a:xfrm rot="19413092">
            <a:off x="3343022" y="3153889"/>
            <a:ext cx="1552041" cy="261610"/>
          </a:xfrm>
          <a:prstGeom prst="rect">
            <a:avLst/>
          </a:prstGeom>
          <a:noFill/>
        </p:spPr>
        <p:txBody>
          <a:bodyPr wrap="square" rtlCol="0">
            <a:spAutoFit/>
          </a:bodyPr>
          <a:lstStyle/>
          <a:p>
            <a:r>
              <a:rPr lang="en-US" sz="1100" dirty="0" smtClean="0"/>
              <a:t>Excluding transients</a:t>
            </a:r>
            <a:endParaRPr lang="en-US" sz="1100" dirty="0"/>
          </a:p>
        </p:txBody>
      </p:sp>
      <p:sp>
        <p:nvSpPr>
          <p:cNvPr id="97" name="Diamond 96"/>
          <p:cNvSpPr/>
          <p:nvPr/>
        </p:nvSpPr>
        <p:spPr>
          <a:xfrm>
            <a:off x="3293736" y="3923538"/>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3438136" y="3947786"/>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Isosceles Triangle 100"/>
          <p:cNvSpPr/>
          <p:nvPr/>
        </p:nvSpPr>
        <p:spPr>
          <a:xfrm>
            <a:off x="3357148" y="4009768"/>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Hexagon 104"/>
          <p:cNvSpPr/>
          <p:nvPr/>
        </p:nvSpPr>
        <p:spPr>
          <a:xfrm>
            <a:off x="3279099" y="3048010"/>
            <a:ext cx="70648" cy="57645"/>
          </a:xfrm>
          <a:prstGeom prst="hexagon">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384226" y="3031729"/>
            <a:ext cx="57025" cy="52352"/>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Diamond 106"/>
          <p:cNvSpPr/>
          <p:nvPr/>
        </p:nvSpPr>
        <p:spPr>
          <a:xfrm>
            <a:off x="3263476" y="3150517"/>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3407876" y="3174765"/>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Isosceles Triangle 108"/>
          <p:cNvSpPr/>
          <p:nvPr/>
        </p:nvSpPr>
        <p:spPr>
          <a:xfrm>
            <a:off x="3326888" y="3236747"/>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Hexagon 116"/>
          <p:cNvSpPr/>
          <p:nvPr/>
        </p:nvSpPr>
        <p:spPr>
          <a:xfrm>
            <a:off x="4976331" y="2551288"/>
            <a:ext cx="70648" cy="57645"/>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5056165" y="2618834"/>
            <a:ext cx="57025" cy="52352"/>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Diamond 118"/>
          <p:cNvSpPr/>
          <p:nvPr/>
        </p:nvSpPr>
        <p:spPr>
          <a:xfrm>
            <a:off x="5147669" y="2671186"/>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5081056" y="2757510"/>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Isosceles Triangle 120"/>
          <p:cNvSpPr/>
          <p:nvPr/>
        </p:nvSpPr>
        <p:spPr>
          <a:xfrm>
            <a:off x="4998827" y="2823852"/>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5-Point Star 121"/>
          <p:cNvSpPr/>
          <p:nvPr/>
        </p:nvSpPr>
        <p:spPr>
          <a:xfrm>
            <a:off x="4924738" y="2644111"/>
            <a:ext cx="45720" cy="45719"/>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5156869" y="2816399"/>
            <a:ext cx="45719" cy="45719"/>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rapezoid 125"/>
          <p:cNvSpPr/>
          <p:nvPr/>
        </p:nvSpPr>
        <p:spPr>
          <a:xfrm>
            <a:off x="5153178" y="2565887"/>
            <a:ext cx="45719" cy="4571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796616" y="26730"/>
            <a:ext cx="329184" cy="369332"/>
          </a:xfrm>
          <a:prstGeom prst="rect">
            <a:avLst/>
          </a:prstGeom>
          <a:noFill/>
        </p:spPr>
        <p:txBody>
          <a:bodyPr wrap="square" rtlCol="0">
            <a:spAutoFit/>
          </a:bodyPr>
          <a:lstStyle/>
          <a:p>
            <a:r>
              <a:rPr lang="en-US" dirty="0"/>
              <a:t>B</a:t>
            </a:r>
          </a:p>
        </p:txBody>
      </p:sp>
      <p:sp>
        <p:nvSpPr>
          <p:cNvPr id="165" name="TextBox 164"/>
          <p:cNvSpPr txBox="1"/>
          <p:nvPr/>
        </p:nvSpPr>
        <p:spPr>
          <a:xfrm>
            <a:off x="148881" y="26730"/>
            <a:ext cx="329184" cy="369332"/>
          </a:xfrm>
          <a:prstGeom prst="rect">
            <a:avLst/>
          </a:prstGeom>
          <a:noFill/>
        </p:spPr>
        <p:txBody>
          <a:bodyPr wrap="square" rtlCol="0">
            <a:spAutoFit/>
          </a:bodyPr>
          <a:lstStyle/>
          <a:p>
            <a:r>
              <a:rPr lang="en-US" dirty="0" smtClean="0"/>
              <a:t>A</a:t>
            </a:r>
            <a:endParaRPr lang="en-US" dirty="0"/>
          </a:p>
        </p:txBody>
      </p:sp>
      <p:sp>
        <p:nvSpPr>
          <p:cNvPr id="166" name="TextBox 165"/>
          <p:cNvSpPr txBox="1"/>
          <p:nvPr/>
        </p:nvSpPr>
        <p:spPr>
          <a:xfrm flipH="1">
            <a:off x="134462" y="2208311"/>
            <a:ext cx="240792" cy="369332"/>
          </a:xfrm>
          <a:prstGeom prst="rect">
            <a:avLst/>
          </a:prstGeom>
          <a:noFill/>
        </p:spPr>
        <p:txBody>
          <a:bodyPr wrap="square" rtlCol="0">
            <a:spAutoFit/>
          </a:bodyPr>
          <a:lstStyle/>
          <a:p>
            <a:r>
              <a:rPr lang="en-US" dirty="0"/>
              <a:t>C</a:t>
            </a:r>
          </a:p>
        </p:txBody>
      </p:sp>
      <p:sp>
        <p:nvSpPr>
          <p:cNvPr id="167" name="TextBox 166"/>
          <p:cNvSpPr txBox="1"/>
          <p:nvPr/>
        </p:nvSpPr>
        <p:spPr>
          <a:xfrm>
            <a:off x="2795703" y="2229595"/>
            <a:ext cx="329184" cy="369332"/>
          </a:xfrm>
          <a:prstGeom prst="rect">
            <a:avLst/>
          </a:prstGeom>
          <a:noFill/>
        </p:spPr>
        <p:txBody>
          <a:bodyPr wrap="square" rtlCol="0">
            <a:spAutoFit/>
          </a:bodyPr>
          <a:lstStyle/>
          <a:p>
            <a:r>
              <a:rPr lang="en-US" dirty="0" smtClean="0"/>
              <a:t>D</a:t>
            </a:r>
            <a:endParaRPr lang="en-US" dirty="0"/>
          </a:p>
        </p:txBody>
      </p:sp>
      <mc:AlternateContent xmlns:mc="http://schemas.openxmlformats.org/markup-compatibility/2006" xmlns:a14="http://schemas.microsoft.com/office/drawing/2010/main">
        <mc:Choice Requires="a14">
          <p:sp>
            <p:nvSpPr>
              <p:cNvPr id="143" name="TextBox 142"/>
              <p:cNvSpPr txBox="1"/>
              <p:nvPr/>
            </p:nvSpPr>
            <p:spPr>
              <a:xfrm>
                <a:off x="2216777" y="5923755"/>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2</m:t>
                        </m:r>
                      </m:sub>
                    </m:sSub>
                  </m:oMath>
                </a14:m>
                <a:endParaRPr lang="en-US" sz="1400" dirty="0"/>
              </a:p>
            </p:txBody>
          </p:sp>
        </mc:Choice>
        <mc:Fallback xmlns="">
          <p:sp>
            <p:nvSpPr>
              <p:cNvPr id="143" name="TextBox 142"/>
              <p:cNvSpPr txBox="1">
                <a:spLocks noRot="1" noChangeAspect="1" noMove="1" noResize="1" noEditPoints="1" noAdjustHandles="1" noChangeArrowheads="1" noChangeShapeType="1" noTextEdit="1"/>
              </p:cNvSpPr>
              <p:nvPr/>
            </p:nvSpPr>
            <p:spPr>
              <a:xfrm>
                <a:off x="2216777" y="5923755"/>
                <a:ext cx="845729" cy="307777"/>
              </a:xfrm>
              <a:prstGeom prst="rect">
                <a:avLst/>
              </a:prstGeom>
              <a:blipFill rotWithShape="0">
                <a:blip r:embed="rId5"/>
                <a:stretch>
                  <a:fillRect l="-2174" t="-4000" b="-20000"/>
                </a:stretch>
              </a:blipFill>
            </p:spPr>
            <p:txBody>
              <a:bodyPr/>
              <a:lstStyle/>
              <a:p>
                <a:r>
                  <a:rPr lang="en-US">
                    <a:noFill/>
                  </a:rPr>
                  <a:t> </a:t>
                </a:r>
              </a:p>
            </p:txBody>
          </p:sp>
        </mc:Fallback>
      </mc:AlternateContent>
      <p:sp>
        <p:nvSpPr>
          <p:cNvPr id="144" name="Right Arrow 143"/>
          <p:cNvSpPr/>
          <p:nvPr/>
        </p:nvSpPr>
        <p:spPr>
          <a:xfrm>
            <a:off x="1528829" y="5263503"/>
            <a:ext cx="357252" cy="32304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TextBox 147"/>
          <p:cNvSpPr txBox="1"/>
          <p:nvPr/>
        </p:nvSpPr>
        <p:spPr>
          <a:xfrm>
            <a:off x="3069774" y="5007478"/>
            <a:ext cx="1425390" cy="276999"/>
          </a:xfrm>
          <a:prstGeom prst="rect">
            <a:avLst/>
          </a:prstGeom>
          <a:noFill/>
        </p:spPr>
        <p:txBody>
          <a:bodyPr wrap="none" rtlCol="0">
            <a:spAutoFit/>
          </a:bodyPr>
          <a:lstStyle/>
          <a:p>
            <a:r>
              <a:rPr lang="en-US" sz="1200" dirty="0" smtClean="0"/>
              <a:t>All species:   	         </a:t>
            </a:r>
          </a:p>
        </p:txBody>
      </p:sp>
      <p:sp>
        <p:nvSpPr>
          <p:cNvPr id="150" name="TextBox 149"/>
          <p:cNvSpPr txBox="1"/>
          <p:nvPr/>
        </p:nvSpPr>
        <p:spPr>
          <a:xfrm>
            <a:off x="120580" y="4480490"/>
            <a:ext cx="283271" cy="369332"/>
          </a:xfrm>
          <a:prstGeom prst="rect">
            <a:avLst/>
          </a:prstGeom>
          <a:noFill/>
        </p:spPr>
        <p:txBody>
          <a:bodyPr wrap="square" rtlCol="0">
            <a:spAutoFit/>
          </a:bodyPr>
          <a:lstStyle/>
          <a:p>
            <a:r>
              <a:rPr lang="en-US" dirty="0" smtClean="0"/>
              <a:t>E</a:t>
            </a:r>
            <a:endParaRPr lang="en-US" sz="1400" dirty="0"/>
          </a:p>
        </p:txBody>
      </p:sp>
      <p:grpSp>
        <p:nvGrpSpPr>
          <p:cNvPr id="8" name="Group 7"/>
          <p:cNvGrpSpPr/>
          <p:nvPr/>
        </p:nvGrpSpPr>
        <p:grpSpPr>
          <a:xfrm>
            <a:off x="741358" y="2607174"/>
            <a:ext cx="1619653" cy="1562552"/>
            <a:chOff x="741358" y="2607174"/>
            <a:chExt cx="1619653" cy="1562552"/>
          </a:xfrm>
        </p:grpSpPr>
        <p:sp>
          <p:nvSpPr>
            <p:cNvPr id="98" name="Oval 97"/>
            <p:cNvSpPr/>
            <p:nvPr/>
          </p:nvSpPr>
          <p:spPr>
            <a:xfrm>
              <a:off x="2237937" y="3177094"/>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Isosceles Triangle 102"/>
            <p:cNvSpPr/>
            <p:nvPr/>
          </p:nvSpPr>
          <p:spPr>
            <a:xfrm>
              <a:off x="1639506" y="2607174"/>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5-Point Star 153"/>
            <p:cNvSpPr/>
            <p:nvPr/>
          </p:nvSpPr>
          <p:spPr>
            <a:xfrm>
              <a:off x="2214707" y="2883624"/>
              <a:ext cx="146304" cy="146304"/>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Parallelogram 159"/>
            <p:cNvSpPr/>
            <p:nvPr/>
          </p:nvSpPr>
          <p:spPr>
            <a:xfrm>
              <a:off x="1917076" y="2636469"/>
              <a:ext cx="186647" cy="106640"/>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Trapezoid 160"/>
            <p:cNvSpPr/>
            <p:nvPr/>
          </p:nvSpPr>
          <p:spPr>
            <a:xfrm>
              <a:off x="1630427" y="2896926"/>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Hexagon 161"/>
            <p:cNvSpPr/>
            <p:nvPr/>
          </p:nvSpPr>
          <p:spPr>
            <a:xfrm>
              <a:off x="742143" y="4018287"/>
              <a:ext cx="170932" cy="151439"/>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a:off x="1052570" y="4025254"/>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p:cNvSpPr/>
            <p:nvPr/>
          </p:nvSpPr>
          <p:spPr>
            <a:xfrm>
              <a:off x="1341792" y="4023069"/>
              <a:ext cx="137160" cy="137160"/>
            </a:xfrm>
            <a:prstGeom prst="ellips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rapezoid 168"/>
            <p:cNvSpPr/>
            <p:nvPr/>
          </p:nvSpPr>
          <p:spPr>
            <a:xfrm>
              <a:off x="744405" y="3754947"/>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Diamond 169"/>
            <p:cNvSpPr/>
            <p:nvPr/>
          </p:nvSpPr>
          <p:spPr>
            <a:xfrm>
              <a:off x="1313188" y="3478526"/>
              <a:ext cx="164592" cy="164592"/>
            </a:xfrm>
            <a:prstGeom prst="diamon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1002620" y="3156031"/>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5-Point Star 172"/>
            <p:cNvSpPr/>
            <p:nvPr/>
          </p:nvSpPr>
          <p:spPr>
            <a:xfrm>
              <a:off x="1293778" y="2889731"/>
              <a:ext cx="168605" cy="165114"/>
            </a:xfrm>
            <a:prstGeom prst="star5">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Parallelogram 173"/>
            <p:cNvSpPr/>
            <p:nvPr/>
          </p:nvSpPr>
          <p:spPr>
            <a:xfrm>
              <a:off x="966591" y="2636469"/>
              <a:ext cx="186647" cy="106640"/>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Diamond 174"/>
            <p:cNvSpPr/>
            <p:nvPr/>
          </p:nvSpPr>
          <p:spPr>
            <a:xfrm>
              <a:off x="1296853" y="262502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Hexagon 175"/>
            <p:cNvSpPr/>
            <p:nvPr/>
          </p:nvSpPr>
          <p:spPr>
            <a:xfrm>
              <a:off x="1632791" y="4013966"/>
              <a:ext cx="170932" cy="151439"/>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1921368" y="4022073"/>
              <a:ext cx="142869" cy="135226"/>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p:cNvSpPr/>
            <p:nvPr/>
          </p:nvSpPr>
          <p:spPr>
            <a:xfrm>
              <a:off x="2217173" y="4026107"/>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Isosceles Triangle 178"/>
            <p:cNvSpPr/>
            <p:nvPr/>
          </p:nvSpPr>
          <p:spPr>
            <a:xfrm>
              <a:off x="1658192" y="3506174"/>
              <a:ext cx="103106" cy="98071"/>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Diamond 179"/>
            <p:cNvSpPr/>
            <p:nvPr/>
          </p:nvSpPr>
          <p:spPr>
            <a:xfrm>
              <a:off x="2205172" y="347276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Isosceles Triangle 180"/>
            <p:cNvSpPr/>
            <p:nvPr/>
          </p:nvSpPr>
          <p:spPr>
            <a:xfrm>
              <a:off x="741358" y="2629306"/>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Freeform 8"/>
          <p:cNvSpPr/>
          <p:nvPr/>
        </p:nvSpPr>
        <p:spPr>
          <a:xfrm rot="14463452" flipH="1">
            <a:off x="2674322" y="3889430"/>
            <a:ext cx="555739" cy="838602"/>
          </a:xfrm>
          <a:custGeom>
            <a:avLst/>
            <a:gdLst>
              <a:gd name="connsiteX0" fmla="*/ 139485 w 208052"/>
              <a:gd name="connsiteY0" fmla="*/ 387458 h 387458"/>
              <a:gd name="connsiteX1" fmla="*/ 201478 w 208052"/>
              <a:gd name="connsiteY1" fmla="*/ 247973 h 387458"/>
              <a:gd name="connsiteX2" fmla="*/ 0 w 208052"/>
              <a:gd name="connsiteY2" fmla="*/ 7750 h 387458"/>
              <a:gd name="connsiteX3" fmla="*/ 0 w 208052"/>
              <a:gd name="connsiteY3" fmla="*/ 7750 h 387458"/>
              <a:gd name="connsiteX4" fmla="*/ 0 w 208052"/>
              <a:gd name="connsiteY4" fmla="*/ 0 h 387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052" h="387458">
                <a:moveTo>
                  <a:pt x="139485" y="387458"/>
                </a:moveTo>
                <a:cubicBezTo>
                  <a:pt x="182105" y="349358"/>
                  <a:pt x="224725" y="311258"/>
                  <a:pt x="201478" y="247973"/>
                </a:cubicBezTo>
                <a:cubicBezTo>
                  <a:pt x="178231" y="184688"/>
                  <a:pt x="0" y="7750"/>
                  <a:pt x="0" y="7750"/>
                </a:cubicBezTo>
                <a:lnTo>
                  <a:pt x="0" y="7750"/>
                </a:lnTo>
                <a:lnTo>
                  <a:pt x="0" y="0"/>
                </a:lnTo>
              </a:path>
            </a:pathLst>
          </a:custGeom>
          <a:noFill/>
          <a:ln w="2857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345569" y="4881769"/>
            <a:ext cx="1131512" cy="1096218"/>
            <a:chOff x="7120656" y="2348817"/>
            <a:chExt cx="1131512" cy="1096218"/>
          </a:xfrm>
        </p:grpSpPr>
        <p:sp>
          <p:nvSpPr>
            <p:cNvPr id="182" name="Diamond 181"/>
            <p:cNvSpPr/>
            <p:nvPr/>
          </p:nvSpPr>
          <p:spPr>
            <a:xfrm>
              <a:off x="7604116" y="3143754"/>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p:cNvSpPr/>
            <p:nvPr/>
          </p:nvSpPr>
          <p:spPr>
            <a:xfrm>
              <a:off x="8000927" y="3163653"/>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p:cNvSpPr/>
            <p:nvPr/>
          </p:nvSpPr>
          <p:spPr>
            <a:xfrm>
              <a:off x="8000927" y="2454242"/>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Isosceles Triangle 184"/>
            <p:cNvSpPr/>
            <p:nvPr/>
          </p:nvSpPr>
          <p:spPr>
            <a:xfrm>
              <a:off x="7190278" y="2447587"/>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5-Point Star 185"/>
            <p:cNvSpPr/>
            <p:nvPr/>
          </p:nvSpPr>
          <p:spPr>
            <a:xfrm>
              <a:off x="7190278" y="2835378"/>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Cross 186"/>
            <p:cNvSpPr/>
            <p:nvPr/>
          </p:nvSpPr>
          <p:spPr>
            <a:xfrm>
              <a:off x="8000927" y="2835378"/>
              <a:ext cx="164592" cy="164592"/>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ight Triangle 187"/>
            <p:cNvSpPr/>
            <p:nvPr/>
          </p:nvSpPr>
          <p:spPr>
            <a:xfrm>
              <a:off x="7229677" y="3177246"/>
              <a:ext cx="164592" cy="164592"/>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Parallelogram 188"/>
            <p:cNvSpPr/>
            <p:nvPr/>
          </p:nvSpPr>
          <p:spPr>
            <a:xfrm>
              <a:off x="7543693" y="2471014"/>
              <a:ext cx="215132" cy="146017"/>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189"/>
            <p:cNvSpPr/>
            <p:nvPr/>
          </p:nvSpPr>
          <p:spPr>
            <a:xfrm>
              <a:off x="7120656" y="2348817"/>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1921849" y="4881769"/>
            <a:ext cx="1131512" cy="1096218"/>
            <a:chOff x="8270588" y="3852499"/>
            <a:chExt cx="1131512" cy="1096218"/>
          </a:xfrm>
        </p:grpSpPr>
        <p:sp>
          <p:nvSpPr>
            <p:cNvPr id="130" name="Hexagon 129"/>
            <p:cNvSpPr/>
            <p:nvPr/>
          </p:nvSpPr>
          <p:spPr>
            <a:xfrm>
              <a:off x="8735760" y="3969257"/>
              <a:ext cx="182880" cy="164592"/>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Moon 130"/>
            <p:cNvSpPr/>
            <p:nvPr/>
          </p:nvSpPr>
          <p:spPr>
            <a:xfrm>
              <a:off x="9178291" y="4320263"/>
              <a:ext cx="109728" cy="164592"/>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Trapezoid 131"/>
            <p:cNvSpPr/>
            <p:nvPr/>
          </p:nvSpPr>
          <p:spPr>
            <a:xfrm>
              <a:off x="8350680" y="4650287"/>
              <a:ext cx="182880" cy="164592"/>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Diamond 190"/>
            <p:cNvSpPr/>
            <p:nvPr/>
          </p:nvSpPr>
          <p:spPr>
            <a:xfrm>
              <a:off x="8754048" y="464743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191"/>
            <p:cNvSpPr/>
            <p:nvPr/>
          </p:nvSpPr>
          <p:spPr>
            <a:xfrm>
              <a:off x="9150859" y="466733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p:cNvSpPr/>
            <p:nvPr/>
          </p:nvSpPr>
          <p:spPr>
            <a:xfrm>
              <a:off x="9150859" y="395792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Isosceles Triangle 193"/>
            <p:cNvSpPr/>
            <p:nvPr/>
          </p:nvSpPr>
          <p:spPr>
            <a:xfrm>
              <a:off x="8340210" y="395126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5-Point Star 194"/>
            <p:cNvSpPr/>
            <p:nvPr/>
          </p:nvSpPr>
          <p:spPr>
            <a:xfrm>
              <a:off x="8340210" y="4320263"/>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p:cNvSpPr/>
            <p:nvPr/>
          </p:nvSpPr>
          <p:spPr>
            <a:xfrm>
              <a:off x="8270588" y="385249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97" name="TextBox 196"/>
              <p:cNvSpPr txBox="1"/>
              <p:nvPr/>
            </p:nvSpPr>
            <p:spPr>
              <a:xfrm>
                <a:off x="535544" y="5920426"/>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1</m:t>
                        </m:r>
                      </m:sub>
                    </m:sSub>
                  </m:oMath>
                </a14:m>
                <a:endParaRPr lang="en-US" sz="1400" dirty="0"/>
              </a:p>
            </p:txBody>
          </p:sp>
        </mc:Choice>
        <mc:Fallback xmlns="">
          <p:sp>
            <p:nvSpPr>
              <p:cNvPr id="197" name="TextBox 196"/>
              <p:cNvSpPr txBox="1">
                <a:spLocks noRot="1" noChangeAspect="1" noMove="1" noResize="1" noEditPoints="1" noAdjustHandles="1" noChangeArrowheads="1" noChangeShapeType="1" noTextEdit="1"/>
              </p:cNvSpPr>
              <p:nvPr/>
            </p:nvSpPr>
            <p:spPr>
              <a:xfrm>
                <a:off x="535544" y="5920426"/>
                <a:ext cx="845729" cy="307777"/>
              </a:xfrm>
              <a:prstGeom prst="rect">
                <a:avLst/>
              </a:prstGeom>
              <a:blipFill rotWithShape="0">
                <a:blip r:embed="rId6"/>
                <a:stretch>
                  <a:fillRect l="-2158" t="-3922" b="-19608"/>
                </a:stretch>
              </a:blipFill>
            </p:spPr>
            <p:txBody>
              <a:bodyPr/>
              <a:lstStyle/>
              <a:p>
                <a:r>
                  <a:rPr lang="en-US">
                    <a:noFill/>
                  </a:rPr>
                  <a:t> </a:t>
                </a:r>
              </a:p>
            </p:txBody>
          </p:sp>
        </mc:Fallback>
      </mc:AlternateContent>
      <p:sp>
        <p:nvSpPr>
          <p:cNvPr id="198" name="Right Triangle 197"/>
          <p:cNvSpPr/>
          <p:nvPr/>
        </p:nvSpPr>
        <p:spPr>
          <a:xfrm>
            <a:off x="4022887" y="5000825"/>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Cross 198"/>
          <p:cNvSpPr/>
          <p:nvPr/>
        </p:nvSpPr>
        <p:spPr>
          <a:xfrm>
            <a:off x="4324023" y="5006460"/>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Parallelogram 199"/>
          <p:cNvSpPr/>
          <p:nvPr/>
        </p:nvSpPr>
        <p:spPr>
          <a:xfrm>
            <a:off x="4168274" y="5000825"/>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Hexagon 200"/>
          <p:cNvSpPr/>
          <p:nvPr/>
        </p:nvSpPr>
        <p:spPr>
          <a:xfrm>
            <a:off x="4022132" y="4860611"/>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Moon 201"/>
          <p:cNvSpPr/>
          <p:nvPr/>
        </p:nvSpPr>
        <p:spPr>
          <a:xfrm>
            <a:off x="4317430" y="4854532"/>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Trapezoid 202"/>
          <p:cNvSpPr/>
          <p:nvPr/>
        </p:nvSpPr>
        <p:spPr>
          <a:xfrm>
            <a:off x="4168902" y="4854532"/>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ight Triangle 203"/>
          <p:cNvSpPr/>
          <p:nvPr/>
        </p:nvSpPr>
        <p:spPr>
          <a:xfrm>
            <a:off x="3905732" y="5354950"/>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Cross 204"/>
          <p:cNvSpPr/>
          <p:nvPr/>
        </p:nvSpPr>
        <p:spPr>
          <a:xfrm>
            <a:off x="4206868" y="5360585"/>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Parallelogram 205"/>
          <p:cNvSpPr/>
          <p:nvPr/>
        </p:nvSpPr>
        <p:spPr>
          <a:xfrm>
            <a:off x="4051119" y="5354950"/>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Hexagon 206"/>
          <p:cNvSpPr/>
          <p:nvPr/>
        </p:nvSpPr>
        <p:spPr>
          <a:xfrm>
            <a:off x="3904977" y="5214736"/>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Moon 207"/>
          <p:cNvSpPr/>
          <p:nvPr/>
        </p:nvSpPr>
        <p:spPr>
          <a:xfrm>
            <a:off x="4200275" y="5208657"/>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Trapezoid 208"/>
          <p:cNvSpPr/>
          <p:nvPr/>
        </p:nvSpPr>
        <p:spPr>
          <a:xfrm>
            <a:off x="4051747" y="5208657"/>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p:nvPr/>
        </p:nvCxnSpPr>
        <p:spPr>
          <a:xfrm>
            <a:off x="3886635" y="5165417"/>
            <a:ext cx="914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0" name="Diamond 209"/>
          <p:cNvSpPr/>
          <p:nvPr/>
        </p:nvSpPr>
        <p:spPr>
          <a:xfrm>
            <a:off x="4529779" y="5353884"/>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210"/>
          <p:cNvSpPr/>
          <p:nvPr/>
        </p:nvSpPr>
        <p:spPr>
          <a:xfrm>
            <a:off x="4679103" y="5210820"/>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p:cNvSpPr/>
          <p:nvPr/>
        </p:nvSpPr>
        <p:spPr>
          <a:xfrm>
            <a:off x="4521266" y="5216105"/>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Isosceles Triangle 212"/>
          <p:cNvSpPr/>
          <p:nvPr/>
        </p:nvSpPr>
        <p:spPr>
          <a:xfrm>
            <a:off x="4370767" y="5208657"/>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5-Point Star 213"/>
          <p:cNvSpPr/>
          <p:nvPr/>
        </p:nvSpPr>
        <p:spPr>
          <a:xfrm>
            <a:off x="4370543" y="5364850"/>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5" name="Straight Connector 214"/>
          <p:cNvCxnSpPr/>
          <p:nvPr/>
        </p:nvCxnSpPr>
        <p:spPr>
          <a:xfrm>
            <a:off x="3903434" y="5783101"/>
            <a:ext cx="7772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6" name="Diamond 215"/>
          <p:cNvSpPr/>
          <p:nvPr/>
        </p:nvSpPr>
        <p:spPr>
          <a:xfrm>
            <a:off x="4080943" y="5824061"/>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Rectangle 216"/>
          <p:cNvSpPr/>
          <p:nvPr/>
        </p:nvSpPr>
        <p:spPr>
          <a:xfrm>
            <a:off x="4533171" y="5828504"/>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p:cNvSpPr/>
          <p:nvPr/>
        </p:nvSpPr>
        <p:spPr>
          <a:xfrm>
            <a:off x="4375334" y="5833789"/>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Isosceles Triangle 218"/>
          <p:cNvSpPr/>
          <p:nvPr/>
        </p:nvSpPr>
        <p:spPr>
          <a:xfrm>
            <a:off x="4224835" y="5826341"/>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5-Point Star 219"/>
          <p:cNvSpPr/>
          <p:nvPr/>
        </p:nvSpPr>
        <p:spPr>
          <a:xfrm>
            <a:off x="3921707" y="5835027"/>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TextBox 220"/>
          <p:cNvSpPr txBox="1"/>
          <p:nvPr/>
        </p:nvSpPr>
        <p:spPr>
          <a:xfrm>
            <a:off x="3067202" y="5508371"/>
            <a:ext cx="845360" cy="461665"/>
          </a:xfrm>
          <a:prstGeom prst="rect">
            <a:avLst/>
          </a:prstGeom>
          <a:noFill/>
        </p:spPr>
        <p:txBody>
          <a:bodyPr wrap="none" rtlCol="0">
            <a:spAutoFit/>
          </a:bodyPr>
          <a:lstStyle/>
          <a:p>
            <a:r>
              <a:rPr lang="en-US" sz="1200" dirty="0" smtClean="0"/>
              <a:t>Excluding</a:t>
            </a:r>
          </a:p>
          <a:p>
            <a:r>
              <a:rPr lang="en-US" sz="1200" dirty="0" smtClean="0"/>
              <a:t>transients:</a:t>
            </a:r>
          </a:p>
        </p:txBody>
      </p:sp>
      <p:sp>
        <p:nvSpPr>
          <p:cNvPr id="222" name="TextBox 221"/>
          <p:cNvSpPr txBox="1"/>
          <p:nvPr/>
        </p:nvSpPr>
        <p:spPr>
          <a:xfrm>
            <a:off x="4130125" y="5522058"/>
            <a:ext cx="263214" cy="276999"/>
          </a:xfrm>
          <a:prstGeom prst="rect">
            <a:avLst/>
          </a:prstGeom>
          <a:noFill/>
        </p:spPr>
        <p:txBody>
          <a:bodyPr wrap="none" rtlCol="0">
            <a:spAutoFit/>
          </a:bodyPr>
          <a:lstStyle/>
          <a:p>
            <a:r>
              <a:rPr lang="en-US" sz="1200" dirty="0" smtClean="0"/>
              <a:t>0</a:t>
            </a:r>
          </a:p>
        </p:txBody>
      </p:sp>
      <p:sp>
        <p:nvSpPr>
          <p:cNvPr id="223" name="TextBox 222"/>
          <p:cNvSpPr txBox="1"/>
          <p:nvPr/>
        </p:nvSpPr>
        <p:spPr>
          <a:xfrm>
            <a:off x="4788831" y="5626819"/>
            <a:ext cx="486030" cy="276999"/>
          </a:xfrm>
          <a:prstGeom prst="rect">
            <a:avLst/>
          </a:prstGeom>
          <a:noFill/>
        </p:spPr>
        <p:txBody>
          <a:bodyPr wrap="none" rtlCol="0">
            <a:spAutoFit/>
          </a:bodyPr>
          <a:lstStyle/>
          <a:p>
            <a:r>
              <a:rPr lang="en-US" sz="1200" dirty="0" smtClean="0"/>
              <a:t>= 0%</a:t>
            </a:r>
          </a:p>
        </p:txBody>
      </p:sp>
      <p:sp>
        <p:nvSpPr>
          <p:cNvPr id="224" name="TextBox 223"/>
          <p:cNvSpPr txBox="1"/>
          <p:nvPr/>
        </p:nvSpPr>
        <p:spPr>
          <a:xfrm>
            <a:off x="4794469" y="5026917"/>
            <a:ext cx="564578" cy="276999"/>
          </a:xfrm>
          <a:prstGeom prst="rect">
            <a:avLst/>
          </a:prstGeom>
          <a:noFill/>
        </p:spPr>
        <p:txBody>
          <a:bodyPr wrap="none" rtlCol="0">
            <a:spAutoFit/>
          </a:bodyPr>
          <a:lstStyle/>
          <a:p>
            <a:r>
              <a:rPr lang="en-US" sz="1200" dirty="0" smtClean="0"/>
              <a:t>= 55%</a:t>
            </a:r>
          </a:p>
        </p:txBody>
      </p:sp>
      <p:sp>
        <p:nvSpPr>
          <p:cNvPr id="225" name="TextBox 224"/>
          <p:cNvSpPr txBox="1"/>
          <p:nvPr/>
        </p:nvSpPr>
        <p:spPr>
          <a:xfrm>
            <a:off x="3871137" y="6005214"/>
            <a:ext cx="839461" cy="307777"/>
          </a:xfrm>
          <a:prstGeom prst="rect">
            <a:avLst/>
          </a:prstGeom>
          <a:noFill/>
        </p:spPr>
        <p:txBody>
          <a:bodyPr wrap="none" rtlCol="0">
            <a:spAutoFit/>
          </a:bodyPr>
          <a:lstStyle/>
          <a:p>
            <a:r>
              <a:rPr lang="en-US" sz="1400" dirty="0" smtClean="0"/>
              <a:t>Turnover</a:t>
            </a:r>
          </a:p>
        </p:txBody>
      </p:sp>
      <p:sp>
        <p:nvSpPr>
          <p:cNvPr id="124" name="Isosceles Triangle 123"/>
          <p:cNvSpPr/>
          <p:nvPr/>
        </p:nvSpPr>
        <p:spPr>
          <a:xfrm>
            <a:off x="697873" y="1563202"/>
            <a:ext cx="200634" cy="169490"/>
          </a:xfrm>
          <a:prstGeom prst="triangle">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Isosceles Triangle 127"/>
          <p:cNvSpPr/>
          <p:nvPr/>
        </p:nvSpPr>
        <p:spPr>
          <a:xfrm>
            <a:off x="2186387" y="1570480"/>
            <a:ext cx="200634" cy="169490"/>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897105" y="1718465"/>
            <a:ext cx="4339526" cy="2123658"/>
          </a:xfrm>
          <a:prstGeom prst="rect">
            <a:avLst/>
          </a:prstGeom>
          <a:noFill/>
        </p:spPr>
        <p:txBody>
          <a:bodyPr wrap="square" rtlCol="0">
            <a:spAutoFit/>
          </a:bodyPr>
          <a:lstStyle/>
          <a:p>
            <a:r>
              <a:rPr lang="en-US" sz="1100" dirty="0" smtClean="0"/>
              <a:t>Figure 1. (A) Bimodal distribution of temporal occupancy for North American birds from Coyle et al. (2013). (B) Core and transient species exhibit different species abundance distributions for the </a:t>
            </a:r>
            <a:r>
              <a:rPr lang="en-US" sz="1100" dirty="0" err="1" smtClean="0"/>
              <a:t>Hinkley</a:t>
            </a:r>
            <a:r>
              <a:rPr lang="en-US" sz="1100" dirty="0" smtClean="0"/>
              <a:t> Point fish assemblage (</a:t>
            </a:r>
            <a:r>
              <a:rPr lang="en-US" sz="1100" dirty="0" err="1" smtClean="0"/>
              <a:t>Magurran</a:t>
            </a:r>
            <a:r>
              <a:rPr lang="en-US" sz="1100" dirty="0" smtClean="0"/>
              <a:t> and Henderson 2003). (C) Four contiguous quadrats in which species (different shapes) may be core (shaded) or transient (open). (D) The species-area relationships for (C) depending on whether transient species are excluded or not, using the lower right panel to represent the smallest area. Because every species is core in at least one quadrat, species richness at the largest scale is the same for the two relationships. (E) Temporal turnover (using one minus the </a:t>
            </a:r>
            <a:r>
              <a:rPr lang="en-US" sz="1100" dirty="0" err="1" smtClean="0"/>
              <a:t>Jaccard</a:t>
            </a:r>
            <a:r>
              <a:rPr lang="en-US" sz="1100" dirty="0" smtClean="0"/>
              <a:t> index of similarity) is much lower when transient species are excluded from the calculation, since they are the species most driving turnover.</a:t>
            </a:r>
            <a:endParaRPr lang="en-US" sz="1100" dirty="0"/>
          </a:p>
        </p:txBody>
      </p:sp>
      <p:sp>
        <p:nvSpPr>
          <p:cNvPr id="10" name="Rectangle 9"/>
          <p:cNvSpPr/>
          <p:nvPr/>
        </p:nvSpPr>
        <p:spPr>
          <a:xfrm>
            <a:off x="4885154" y="1039231"/>
            <a:ext cx="473893" cy="1973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28072" y="1683729"/>
            <a:ext cx="785257" cy="261610"/>
          </a:xfrm>
          <a:prstGeom prst="rect">
            <a:avLst/>
          </a:prstGeom>
          <a:noFill/>
        </p:spPr>
        <p:txBody>
          <a:bodyPr wrap="square" rtlCol="0">
            <a:spAutoFit/>
          </a:bodyPr>
          <a:lstStyle/>
          <a:p>
            <a:r>
              <a:rPr lang="en-US" sz="1100" dirty="0" smtClean="0"/>
              <a:t>Transient</a:t>
            </a:r>
            <a:endParaRPr lang="en-US" sz="1100" dirty="0"/>
          </a:p>
        </p:txBody>
      </p:sp>
      <p:sp>
        <p:nvSpPr>
          <p:cNvPr id="129" name="TextBox 128"/>
          <p:cNvSpPr txBox="1"/>
          <p:nvPr/>
        </p:nvSpPr>
        <p:spPr>
          <a:xfrm>
            <a:off x="1910269" y="1684771"/>
            <a:ext cx="785257" cy="261610"/>
          </a:xfrm>
          <a:prstGeom prst="rect">
            <a:avLst/>
          </a:prstGeom>
          <a:noFill/>
        </p:spPr>
        <p:txBody>
          <a:bodyPr wrap="square" rtlCol="0">
            <a:spAutoFit/>
          </a:bodyPr>
          <a:lstStyle/>
          <a:p>
            <a:pPr algn="ctr"/>
            <a:r>
              <a:rPr lang="en-US" sz="1100" dirty="0" smtClean="0"/>
              <a:t>Core</a:t>
            </a:r>
            <a:endParaRPr lang="en-US" sz="1100" dirty="0"/>
          </a:p>
        </p:txBody>
      </p:sp>
      <p:pic>
        <p:nvPicPr>
          <p:cNvPr id="26" name="Picture 25"/>
          <p:cNvPicPr>
            <a:picLocks noChangeAspect="1"/>
          </p:cNvPicPr>
          <p:nvPr/>
        </p:nvPicPr>
        <p:blipFill rotWithShape="1">
          <a:blip r:embed="rId7"/>
          <a:srcRect b="361"/>
          <a:stretch/>
        </p:blipFill>
        <p:spPr>
          <a:xfrm>
            <a:off x="2888850" y="304464"/>
            <a:ext cx="2870345" cy="1840162"/>
          </a:xfrm>
          <a:prstGeom prst="rect">
            <a:avLst/>
          </a:prstGeom>
        </p:spPr>
      </p:pic>
      <p:pic>
        <p:nvPicPr>
          <p:cNvPr id="123" name="Picture 122"/>
          <p:cNvPicPr>
            <a:picLocks noChangeAspect="1"/>
          </p:cNvPicPr>
          <p:nvPr/>
        </p:nvPicPr>
        <p:blipFill rotWithShape="1">
          <a:blip r:embed="rId8"/>
          <a:srcRect l="79231" t="38352" r="-1348" b="48169"/>
          <a:stretch/>
        </p:blipFill>
        <p:spPr>
          <a:xfrm>
            <a:off x="4838699" y="892893"/>
            <a:ext cx="1001071" cy="510350"/>
          </a:xfrm>
          <a:prstGeom prst="rect">
            <a:avLst/>
          </a:prstGeom>
        </p:spPr>
      </p:pic>
    </p:spTree>
    <p:extLst>
      <p:ext uri="{BB962C8B-B14F-4D97-AF65-F5344CB8AC3E}">
        <p14:creationId xmlns:p14="http://schemas.microsoft.com/office/powerpoint/2010/main" val="2991351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61" y="192024"/>
            <a:ext cx="1060704" cy="369332"/>
          </a:xfrm>
          <a:prstGeom prst="rect">
            <a:avLst/>
          </a:prstGeom>
          <a:noFill/>
        </p:spPr>
        <p:txBody>
          <a:bodyPr wrap="square" rtlCol="0">
            <a:spAutoFit/>
          </a:bodyPr>
          <a:lstStyle/>
          <a:p>
            <a:r>
              <a:rPr lang="en-US" dirty="0" smtClean="0"/>
              <a:t>Fig 1a-1f</a:t>
            </a:r>
            <a:endParaRPr lang="en-US" dirty="0"/>
          </a:p>
        </p:txBody>
      </p:sp>
      <p:pic>
        <p:nvPicPr>
          <p:cNvPr id="62" name="Picture 61"/>
          <p:cNvPicPr>
            <a:picLocks noChangeAspect="1"/>
          </p:cNvPicPr>
          <p:nvPr/>
        </p:nvPicPr>
        <p:blipFill>
          <a:blip r:embed="rId3"/>
          <a:stretch>
            <a:fillRect/>
          </a:stretch>
        </p:blipFill>
        <p:spPr>
          <a:xfrm>
            <a:off x="3582567" y="564020"/>
            <a:ext cx="477444" cy="250454"/>
          </a:xfrm>
          <a:prstGeom prst="rect">
            <a:avLst/>
          </a:prstGeom>
        </p:spPr>
      </p:pic>
      <p:pic>
        <p:nvPicPr>
          <p:cNvPr id="104" name="Picture 10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3652152" y="253354"/>
            <a:ext cx="374608" cy="278904"/>
          </a:xfrm>
          <a:prstGeom prst="rect">
            <a:avLst/>
          </a:prstGeom>
        </p:spPr>
      </p:pic>
      <p:pic>
        <p:nvPicPr>
          <p:cNvPr id="105" name="Picture 104"/>
          <p:cNvPicPr>
            <a:picLocks noChangeAspect="1"/>
          </p:cNvPicPr>
          <p:nvPr/>
        </p:nvPicPr>
        <p:blipFill>
          <a:blip r:embed="rId5"/>
          <a:stretch>
            <a:fillRect/>
          </a:stretch>
        </p:blipFill>
        <p:spPr>
          <a:xfrm>
            <a:off x="3570725" y="1174766"/>
            <a:ext cx="496489" cy="256131"/>
          </a:xfrm>
          <a:prstGeom prst="rect">
            <a:avLst/>
          </a:prstGeom>
        </p:spPr>
      </p:pic>
      <p:pic>
        <p:nvPicPr>
          <p:cNvPr id="106" name="Picture 10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582567" y="929976"/>
            <a:ext cx="477445" cy="206467"/>
          </a:xfrm>
          <a:prstGeom prst="rect">
            <a:avLst/>
          </a:prstGeom>
        </p:spPr>
      </p:pic>
      <p:pic>
        <p:nvPicPr>
          <p:cNvPr id="107" name="Picture 10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873128" y="253106"/>
            <a:ext cx="415769" cy="297946"/>
          </a:xfrm>
          <a:prstGeom prst="rect">
            <a:avLst/>
          </a:prstGeom>
        </p:spPr>
      </p:pic>
      <p:pic>
        <p:nvPicPr>
          <p:cNvPr id="108" name="Picture 107"/>
          <p:cNvPicPr>
            <a:picLocks noChangeAspect="1"/>
          </p:cNvPicPr>
          <p:nvPr/>
        </p:nvPicPr>
        <p:blipFill>
          <a:blip r:embed="rId8"/>
          <a:stretch>
            <a:fillRect/>
          </a:stretch>
        </p:blipFill>
        <p:spPr>
          <a:xfrm>
            <a:off x="4873128" y="532105"/>
            <a:ext cx="394437" cy="268537"/>
          </a:xfrm>
          <a:prstGeom prst="rect">
            <a:avLst/>
          </a:prstGeom>
        </p:spPr>
      </p:pic>
      <p:pic>
        <p:nvPicPr>
          <p:cNvPr id="109" name="Picture 10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873128" y="814255"/>
            <a:ext cx="394437" cy="276368"/>
          </a:xfrm>
          <a:prstGeom prst="rect">
            <a:avLst/>
          </a:prstGeom>
        </p:spPr>
      </p:pic>
      <p:pic>
        <p:nvPicPr>
          <p:cNvPr id="63" name="Picture 62"/>
          <p:cNvPicPr>
            <a:picLocks noChangeAspect="1"/>
          </p:cNvPicPr>
          <p:nvPr/>
        </p:nvPicPr>
        <p:blipFill>
          <a:blip r:embed="rId10"/>
          <a:stretch>
            <a:fillRect/>
          </a:stretch>
        </p:blipFill>
        <p:spPr>
          <a:xfrm>
            <a:off x="6286051" y="778857"/>
            <a:ext cx="478886" cy="266371"/>
          </a:xfrm>
          <a:prstGeom prst="rect">
            <a:avLst/>
          </a:prstGeom>
        </p:spPr>
      </p:pic>
      <p:pic>
        <p:nvPicPr>
          <p:cNvPr id="102" name="Picture 101"/>
          <p:cNvPicPr>
            <a:picLocks noChangeAspect="1"/>
          </p:cNvPicPr>
          <p:nvPr/>
        </p:nvPicPr>
        <p:blipFill>
          <a:blip r:embed="rId11"/>
          <a:stretch>
            <a:fillRect/>
          </a:stretch>
        </p:blipFill>
        <p:spPr>
          <a:xfrm>
            <a:off x="6271499" y="256050"/>
            <a:ext cx="490175" cy="258138"/>
          </a:xfrm>
          <a:prstGeom prst="rect">
            <a:avLst/>
          </a:prstGeom>
        </p:spPr>
      </p:pic>
      <p:pic>
        <p:nvPicPr>
          <p:cNvPr id="103" name="Picture 102"/>
          <p:cNvPicPr>
            <a:picLocks noChangeAspect="1"/>
          </p:cNvPicPr>
          <p:nvPr/>
        </p:nvPicPr>
        <p:blipFill>
          <a:blip r:embed="rId12"/>
          <a:stretch>
            <a:fillRect/>
          </a:stretch>
        </p:blipFill>
        <p:spPr>
          <a:xfrm>
            <a:off x="6244382" y="559572"/>
            <a:ext cx="544407" cy="191424"/>
          </a:xfrm>
          <a:prstGeom prst="rect">
            <a:avLst/>
          </a:prstGeom>
        </p:spPr>
      </p:pic>
      <p:sp>
        <p:nvSpPr>
          <p:cNvPr id="9" name="TextBox 8"/>
          <p:cNvSpPr txBox="1"/>
          <p:nvPr/>
        </p:nvSpPr>
        <p:spPr>
          <a:xfrm>
            <a:off x="4117710" y="253562"/>
            <a:ext cx="718472" cy="276999"/>
          </a:xfrm>
          <a:prstGeom prst="rect">
            <a:avLst/>
          </a:prstGeom>
          <a:noFill/>
        </p:spPr>
        <p:txBody>
          <a:bodyPr wrap="square" rtlCol="0">
            <a:spAutoFit/>
          </a:bodyPr>
          <a:lstStyle/>
          <a:p>
            <a:r>
              <a:rPr lang="en-US" sz="1200" dirty="0" smtClean="0"/>
              <a:t>Birds</a:t>
            </a:r>
            <a:endParaRPr lang="en-US" sz="1200" dirty="0"/>
          </a:p>
        </p:txBody>
      </p:sp>
      <p:sp>
        <p:nvSpPr>
          <p:cNvPr id="110" name="TextBox 109"/>
          <p:cNvSpPr txBox="1"/>
          <p:nvPr/>
        </p:nvSpPr>
        <p:spPr>
          <a:xfrm>
            <a:off x="4114289" y="583817"/>
            <a:ext cx="859893" cy="276999"/>
          </a:xfrm>
          <a:prstGeom prst="rect">
            <a:avLst/>
          </a:prstGeom>
          <a:noFill/>
        </p:spPr>
        <p:txBody>
          <a:bodyPr wrap="square" rtlCol="0">
            <a:spAutoFit/>
          </a:bodyPr>
          <a:lstStyle/>
          <a:p>
            <a:r>
              <a:rPr lang="en-US" sz="1200" dirty="0" smtClean="0"/>
              <a:t>Plants</a:t>
            </a:r>
            <a:endParaRPr lang="en-US" sz="1200" dirty="0"/>
          </a:p>
        </p:txBody>
      </p:sp>
      <p:sp>
        <p:nvSpPr>
          <p:cNvPr id="111" name="TextBox 110"/>
          <p:cNvSpPr txBox="1"/>
          <p:nvPr/>
        </p:nvSpPr>
        <p:spPr>
          <a:xfrm>
            <a:off x="4097831" y="1139377"/>
            <a:ext cx="1176734" cy="276999"/>
          </a:xfrm>
          <a:prstGeom prst="rect">
            <a:avLst/>
          </a:prstGeom>
          <a:noFill/>
        </p:spPr>
        <p:txBody>
          <a:bodyPr wrap="square" rtlCol="0">
            <a:spAutoFit/>
          </a:bodyPr>
          <a:lstStyle/>
          <a:p>
            <a:r>
              <a:rPr lang="en-US" sz="1200" dirty="0" smtClean="0"/>
              <a:t>Mammals</a:t>
            </a:r>
            <a:endParaRPr lang="en-US" sz="1200" dirty="0"/>
          </a:p>
        </p:txBody>
      </p:sp>
      <p:sp>
        <p:nvSpPr>
          <p:cNvPr id="112" name="TextBox 111"/>
          <p:cNvSpPr txBox="1"/>
          <p:nvPr/>
        </p:nvSpPr>
        <p:spPr>
          <a:xfrm>
            <a:off x="4117710" y="856029"/>
            <a:ext cx="718472" cy="276999"/>
          </a:xfrm>
          <a:prstGeom prst="rect">
            <a:avLst/>
          </a:prstGeom>
          <a:noFill/>
        </p:spPr>
        <p:txBody>
          <a:bodyPr wrap="square" rtlCol="0">
            <a:spAutoFit/>
          </a:bodyPr>
          <a:lstStyle/>
          <a:p>
            <a:r>
              <a:rPr lang="en-US" sz="1200" dirty="0" smtClean="0"/>
              <a:t>Fish</a:t>
            </a:r>
            <a:endParaRPr lang="en-US" sz="1200" dirty="0"/>
          </a:p>
        </p:txBody>
      </p:sp>
      <p:sp>
        <p:nvSpPr>
          <p:cNvPr id="113" name="TextBox 112"/>
          <p:cNvSpPr txBox="1"/>
          <p:nvPr/>
        </p:nvSpPr>
        <p:spPr>
          <a:xfrm>
            <a:off x="5288897" y="259168"/>
            <a:ext cx="1042648" cy="276999"/>
          </a:xfrm>
          <a:prstGeom prst="rect">
            <a:avLst/>
          </a:prstGeom>
          <a:noFill/>
        </p:spPr>
        <p:txBody>
          <a:bodyPr wrap="square" rtlCol="0">
            <a:spAutoFit/>
          </a:bodyPr>
          <a:lstStyle/>
          <a:p>
            <a:r>
              <a:rPr lang="en-US" sz="1200" dirty="0" smtClean="0"/>
              <a:t>Invertebrates</a:t>
            </a:r>
            <a:endParaRPr lang="en-US" sz="1200" dirty="0"/>
          </a:p>
        </p:txBody>
      </p:sp>
      <p:sp>
        <p:nvSpPr>
          <p:cNvPr id="114" name="TextBox 113"/>
          <p:cNvSpPr txBox="1"/>
          <p:nvPr/>
        </p:nvSpPr>
        <p:spPr>
          <a:xfrm>
            <a:off x="5274565" y="530561"/>
            <a:ext cx="1019843" cy="276999"/>
          </a:xfrm>
          <a:prstGeom prst="rect">
            <a:avLst/>
          </a:prstGeom>
          <a:noFill/>
        </p:spPr>
        <p:txBody>
          <a:bodyPr wrap="square" rtlCol="0">
            <a:spAutoFit/>
          </a:bodyPr>
          <a:lstStyle/>
          <a:p>
            <a:r>
              <a:rPr lang="en-US" sz="1200" dirty="0" smtClean="0"/>
              <a:t>Benthos</a:t>
            </a:r>
            <a:endParaRPr lang="en-US" sz="1200" dirty="0"/>
          </a:p>
        </p:txBody>
      </p:sp>
      <p:sp>
        <p:nvSpPr>
          <p:cNvPr id="115" name="TextBox 114"/>
          <p:cNvSpPr txBox="1"/>
          <p:nvPr/>
        </p:nvSpPr>
        <p:spPr>
          <a:xfrm>
            <a:off x="5276654" y="820963"/>
            <a:ext cx="1063477" cy="276999"/>
          </a:xfrm>
          <a:prstGeom prst="rect">
            <a:avLst/>
          </a:prstGeom>
          <a:noFill/>
        </p:spPr>
        <p:txBody>
          <a:bodyPr wrap="square" rtlCol="0">
            <a:spAutoFit/>
          </a:bodyPr>
          <a:lstStyle/>
          <a:p>
            <a:r>
              <a:rPr lang="en-US" sz="1200" dirty="0" smtClean="0"/>
              <a:t>Plankton</a:t>
            </a:r>
            <a:endParaRPr lang="en-US" sz="1200" dirty="0"/>
          </a:p>
        </p:txBody>
      </p:sp>
      <p:sp>
        <p:nvSpPr>
          <p:cNvPr id="116" name="TextBox 115"/>
          <p:cNvSpPr txBox="1"/>
          <p:nvPr/>
        </p:nvSpPr>
        <p:spPr>
          <a:xfrm>
            <a:off x="6803566" y="268007"/>
            <a:ext cx="1136084" cy="276999"/>
          </a:xfrm>
          <a:prstGeom prst="rect">
            <a:avLst/>
          </a:prstGeom>
          <a:noFill/>
        </p:spPr>
        <p:txBody>
          <a:bodyPr wrap="square" rtlCol="0">
            <a:spAutoFit/>
          </a:bodyPr>
          <a:lstStyle/>
          <a:p>
            <a:r>
              <a:rPr lang="en-US" sz="1200" dirty="0" smtClean="0"/>
              <a:t>Terrestrial</a:t>
            </a:r>
            <a:endParaRPr lang="en-US" sz="1200" dirty="0"/>
          </a:p>
        </p:txBody>
      </p:sp>
      <p:sp>
        <p:nvSpPr>
          <p:cNvPr id="117" name="TextBox 116"/>
          <p:cNvSpPr txBox="1"/>
          <p:nvPr/>
        </p:nvSpPr>
        <p:spPr>
          <a:xfrm>
            <a:off x="6793268" y="527873"/>
            <a:ext cx="908370" cy="276999"/>
          </a:xfrm>
          <a:prstGeom prst="rect">
            <a:avLst/>
          </a:prstGeom>
          <a:noFill/>
        </p:spPr>
        <p:txBody>
          <a:bodyPr wrap="square" rtlCol="0">
            <a:spAutoFit/>
          </a:bodyPr>
          <a:lstStyle/>
          <a:p>
            <a:r>
              <a:rPr lang="en-US" sz="1200" dirty="0" smtClean="0"/>
              <a:t>Marine</a:t>
            </a:r>
            <a:endParaRPr lang="en-US" sz="1200" dirty="0"/>
          </a:p>
        </p:txBody>
      </p:sp>
      <p:sp>
        <p:nvSpPr>
          <p:cNvPr id="118" name="TextBox 117"/>
          <p:cNvSpPr txBox="1"/>
          <p:nvPr/>
        </p:nvSpPr>
        <p:spPr>
          <a:xfrm>
            <a:off x="6795164" y="778661"/>
            <a:ext cx="1236259" cy="276999"/>
          </a:xfrm>
          <a:prstGeom prst="rect">
            <a:avLst/>
          </a:prstGeom>
          <a:noFill/>
        </p:spPr>
        <p:txBody>
          <a:bodyPr wrap="square" rtlCol="0">
            <a:spAutoFit/>
          </a:bodyPr>
          <a:lstStyle/>
          <a:p>
            <a:r>
              <a:rPr lang="en-US" sz="1200" dirty="0" smtClean="0"/>
              <a:t>Freshwater</a:t>
            </a:r>
            <a:endParaRPr lang="en-US" sz="1200" dirty="0"/>
          </a:p>
        </p:txBody>
      </p:sp>
      <p:grpSp>
        <p:nvGrpSpPr>
          <p:cNvPr id="11" name="Group 10"/>
          <p:cNvGrpSpPr/>
          <p:nvPr/>
        </p:nvGrpSpPr>
        <p:grpSpPr>
          <a:xfrm>
            <a:off x="2520368" y="1422440"/>
            <a:ext cx="6171145" cy="4844290"/>
            <a:chOff x="2520368" y="1422440"/>
            <a:chExt cx="6171145" cy="4844290"/>
          </a:xfrm>
        </p:grpSpPr>
        <p:grpSp>
          <p:nvGrpSpPr>
            <p:cNvPr id="5" name="Group 4"/>
            <p:cNvGrpSpPr/>
            <p:nvPr/>
          </p:nvGrpSpPr>
          <p:grpSpPr>
            <a:xfrm>
              <a:off x="2520368" y="1422440"/>
              <a:ext cx="6171145" cy="4844290"/>
              <a:chOff x="2520368" y="1422440"/>
              <a:chExt cx="6171145" cy="4844290"/>
            </a:xfrm>
          </p:grpSpPr>
          <p:pic>
            <p:nvPicPr>
              <p:cNvPr id="4" name="Picture 3"/>
              <p:cNvPicPr>
                <a:picLocks noChangeAspect="1"/>
              </p:cNvPicPr>
              <p:nvPr/>
            </p:nvPicPr>
            <p:blipFill>
              <a:blip r:embed="rId13"/>
              <a:stretch>
                <a:fillRect/>
              </a:stretch>
            </p:blipFill>
            <p:spPr>
              <a:xfrm>
                <a:off x="2520368" y="1422440"/>
                <a:ext cx="6171145" cy="4580531"/>
              </a:xfrm>
              <a:prstGeom prst="rect">
                <a:avLst/>
              </a:prstGeom>
            </p:spPr>
          </p:pic>
          <p:grpSp>
            <p:nvGrpSpPr>
              <p:cNvPr id="40" name="Group 39"/>
              <p:cNvGrpSpPr/>
              <p:nvPr/>
            </p:nvGrpSpPr>
            <p:grpSpPr>
              <a:xfrm>
                <a:off x="3067641" y="4299531"/>
                <a:ext cx="2321477" cy="288624"/>
                <a:chOff x="2721075" y="6066646"/>
                <a:chExt cx="2738999" cy="243895"/>
              </a:xfrm>
            </p:grpSpPr>
            <p:grpSp>
              <p:nvGrpSpPr>
                <p:cNvPr id="52" name="Group 51"/>
                <p:cNvGrpSpPr/>
                <p:nvPr/>
              </p:nvGrpSpPr>
              <p:grpSpPr>
                <a:xfrm>
                  <a:off x="2721075" y="6066646"/>
                  <a:ext cx="2738999" cy="243895"/>
                  <a:chOff x="2721075" y="6066646"/>
                  <a:chExt cx="2738999" cy="243895"/>
                </a:xfrm>
              </p:grpSpPr>
              <p:grpSp>
                <p:nvGrpSpPr>
                  <p:cNvPr id="55" name="Group 54"/>
                  <p:cNvGrpSpPr/>
                  <p:nvPr/>
                </p:nvGrpSpPr>
                <p:grpSpPr>
                  <a:xfrm>
                    <a:off x="2721075" y="6083191"/>
                    <a:ext cx="2738999" cy="227350"/>
                    <a:chOff x="2887074" y="6083191"/>
                    <a:chExt cx="2738999" cy="227350"/>
                  </a:xfrm>
                </p:grpSpPr>
                <p:pic>
                  <p:nvPicPr>
                    <p:cNvPr id="57" name="Picture 5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79269" y="6103833"/>
                      <a:ext cx="325640" cy="161565"/>
                    </a:xfrm>
                    <a:prstGeom prst="rect">
                      <a:avLst/>
                    </a:prstGeom>
                  </p:spPr>
                </p:pic>
                <p:pic>
                  <p:nvPicPr>
                    <p:cNvPr id="58" name="Picture 5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345440" y="6084945"/>
                      <a:ext cx="280633" cy="225596"/>
                    </a:xfrm>
                    <a:prstGeom prst="rect">
                      <a:avLst/>
                    </a:prstGeom>
                  </p:spPr>
                </p:pic>
                <p:pic>
                  <p:nvPicPr>
                    <p:cNvPr id="59" name="Picture 5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15280" y="6084945"/>
                      <a:ext cx="274386" cy="225596"/>
                    </a:xfrm>
                    <a:prstGeom prst="rect">
                      <a:avLst/>
                    </a:prstGeom>
                  </p:spPr>
                </p:pic>
                <p:pic>
                  <p:nvPicPr>
                    <p:cNvPr id="60" name="Picture 5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56" name="Picture 55"/>
                  <p:cNvPicPr>
                    <a:picLocks noChangeAspect="1"/>
                  </p:cNvPicPr>
                  <p:nvPr/>
                </p:nvPicPr>
                <p:blipFill>
                  <a:blip r:embed="rId8"/>
                  <a:stretch>
                    <a:fillRect/>
                  </a:stretch>
                </p:blipFill>
                <p:spPr>
                  <a:xfrm>
                    <a:off x="4734039" y="6066646"/>
                    <a:ext cx="302061" cy="235941"/>
                  </a:xfrm>
                  <a:prstGeom prst="rect">
                    <a:avLst/>
                  </a:prstGeom>
                </p:spPr>
              </p:pic>
            </p:grpSp>
            <p:pic>
              <p:nvPicPr>
                <p:cNvPr id="53" name="Picture 52"/>
                <p:cNvPicPr>
                  <a:picLocks noChangeAspect="1"/>
                </p:cNvPicPr>
                <p:nvPr/>
              </p:nvPicPr>
              <p:blipFill>
                <a:blip r:embed="rId5"/>
                <a:stretch>
                  <a:fillRect/>
                </a:stretch>
              </p:blipFill>
              <p:spPr>
                <a:xfrm>
                  <a:off x="3506696" y="6098817"/>
                  <a:ext cx="334903" cy="198223"/>
                </a:xfrm>
                <a:prstGeom prst="rect">
                  <a:avLst/>
                </a:prstGeom>
              </p:spPr>
            </p:pic>
            <p:pic>
              <p:nvPicPr>
                <p:cNvPr id="54" name="Picture 53"/>
                <p:cNvPicPr>
                  <a:picLocks noChangeAspect="1"/>
                </p:cNvPicPr>
                <p:nvPr/>
              </p:nvPicPr>
              <p:blipFill>
                <a:blip r:embed="rId3"/>
                <a:stretch>
                  <a:fillRect/>
                </a:stretch>
              </p:blipFill>
              <p:spPr>
                <a:xfrm>
                  <a:off x="3107726" y="6098817"/>
                  <a:ext cx="327300" cy="196986"/>
                </a:xfrm>
                <a:prstGeom prst="rect">
                  <a:avLst/>
                </a:prstGeom>
              </p:spPr>
            </p:pic>
          </p:grpSp>
          <p:grpSp>
            <p:nvGrpSpPr>
              <p:cNvPr id="8" name="Group 7"/>
              <p:cNvGrpSpPr/>
              <p:nvPr/>
            </p:nvGrpSpPr>
            <p:grpSpPr>
              <a:xfrm>
                <a:off x="3146493" y="2663415"/>
                <a:ext cx="2184543" cy="324582"/>
                <a:chOff x="2066372" y="1693067"/>
                <a:chExt cx="3063411" cy="422147"/>
              </a:xfrm>
            </p:grpSpPr>
            <p:pic>
              <p:nvPicPr>
                <p:cNvPr id="64" name="Picture 63"/>
                <p:cNvPicPr>
                  <a:picLocks noChangeAspect="1"/>
                </p:cNvPicPr>
                <p:nvPr/>
              </p:nvPicPr>
              <p:blipFill>
                <a:blip r:embed="rId11"/>
                <a:stretch>
                  <a:fillRect/>
                </a:stretch>
              </p:blipFill>
              <p:spPr>
                <a:xfrm>
                  <a:off x="2066372" y="1693067"/>
                  <a:ext cx="655912" cy="396304"/>
                </a:xfrm>
                <a:prstGeom prst="rect">
                  <a:avLst/>
                </a:prstGeom>
              </p:spPr>
            </p:pic>
            <p:pic>
              <p:nvPicPr>
                <p:cNvPr id="66" name="Picture 65"/>
                <p:cNvPicPr>
                  <a:picLocks noChangeAspect="1"/>
                </p:cNvPicPr>
                <p:nvPr/>
              </p:nvPicPr>
              <p:blipFill>
                <a:blip r:embed="rId12"/>
                <a:stretch>
                  <a:fillRect/>
                </a:stretch>
              </p:blipFill>
              <p:spPr>
                <a:xfrm>
                  <a:off x="4401304" y="1744278"/>
                  <a:ext cx="728479" cy="293882"/>
                </a:xfrm>
                <a:prstGeom prst="rect">
                  <a:avLst/>
                </a:prstGeom>
              </p:spPr>
            </p:pic>
            <p:pic>
              <p:nvPicPr>
                <p:cNvPr id="67" name="Picture 66"/>
                <p:cNvPicPr>
                  <a:picLocks noChangeAspect="1"/>
                </p:cNvPicPr>
                <p:nvPr/>
              </p:nvPicPr>
              <p:blipFill>
                <a:blip r:embed="rId10"/>
                <a:stretch>
                  <a:fillRect/>
                </a:stretch>
              </p:blipFill>
              <p:spPr>
                <a:xfrm>
                  <a:off x="3263114" y="1706270"/>
                  <a:ext cx="640805" cy="408944"/>
                </a:xfrm>
                <a:prstGeom prst="rect">
                  <a:avLst/>
                </a:prstGeom>
              </p:spPr>
            </p:pic>
          </p:grpSp>
          <p:grpSp>
            <p:nvGrpSpPr>
              <p:cNvPr id="68" name="Group 67"/>
              <p:cNvGrpSpPr/>
              <p:nvPr/>
            </p:nvGrpSpPr>
            <p:grpSpPr>
              <a:xfrm>
                <a:off x="6317385" y="2662871"/>
                <a:ext cx="2184543" cy="324582"/>
                <a:chOff x="2066372" y="1693067"/>
                <a:chExt cx="3063411" cy="422147"/>
              </a:xfrm>
            </p:grpSpPr>
            <p:pic>
              <p:nvPicPr>
                <p:cNvPr id="69" name="Picture 68"/>
                <p:cNvPicPr>
                  <a:picLocks noChangeAspect="1"/>
                </p:cNvPicPr>
                <p:nvPr/>
              </p:nvPicPr>
              <p:blipFill>
                <a:blip r:embed="rId11"/>
                <a:stretch>
                  <a:fillRect/>
                </a:stretch>
              </p:blipFill>
              <p:spPr>
                <a:xfrm>
                  <a:off x="2066372" y="1693067"/>
                  <a:ext cx="655912" cy="396304"/>
                </a:xfrm>
                <a:prstGeom prst="rect">
                  <a:avLst/>
                </a:prstGeom>
              </p:spPr>
            </p:pic>
            <p:pic>
              <p:nvPicPr>
                <p:cNvPr id="70" name="Picture 69"/>
                <p:cNvPicPr>
                  <a:picLocks noChangeAspect="1"/>
                </p:cNvPicPr>
                <p:nvPr/>
              </p:nvPicPr>
              <p:blipFill>
                <a:blip r:embed="rId12"/>
                <a:stretch>
                  <a:fillRect/>
                </a:stretch>
              </p:blipFill>
              <p:spPr>
                <a:xfrm>
                  <a:off x="4401304" y="1744278"/>
                  <a:ext cx="728479" cy="293882"/>
                </a:xfrm>
                <a:prstGeom prst="rect">
                  <a:avLst/>
                </a:prstGeom>
              </p:spPr>
            </p:pic>
            <p:pic>
              <p:nvPicPr>
                <p:cNvPr id="71" name="Picture 70"/>
                <p:cNvPicPr>
                  <a:picLocks noChangeAspect="1"/>
                </p:cNvPicPr>
                <p:nvPr/>
              </p:nvPicPr>
              <p:blipFill>
                <a:blip r:embed="rId10"/>
                <a:stretch>
                  <a:fillRect/>
                </a:stretch>
              </p:blipFill>
              <p:spPr>
                <a:xfrm>
                  <a:off x="3263114" y="1706270"/>
                  <a:ext cx="640805" cy="408944"/>
                </a:xfrm>
                <a:prstGeom prst="rect">
                  <a:avLst/>
                </a:prstGeom>
              </p:spPr>
            </p:pic>
          </p:grpSp>
          <p:grpSp>
            <p:nvGrpSpPr>
              <p:cNvPr id="72" name="Group 71"/>
              <p:cNvGrpSpPr/>
              <p:nvPr/>
            </p:nvGrpSpPr>
            <p:grpSpPr>
              <a:xfrm>
                <a:off x="6210869" y="4310578"/>
                <a:ext cx="2321477" cy="288624"/>
                <a:chOff x="2721075" y="6066646"/>
                <a:chExt cx="2738999" cy="243895"/>
              </a:xfrm>
            </p:grpSpPr>
            <p:grpSp>
              <p:nvGrpSpPr>
                <p:cNvPr id="73" name="Group 72"/>
                <p:cNvGrpSpPr/>
                <p:nvPr/>
              </p:nvGrpSpPr>
              <p:grpSpPr>
                <a:xfrm>
                  <a:off x="2721075" y="6066646"/>
                  <a:ext cx="2738999" cy="243895"/>
                  <a:chOff x="2721075" y="6066646"/>
                  <a:chExt cx="2738999" cy="243895"/>
                </a:xfrm>
              </p:grpSpPr>
              <p:grpSp>
                <p:nvGrpSpPr>
                  <p:cNvPr id="76" name="Group 75"/>
                  <p:cNvGrpSpPr/>
                  <p:nvPr/>
                </p:nvGrpSpPr>
                <p:grpSpPr>
                  <a:xfrm>
                    <a:off x="2721075" y="6083191"/>
                    <a:ext cx="2738999" cy="227350"/>
                    <a:chOff x="2887074" y="6083191"/>
                    <a:chExt cx="2738999" cy="227350"/>
                  </a:xfrm>
                </p:grpSpPr>
                <p:pic>
                  <p:nvPicPr>
                    <p:cNvPr id="78" name="Picture 7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79269" y="6103833"/>
                      <a:ext cx="325640" cy="161565"/>
                    </a:xfrm>
                    <a:prstGeom prst="rect">
                      <a:avLst/>
                    </a:prstGeom>
                  </p:spPr>
                </p:pic>
                <p:pic>
                  <p:nvPicPr>
                    <p:cNvPr id="79" name="Picture 7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345440" y="6084945"/>
                      <a:ext cx="280633" cy="225596"/>
                    </a:xfrm>
                    <a:prstGeom prst="rect">
                      <a:avLst/>
                    </a:prstGeom>
                  </p:spPr>
                </p:pic>
                <p:pic>
                  <p:nvPicPr>
                    <p:cNvPr id="80" name="Picture 7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15280" y="6084945"/>
                      <a:ext cx="274386" cy="225596"/>
                    </a:xfrm>
                    <a:prstGeom prst="rect">
                      <a:avLst/>
                    </a:prstGeom>
                  </p:spPr>
                </p:pic>
                <p:pic>
                  <p:nvPicPr>
                    <p:cNvPr id="81" name="Picture 8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77" name="Picture 76"/>
                  <p:cNvPicPr>
                    <a:picLocks noChangeAspect="1"/>
                  </p:cNvPicPr>
                  <p:nvPr/>
                </p:nvPicPr>
                <p:blipFill>
                  <a:blip r:embed="rId8"/>
                  <a:stretch>
                    <a:fillRect/>
                  </a:stretch>
                </p:blipFill>
                <p:spPr>
                  <a:xfrm>
                    <a:off x="4734039" y="6066646"/>
                    <a:ext cx="302061" cy="235941"/>
                  </a:xfrm>
                  <a:prstGeom prst="rect">
                    <a:avLst/>
                  </a:prstGeom>
                </p:spPr>
              </p:pic>
            </p:grpSp>
            <p:pic>
              <p:nvPicPr>
                <p:cNvPr id="74" name="Picture 73"/>
                <p:cNvPicPr>
                  <a:picLocks noChangeAspect="1"/>
                </p:cNvPicPr>
                <p:nvPr/>
              </p:nvPicPr>
              <p:blipFill>
                <a:blip r:embed="rId5"/>
                <a:stretch>
                  <a:fillRect/>
                </a:stretch>
              </p:blipFill>
              <p:spPr>
                <a:xfrm>
                  <a:off x="3506696" y="6098817"/>
                  <a:ext cx="334903" cy="198223"/>
                </a:xfrm>
                <a:prstGeom prst="rect">
                  <a:avLst/>
                </a:prstGeom>
              </p:spPr>
            </p:pic>
            <p:pic>
              <p:nvPicPr>
                <p:cNvPr id="75" name="Picture 74"/>
                <p:cNvPicPr>
                  <a:picLocks noChangeAspect="1"/>
                </p:cNvPicPr>
                <p:nvPr/>
              </p:nvPicPr>
              <p:blipFill>
                <a:blip r:embed="rId3"/>
                <a:stretch>
                  <a:fillRect/>
                </a:stretch>
              </p:blipFill>
              <p:spPr>
                <a:xfrm>
                  <a:off x="3107726" y="6098817"/>
                  <a:ext cx="327300" cy="196986"/>
                </a:xfrm>
                <a:prstGeom prst="rect">
                  <a:avLst/>
                </a:prstGeom>
              </p:spPr>
            </p:pic>
          </p:grpSp>
          <p:grpSp>
            <p:nvGrpSpPr>
              <p:cNvPr id="92" name="Group 91"/>
              <p:cNvGrpSpPr/>
              <p:nvPr/>
            </p:nvGrpSpPr>
            <p:grpSpPr>
              <a:xfrm>
                <a:off x="6238533" y="5936649"/>
                <a:ext cx="2241507" cy="288635"/>
                <a:chOff x="2721075" y="6066644"/>
                <a:chExt cx="2644646" cy="243905"/>
              </a:xfrm>
            </p:grpSpPr>
            <p:grpSp>
              <p:nvGrpSpPr>
                <p:cNvPr id="93" name="Group 92"/>
                <p:cNvGrpSpPr/>
                <p:nvPr/>
              </p:nvGrpSpPr>
              <p:grpSpPr>
                <a:xfrm>
                  <a:off x="2721075" y="6066644"/>
                  <a:ext cx="2644646" cy="243905"/>
                  <a:chOff x="2721075" y="6066644"/>
                  <a:chExt cx="2644646" cy="243905"/>
                </a:xfrm>
              </p:grpSpPr>
              <p:grpSp>
                <p:nvGrpSpPr>
                  <p:cNvPr id="96" name="Group 95"/>
                  <p:cNvGrpSpPr/>
                  <p:nvPr/>
                </p:nvGrpSpPr>
                <p:grpSpPr>
                  <a:xfrm>
                    <a:off x="2721075" y="6077458"/>
                    <a:ext cx="2644646" cy="233091"/>
                    <a:chOff x="2887074" y="6077458"/>
                    <a:chExt cx="2644646" cy="233091"/>
                  </a:xfrm>
                </p:grpSpPr>
                <p:pic>
                  <p:nvPicPr>
                    <p:cNvPr id="98" name="Picture 9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79269" y="6103833"/>
                      <a:ext cx="325640" cy="161565"/>
                    </a:xfrm>
                    <a:prstGeom prst="rect">
                      <a:avLst/>
                    </a:prstGeom>
                  </p:spPr>
                </p:pic>
                <p:pic>
                  <p:nvPicPr>
                    <p:cNvPr id="99" name="Picture 9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251088" y="6077458"/>
                      <a:ext cx="280632" cy="225596"/>
                    </a:xfrm>
                    <a:prstGeom prst="rect">
                      <a:avLst/>
                    </a:prstGeom>
                  </p:spPr>
                </p:pic>
                <p:pic>
                  <p:nvPicPr>
                    <p:cNvPr id="100" name="Picture 9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76128" y="6084953"/>
                      <a:ext cx="274386" cy="225596"/>
                    </a:xfrm>
                    <a:prstGeom prst="rect">
                      <a:avLst/>
                    </a:prstGeom>
                  </p:spPr>
                </p:pic>
                <p:pic>
                  <p:nvPicPr>
                    <p:cNvPr id="101" name="Picture 10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97" name="Picture 96"/>
                  <p:cNvPicPr>
                    <a:picLocks noChangeAspect="1"/>
                  </p:cNvPicPr>
                  <p:nvPr/>
                </p:nvPicPr>
                <p:blipFill>
                  <a:blip r:embed="rId8"/>
                  <a:stretch>
                    <a:fillRect/>
                  </a:stretch>
                </p:blipFill>
                <p:spPr>
                  <a:xfrm>
                    <a:off x="4672656" y="6066644"/>
                    <a:ext cx="302061" cy="235941"/>
                  </a:xfrm>
                  <a:prstGeom prst="rect">
                    <a:avLst/>
                  </a:prstGeom>
                </p:spPr>
              </p:pic>
            </p:grpSp>
            <p:pic>
              <p:nvPicPr>
                <p:cNvPr id="94" name="Picture 93"/>
                <p:cNvPicPr>
                  <a:picLocks noChangeAspect="1"/>
                </p:cNvPicPr>
                <p:nvPr/>
              </p:nvPicPr>
              <p:blipFill>
                <a:blip r:embed="rId5"/>
                <a:stretch>
                  <a:fillRect/>
                </a:stretch>
              </p:blipFill>
              <p:spPr>
                <a:xfrm>
                  <a:off x="3506696" y="6098817"/>
                  <a:ext cx="334903" cy="198223"/>
                </a:xfrm>
                <a:prstGeom prst="rect">
                  <a:avLst/>
                </a:prstGeom>
              </p:spPr>
            </p:pic>
            <p:pic>
              <p:nvPicPr>
                <p:cNvPr id="95" name="Picture 94"/>
                <p:cNvPicPr>
                  <a:picLocks noChangeAspect="1"/>
                </p:cNvPicPr>
                <p:nvPr/>
              </p:nvPicPr>
              <p:blipFill>
                <a:blip r:embed="rId3"/>
                <a:stretch>
                  <a:fillRect/>
                </a:stretch>
              </p:blipFill>
              <p:spPr>
                <a:xfrm>
                  <a:off x="3107726" y="6098817"/>
                  <a:ext cx="327300" cy="196986"/>
                </a:xfrm>
                <a:prstGeom prst="rect">
                  <a:avLst/>
                </a:prstGeom>
              </p:spPr>
            </p:pic>
          </p:grpSp>
          <p:grpSp>
            <p:nvGrpSpPr>
              <p:cNvPr id="119" name="Group 118"/>
              <p:cNvGrpSpPr/>
              <p:nvPr/>
            </p:nvGrpSpPr>
            <p:grpSpPr>
              <a:xfrm>
                <a:off x="3130423" y="5978095"/>
                <a:ext cx="2241507" cy="288635"/>
                <a:chOff x="2721075" y="6066644"/>
                <a:chExt cx="2644646" cy="243905"/>
              </a:xfrm>
            </p:grpSpPr>
            <p:grpSp>
              <p:nvGrpSpPr>
                <p:cNvPr id="120" name="Group 119"/>
                <p:cNvGrpSpPr/>
                <p:nvPr/>
              </p:nvGrpSpPr>
              <p:grpSpPr>
                <a:xfrm>
                  <a:off x="2721075" y="6066644"/>
                  <a:ext cx="2644646" cy="243905"/>
                  <a:chOff x="2721075" y="6066644"/>
                  <a:chExt cx="2644646" cy="243905"/>
                </a:xfrm>
              </p:grpSpPr>
              <p:grpSp>
                <p:nvGrpSpPr>
                  <p:cNvPr id="123" name="Group 122"/>
                  <p:cNvGrpSpPr/>
                  <p:nvPr/>
                </p:nvGrpSpPr>
                <p:grpSpPr>
                  <a:xfrm>
                    <a:off x="2721075" y="6077458"/>
                    <a:ext cx="2644646" cy="233091"/>
                    <a:chOff x="2887074" y="6077458"/>
                    <a:chExt cx="2644646" cy="233091"/>
                  </a:xfrm>
                </p:grpSpPr>
                <p:pic>
                  <p:nvPicPr>
                    <p:cNvPr id="125" name="Picture 1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79269" y="6103833"/>
                      <a:ext cx="325640" cy="161565"/>
                    </a:xfrm>
                    <a:prstGeom prst="rect">
                      <a:avLst/>
                    </a:prstGeom>
                  </p:spPr>
                </p:pic>
                <p:pic>
                  <p:nvPicPr>
                    <p:cNvPr id="126" name="Picture 12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251088" y="6077458"/>
                      <a:ext cx="280632" cy="225596"/>
                    </a:xfrm>
                    <a:prstGeom prst="rect">
                      <a:avLst/>
                    </a:prstGeom>
                  </p:spPr>
                </p:pic>
                <p:pic>
                  <p:nvPicPr>
                    <p:cNvPr id="127" name="Picture 1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76128" y="6084953"/>
                      <a:ext cx="274386" cy="225596"/>
                    </a:xfrm>
                    <a:prstGeom prst="rect">
                      <a:avLst/>
                    </a:prstGeom>
                  </p:spPr>
                </p:pic>
                <p:pic>
                  <p:nvPicPr>
                    <p:cNvPr id="128" name="Picture 12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24" name="Picture 123"/>
                  <p:cNvPicPr>
                    <a:picLocks noChangeAspect="1"/>
                  </p:cNvPicPr>
                  <p:nvPr/>
                </p:nvPicPr>
                <p:blipFill>
                  <a:blip r:embed="rId8"/>
                  <a:stretch>
                    <a:fillRect/>
                  </a:stretch>
                </p:blipFill>
                <p:spPr>
                  <a:xfrm>
                    <a:off x="4672656" y="6066644"/>
                    <a:ext cx="302061" cy="235941"/>
                  </a:xfrm>
                  <a:prstGeom prst="rect">
                    <a:avLst/>
                  </a:prstGeom>
                </p:spPr>
              </p:pic>
            </p:grpSp>
            <p:pic>
              <p:nvPicPr>
                <p:cNvPr id="121" name="Picture 120"/>
                <p:cNvPicPr>
                  <a:picLocks noChangeAspect="1"/>
                </p:cNvPicPr>
                <p:nvPr/>
              </p:nvPicPr>
              <p:blipFill>
                <a:blip r:embed="rId5"/>
                <a:stretch>
                  <a:fillRect/>
                </a:stretch>
              </p:blipFill>
              <p:spPr>
                <a:xfrm>
                  <a:off x="3506696" y="6098817"/>
                  <a:ext cx="334903" cy="198223"/>
                </a:xfrm>
                <a:prstGeom prst="rect">
                  <a:avLst/>
                </a:prstGeom>
              </p:spPr>
            </p:pic>
            <p:pic>
              <p:nvPicPr>
                <p:cNvPr id="122" name="Picture 121"/>
                <p:cNvPicPr>
                  <a:picLocks noChangeAspect="1"/>
                </p:cNvPicPr>
                <p:nvPr/>
              </p:nvPicPr>
              <p:blipFill>
                <a:blip r:embed="rId3"/>
                <a:stretch>
                  <a:fillRect/>
                </a:stretch>
              </p:blipFill>
              <p:spPr>
                <a:xfrm>
                  <a:off x="3107726" y="6098817"/>
                  <a:ext cx="327300" cy="196986"/>
                </a:xfrm>
                <a:prstGeom prst="rect">
                  <a:avLst/>
                </a:prstGeom>
              </p:spPr>
            </p:pic>
          </p:grpSp>
        </p:grpSp>
        <p:sp>
          <p:nvSpPr>
            <p:cNvPr id="10" name="TextBox 9"/>
            <p:cNvSpPr txBox="1"/>
            <p:nvPr/>
          </p:nvSpPr>
          <p:spPr>
            <a:xfrm>
              <a:off x="5096835" y="4633722"/>
              <a:ext cx="270311" cy="369332"/>
            </a:xfrm>
            <a:prstGeom prst="rect">
              <a:avLst/>
            </a:prstGeom>
            <a:noFill/>
          </p:spPr>
          <p:txBody>
            <a:bodyPr wrap="square" rtlCol="0">
              <a:spAutoFit/>
            </a:bodyPr>
            <a:lstStyle/>
            <a:p>
              <a:r>
                <a:rPr lang="en-US" dirty="0" smtClean="0"/>
                <a:t>*</a:t>
              </a:r>
              <a:endParaRPr lang="en-US" dirty="0"/>
            </a:p>
          </p:txBody>
        </p:sp>
        <p:sp>
          <p:nvSpPr>
            <p:cNvPr id="129" name="TextBox 128"/>
            <p:cNvSpPr txBox="1"/>
            <p:nvPr/>
          </p:nvSpPr>
          <p:spPr>
            <a:xfrm>
              <a:off x="3419985" y="4633722"/>
              <a:ext cx="270311" cy="369332"/>
            </a:xfrm>
            <a:prstGeom prst="rect">
              <a:avLst/>
            </a:prstGeom>
            <a:noFill/>
          </p:spPr>
          <p:txBody>
            <a:bodyPr wrap="square" rtlCol="0">
              <a:spAutoFit/>
            </a:bodyPr>
            <a:lstStyle/>
            <a:p>
              <a:r>
                <a:rPr lang="en-US" dirty="0" smtClean="0"/>
                <a:t>*</a:t>
              </a:r>
              <a:endParaRPr lang="en-US" dirty="0"/>
            </a:p>
          </p:txBody>
        </p:sp>
      </p:grpSp>
    </p:spTree>
    <p:extLst>
      <p:ext uri="{BB962C8B-B14F-4D97-AF65-F5344CB8AC3E}">
        <p14:creationId xmlns:p14="http://schemas.microsoft.com/office/powerpoint/2010/main" val="10662870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11080036" y="-16321"/>
            <a:ext cx="1060704" cy="369332"/>
          </a:xfrm>
          <a:prstGeom prst="rect">
            <a:avLst/>
          </a:prstGeom>
          <a:noFill/>
        </p:spPr>
        <p:txBody>
          <a:bodyPr wrap="square" rtlCol="0">
            <a:spAutoFit/>
          </a:bodyPr>
          <a:lstStyle/>
          <a:p>
            <a:r>
              <a:rPr lang="en-US" dirty="0" smtClean="0"/>
              <a:t>Fig 3a-3b</a:t>
            </a:r>
          </a:p>
        </p:txBody>
      </p:sp>
      <p:grpSp>
        <p:nvGrpSpPr>
          <p:cNvPr id="37" name="Group 36"/>
          <p:cNvGrpSpPr/>
          <p:nvPr/>
        </p:nvGrpSpPr>
        <p:grpSpPr>
          <a:xfrm>
            <a:off x="74646" y="0"/>
            <a:ext cx="12072613" cy="6694182"/>
            <a:chOff x="74646" y="0"/>
            <a:chExt cx="12072613" cy="6694182"/>
          </a:xfrm>
        </p:grpSpPr>
        <p:pic>
          <p:nvPicPr>
            <p:cNvPr id="4" name="Picture 3"/>
            <p:cNvPicPr>
              <a:picLocks noChangeAspect="1"/>
            </p:cNvPicPr>
            <p:nvPr/>
          </p:nvPicPr>
          <p:blipFill rotWithShape="1">
            <a:blip r:embed="rId3"/>
            <a:srcRect l="703"/>
            <a:stretch/>
          </p:blipFill>
          <p:spPr>
            <a:xfrm>
              <a:off x="74646" y="0"/>
              <a:ext cx="12072613" cy="6391469"/>
            </a:xfrm>
            <a:prstGeom prst="rect">
              <a:avLst/>
            </a:prstGeom>
          </p:spPr>
        </p:pic>
        <p:grpSp>
          <p:nvGrpSpPr>
            <p:cNvPr id="7" name="Group 6"/>
            <p:cNvGrpSpPr/>
            <p:nvPr/>
          </p:nvGrpSpPr>
          <p:grpSpPr>
            <a:xfrm>
              <a:off x="1143210" y="6285238"/>
              <a:ext cx="3652360" cy="363585"/>
              <a:chOff x="4092064" y="5570340"/>
              <a:chExt cx="2972860" cy="235941"/>
            </a:xfrm>
          </p:grpSpPr>
          <p:grpSp>
            <p:nvGrpSpPr>
              <p:cNvPr id="8" name="Group 7"/>
              <p:cNvGrpSpPr/>
              <p:nvPr/>
            </p:nvGrpSpPr>
            <p:grpSpPr>
              <a:xfrm>
                <a:off x="4092064" y="5570340"/>
                <a:ext cx="2972860" cy="235941"/>
                <a:chOff x="4092064" y="5570340"/>
                <a:chExt cx="2972860" cy="235941"/>
              </a:xfrm>
            </p:grpSpPr>
            <p:grpSp>
              <p:nvGrpSpPr>
                <p:cNvPr id="11" name="Group 10"/>
                <p:cNvGrpSpPr/>
                <p:nvPr/>
              </p:nvGrpSpPr>
              <p:grpSpPr>
                <a:xfrm>
                  <a:off x="4092064" y="5572051"/>
                  <a:ext cx="2509730" cy="233315"/>
                  <a:chOff x="4258063" y="5572051"/>
                  <a:chExt cx="2509730" cy="233315"/>
                </a:xfrm>
              </p:grpSpPr>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69690" y="5625700"/>
                    <a:ext cx="325640" cy="161565"/>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32920" y="5579769"/>
                    <a:ext cx="280633" cy="225596"/>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58063" y="5579770"/>
                    <a:ext cx="274386" cy="225596"/>
                  </a:xfrm>
                  <a:prstGeom prst="rect">
                    <a:avLst/>
                  </a:prstGeom>
                </p:spPr>
              </p:pic>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6512004" y="5572051"/>
                    <a:ext cx="255789" cy="218495"/>
                  </a:xfrm>
                  <a:prstGeom prst="rect">
                    <a:avLst/>
                  </a:prstGeom>
                </p:spPr>
              </p:pic>
            </p:grpSp>
            <p:pic>
              <p:nvPicPr>
                <p:cNvPr id="12" name="Picture 11"/>
                <p:cNvPicPr>
                  <a:picLocks noChangeAspect="1"/>
                </p:cNvPicPr>
                <p:nvPr/>
              </p:nvPicPr>
              <p:blipFill>
                <a:blip r:embed="rId8"/>
                <a:stretch>
                  <a:fillRect/>
                </a:stretch>
              </p:blipFill>
              <p:spPr>
                <a:xfrm>
                  <a:off x="6762863" y="5570340"/>
                  <a:ext cx="302061" cy="235941"/>
                </a:xfrm>
                <a:prstGeom prst="rect">
                  <a:avLst/>
                </a:prstGeom>
              </p:spPr>
            </p:pic>
          </p:grpSp>
          <p:pic>
            <p:nvPicPr>
              <p:cNvPr id="9" name="Picture 8"/>
              <p:cNvPicPr>
                <a:picLocks noChangeAspect="1"/>
              </p:cNvPicPr>
              <p:nvPr/>
            </p:nvPicPr>
            <p:blipFill>
              <a:blip r:embed="rId9"/>
              <a:stretch>
                <a:fillRect/>
              </a:stretch>
            </p:blipFill>
            <p:spPr>
              <a:xfrm>
                <a:off x="5385144" y="5585568"/>
                <a:ext cx="334903" cy="198223"/>
              </a:xfrm>
              <a:prstGeom prst="rect">
                <a:avLst/>
              </a:prstGeom>
            </p:spPr>
          </p:pic>
          <p:pic>
            <p:nvPicPr>
              <p:cNvPr id="10" name="Picture 9"/>
              <p:cNvPicPr>
                <a:picLocks noChangeAspect="1"/>
              </p:cNvPicPr>
              <p:nvPr/>
            </p:nvPicPr>
            <p:blipFill>
              <a:blip r:embed="rId10"/>
              <a:stretch>
                <a:fillRect/>
              </a:stretch>
            </p:blipFill>
            <p:spPr>
              <a:xfrm>
                <a:off x="5857636" y="5593561"/>
                <a:ext cx="327300" cy="196986"/>
              </a:xfrm>
              <a:prstGeom prst="rect">
                <a:avLst/>
              </a:prstGeom>
            </p:spPr>
          </p:pic>
        </p:grpSp>
        <p:grpSp>
          <p:nvGrpSpPr>
            <p:cNvPr id="23" name="Group 22"/>
            <p:cNvGrpSpPr/>
            <p:nvPr/>
          </p:nvGrpSpPr>
          <p:grpSpPr>
            <a:xfrm>
              <a:off x="6301897" y="6285238"/>
              <a:ext cx="3201060" cy="408944"/>
              <a:chOff x="7643151" y="5628981"/>
              <a:chExt cx="3201060" cy="408944"/>
            </a:xfrm>
          </p:grpSpPr>
          <p:pic>
            <p:nvPicPr>
              <p:cNvPr id="19" name="Picture 18"/>
              <p:cNvPicPr>
                <a:picLocks noChangeAspect="1"/>
              </p:cNvPicPr>
              <p:nvPr/>
            </p:nvPicPr>
            <p:blipFill>
              <a:blip r:embed="rId11"/>
              <a:stretch>
                <a:fillRect/>
              </a:stretch>
            </p:blipFill>
            <p:spPr>
              <a:xfrm>
                <a:off x="10188299" y="5635301"/>
                <a:ext cx="655912" cy="396304"/>
              </a:xfrm>
              <a:prstGeom prst="rect">
                <a:avLst/>
              </a:prstGeom>
            </p:spPr>
          </p:pic>
          <p:grpSp>
            <p:nvGrpSpPr>
              <p:cNvPr id="22" name="Group 21"/>
              <p:cNvGrpSpPr/>
              <p:nvPr/>
            </p:nvGrpSpPr>
            <p:grpSpPr>
              <a:xfrm>
                <a:off x="7643151" y="5628981"/>
                <a:ext cx="1970903" cy="408944"/>
                <a:chOff x="7643151" y="5628981"/>
                <a:chExt cx="1970903" cy="408944"/>
              </a:xfrm>
            </p:grpSpPr>
            <p:pic>
              <p:nvPicPr>
                <p:cNvPr id="20" name="Picture 19"/>
                <p:cNvPicPr>
                  <a:picLocks noChangeAspect="1"/>
                </p:cNvPicPr>
                <p:nvPr/>
              </p:nvPicPr>
              <p:blipFill>
                <a:blip r:embed="rId12"/>
                <a:stretch>
                  <a:fillRect/>
                </a:stretch>
              </p:blipFill>
              <p:spPr>
                <a:xfrm>
                  <a:off x="8885575" y="5689046"/>
                  <a:ext cx="728479" cy="293882"/>
                </a:xfrm>
                <a:prstGeom prst="rect">
                  <a:avLst/>
                </a:prstGeom>
              </p:spPr>
            </p:pic>
            <p:pic>
              <p:nvPicPr>
                <p:cNvPr id="5" name="Picture 4"/>
                <p:cNvPicPr>
                  <a:picLocks noChangeAspect="1"/>
                </p:cNvPicPr>
                <p:nvPr/>
              </p:nvPicPr>
              <p:blipFill>
                <a:blip r:embed="rId13"/>
                <a:stretch>
                  <a:fillRect/>
                </a:stretch>
              </p:blipFill>
              <p:spPr>
                <a:xfrm>
                  <a:off x="7643151" y="5628981"/>
                  <a:ext cx="640805" cy="408944"/>
                </a:xfrm>
                <a:prstGeom prst="rect">
                  <a:avLst/>
                </a:prstGeom>
              </p:spPr>
            </p:pic>
          </p:grpSp>
        </p:grpSp>
      </p:grpSp>
    </p:spTree>
    <p:extLst>
      <p:ext uri="{BB962C8B-B14F-4D97-AF65-F5344CB8AC3E}">
        <p14:creationId xmlns:p14="http://schemas.microsoft.com/office/powerpoint/2010/main" val="221379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405847" y="6019661"/>
            <a:ext cx="8805672" cy="707886"/>
          </a:xfrm>
          <a:prstGeom prst="rect">
            <a:avLst/>
          </a:prstGeom>
        </p:spPr>
        <p:txBody>
          <a:bodyPr wrap="square">
            <a:spAutoFit/>
          </a:bodyPr>
          <a:lstStyle/>
          <a:p>
            <a:r>
              <a:rPr lang="en-US" sz="1000" dirty="0" smtClean="0"/>
              <a:t>Figure3a. </a:t>
            </a:r>
            <a:r>
              <a:rPr lang="en-US" sz="1000" dirty="0"/>
              <a:t>Proportion of transient </a:t>
            </a:r>
            <a:r>
              <a:rPr lang="en-US" sz="1000" dirty="0" smtClean="0"/>
              <a:t>species </a:t>
            </a:r>
            <a:r>
              <a:rPr lang="en-US" sz="1000" dirty="0"/>
              <a:t>by </a:t>
            </a:r>
            <a:r>
              <a:rPr lang="en-US" sz="1000" dirty="0" smtClean="0"/>
              <a:t>log of area, colored </a:t>
            </a:r>
            <a:r>
              <a:rPr lang="en-US" sz="1000" dirty="0"/>
              <a:t>by taxa, using the hierarchically </a:t>
            </a:r>
            <a:r>
              <a:rPr lang="en-US" sz="1000" dirty="0" smtClean="0"/>
              <a:t>scaled count </a:t>
            </a:r>
            <a:r>
              <a:rPr lang="en-US" sz="1000" dirty="0"/>
              <a:t>datasets</a:t>
            </a:r>
            <a:r>
              <a:rPr lang="en-US" sz="1000" dirty="0" smtClean="0"/>
              <a:t>.</a:t>
            </a:r>
          </a:p>
          <a:p>
            <a:r>
              <a:rPr lang="en-US" sz="1000" dirty="0"/>
              <a:t>Figure3b. Proportion of transient species by log of community size (number of individuals), colored by taxa, using the hierarchically scaled count datasets</a:t>
            </a:r>
            <a:r>
              <a:rPr lang="en-US" sz="1000" dirty="0" smtClean="0"/>
              <a:t>.</a:t>
            </a:r>
          </a:p>
          <a:p>
            <a:r>
              <a:rPr lang="en-US" sz="1000" dirty="0"/>
              <a:t>Figure3c. Predicted values of hierarchically scaled count datasets by taxa using average community size XXX. </a:t>
            </a:r>
          </a:p>
          <a:p>
            <a:endParaRPr lang="en-US" sz="1000" dirty="0"/>
          </a:p>
        </p:txBody>
      </p:sp>
      <p:sp>
        <p:nvSpPr>
          <p:cNvPr id="5" name="TextBox 4"/>
          <p:cNvSpPr txBox="1"/>
          <p:nvPr/>
        </p:nvSpPr>
        <p:spPr>
          <a:xfrm>
            <a:off x="117817" y="134914"/>
            <a:ext cx="1060704" cy="369332"/>
          </a:xfrm>
          <a:prstGeom prst="rect">
            <a:avLst/>
          </a:prstGeom>
          <a:noFill/>
        </p:spPr>
        <p:txBody>
          <a:bodyPr wrap="square" rtlCol="0">
            <a:spAutoFit/>
          </a:bodyPr>
          <a:lstStyle/>
          <a:p>
            <a:r>
              <a:rPr lang="en-US" dirty="0" smtClean="0"/>
              <a:t>Fig 3a-3c</a:t>
            </a:r>
            <a:endParaRPr lang="en-US" dirty="0"/>
          </a:p>
        </p:txBody>
      </p:sp>
      <p:grpSp>
        <p:nvGrpSpPr>
          <p:cNvPr id="8" name="Group 7"/>
          <p:cNvGrpSpPr/>
          <p:nvPr/>
        </p:nvGrpSpPr>
        <p:grpSpPr>
          <a:xfrm>
            <a:off x="1818898" y="134914"/>
            <a:ext cx="6973681" cy="5803521"/>
            <a:chOff x="1882906" y="0"/>
            <a:chExt cx="6973681" cy="5803521"/>
          </a:xfrm>
        </p:grpSpPr>
        <p:pic>
          <p:nvPicPr>
            <p:cNvPr id="4" name="Picture 3"/>
            <p:cNvPicPr>
              <a:picLocks noChangeAspect="1"/>
            </p:cNvPicPr>
            <p:nvPr/>
          </p:nvPicPr>
          <p:blipFill>
            <a:blip r:embed="rId2"/>
            <a:stretch>
              <a:fillRect/>
            </a:stretch>
          </p:blipFill>
          <p:spPr>
            <a:xfrm>
              <a:off x="1882906" y="0"/>
              <a:ext cx="6973681" cy="5474242"/>
            </a:xfrm>
            <a:prstGeom prst="rect">
              <a:avLst/>
            </a:prstGeom>
          </p:spPr>
        </p:pic>
        <p:grpSp>
          <p:nvGrpSpPr>
            <p:cNvPr id="19" name="Group 18"/>
            <p:cNvGrpSpPr/>
            <p:nvPr/>
          </p:nvGrpSpPr>
          <p:grpSpPr>
            <a:xfrm>
              <a:off x="2573781" y="5458065"/>
              <a:ext cx="2577809" cy="336933"/>
              <a:chOff x="2725734" y="6040009"/>
              <a:chExt cx="2431519" cy="233554"/>
            </a:xfrm>
          </p:grpSpPr>
          <p:grpSp>
            <p:nvGrpSpPr>
              <p:cNvPr id="24" name="Group 23"/>
              <p:cNvGrpSpPr/>
              <p:nvPr/>
            </p:nvGrpSpPr>
            <p:grpSpPr>
              <a:xfrm>
                <a:off x="2725734" y="6040009"/>
                <a:ext cx="2431519" cy="233554"/>
                <a:chOff x="2891733" y="6040009"/>
                <a:chExt cx="2431519" cy="233554"/>
              </a:xfrm>
            </p:grpSpPr>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90816" y="6072439"/>
                  <a:ext cx="325640" cy="161565"/>
                </a:xfrm>
                <a:prstGeom prst="rect">
                  <a:avLst/>
                </a:prstGeom>
              </p:spPr>
            </p:pic>
            <p:pic>
              <p:nvPicPr>
                <p:cNvPr id="27" name="Picture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41153" y="6047967"/>
                  <a:ext cx="280633" cy="225596"/>
                </a:xfrm>
                <a:prstGeom prst="rect">
                  <a:avLst/>
                </a:prstGeom>
              </p:spPr>
            </p:pic>
            <p:pic>
              <p:nvPicPr>
                <p:cNvPr id="28" name="Picture 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91733" y="6043973"/>
                  <a:ext cx="274386" cy="225596"/>
                </a:xfrm>
                <a:prstGeom prst="rect">
                  <a:avLst/>
                </a:prstGeom>
              </p:spPr>
            </p:pic>
            <p:pic>
              <p:nvPicPr>
                <p:cNvPr id="29" name="Picture 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5067462" y="6040009"/>
                  <a:ext cx="255790" cy="218495"/>
                </a:xfrm>
                <a:prstGeom prst="rect">
                  <a:avLst/>
                </a:prstGeom>
              </p:spPr>
            </p:pic>
          </p:grpSp>
          <p:pic>
            <p:nvPicPr>
              <p:cNvPr id="22" name="Picture 21"/>
              <p:cNvPicPr>
                <a:picLocks noChangeAspect="1"/>
              </p:cNvPicPr>
              <p:nvPr/>
            </p:nvPicPr>
            <p:blipFill>
              <a:blip r:embed="rId7"/>
              <a:stretch>
                <a:fillRect/>
              </a:stretch>
            </p:blipFill>
            <p:spPr>
              <a:xfrm>
                <a:off x="3985391" y="6056054"/>
                <a:ext cx="334902" cy="198223"/>
              </a:xfrm>
              <a:prstGeom prst="rect">
                <a:avLst/>
              </a:prstGeom>
            </p:spPr>
          </p:pic>
          <p:pic>
            <p:nvPicPr>
              <p:cNvPr id="23" name="Picture 22"/>
              <p:cNvPicPr>
                <a:picLocks noChangeAspect="1"/>
              </p:cNvPicPr>
              <p:nvPr/>
            </p:nvPicPr>
            <p:blipFill>
              <a:blip r:embed="rId8"/>
              <a:stretch>
                <a:fillRect/>
              </a:stretch>
            </p:blipFill>
            <p:spPr>
              <a:xfrm>
                <a:off x="4396641" y="6042431"/>
                <a:ext cx="327300" cy="196986"/>
              </a:xfrm>
              <a:prstGeom prst="rect">
                <a:avLst/>
              </a:prstGeom>
            </p:spPr>
          </p:pic>
        </p:grpSp>
        <p:grpSp>
          <p:nvGrpSpPr>
            <p:cNvPr id="16" name="Group 15"/>
            <p:cNvGrpSpPr/>
            <p:nvPr/>
          </p:nvGrpSpPr>
          <p:grpSpPr>
            <a:xfrm>
              <a:off x="6172751" y="5427766"/>
              <a:ext cx="2448054" cy="375755"/>
              <a:chOff x="2148779" y="1628632"/>
              <a:chExt cx="2931901" cy="414033"/>
            </a:xfrm>
          </p:grpSpPr>
          <p:pic>
            <p:nvPicPr>
              <p:cNvPr id="17" name="Picture 16"/>
              <p:cNvPicPr>
                <a:picLocks noChangeAspect="1"/>
              </p:cNvPicPr>
              <p:nvPr/>
            </p:nvPicPr>
            <p:blipFill>
              <a:blip r:embed="rId9"/>
              <a:stretch>
                <a:fillRect/>
              </a:stretch>
            </p:blipFill>
            <p:spPr>
              <a:xfrm>
                <a:off x="2148779" y="1628632"/>
                <a:ext cx="655912" cy="396304"/>
              </a:xfrm>
              <a:prstGeom prst="rect">
                <a:avLst/>
              </a:prstGeom>
            </p:spPr>
          </p:pic>
          <p:pic>
            <p:nvPicPr>
              <p:cNvPr id="18" name="Picture 17"/>
              <p:cNvPicPr>
                <a:picLocks noChangeAspect="1"/>
              </p:cNvPicPr>
              <p:nvPr/>
            </p:nvPicPr>
            <p:blipFill>
              <a:blip r:embed="rId10"/>
              <a:stretch>
                <a:fillRect/>
              </a:stretch>
            </p:blipFill>
            <p:spPr>
              <a:xfrm>
                <a:off x="3258043" y="1679844"/>
                <a:ext cx="728479" cy="293882"/>
              </a:xfrm>
              <a:prstGeom prst="rect">
                <a:avLst/>
              </a:prstGeom>
            </p:spPr>
          </p:pic>
          <p:pic>
            <p:nvPicPr>
              <p:cNvPr id="20" name="Picture 19"/>
              <p:cNvPicPr>
                <a:picLocks noChangeAspect="1"/>
              </p:cNvPicPr>
              <p:nvPr/>
            </p:nvPicPr>
            <p:blipFill>
              <a:blip r:embed="rId11"/>
              <a:stretch>
                <a:fillRect/>
              </a:stretch>
            </p:blipFill>
            <p:spPr>
              <a:xfrm>
                <a:off x="4439875" y="1633723"/>
                <a:ext cx="640805" cy="408942"/>
              </a:xfrm>
              <a:prstGeom prst="rect">
                <a:avLst/>
              </a:prstGeom>
            </p:spPr>
          </p:pic>
        </p:grpSp>
      </p:grpSp>
    </p:spTree>
    <p:extLst>
      <p:ext uri="{BB962C8B-B14F-4D97-AF65-F5344CB8AC3E}">
        <p14:creationId xmlns:p14="http://schemas.microsoft.com/office/powerpoint/2010/main" val="30279719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48886" y="0"/>
            <a:ext cx="9396597" cy="6858000"/>
            <a:chOff x="348886" y="0"/>
            <a:chExt cx="9396597" cy="6858000"/>
          </a:xfrm>
        </p:grpSpPr>
        <p:pic>
          <p:nvPicPr>
            <p:cNvPr id="2" name="Picture 1"/>
            <p:cNvPicPr>
              <a:picLocks noChangeAspect="1"/>
            </p:cNvPicPr>
            <p:nvPr/>
          </p:nvPicPr>
          <p:blipFill>
            <a:blip r:embed="rId2"/>
            <a:stretch>
              <a:fillRect/>
            </a:stretch>
          </p:blipFill>
          <p:spPr>
            <a:xfrm>
              <a:off x="348886" y="0"/>
              <a:ext cx="9396597" cy="6858000"/>
            </a:xfrm>
            <a:prstGeom prst="rect">
              <a:avLst/>
            </a:prstGeom>
          </p:spPr>
        </p:pic>
        <p:pic>
          <p:nvPicPr>
            <p:cNvPr id="19" name="Picture 18"/>
            <p:cNvPicPr>
              <a:picLocks noChangeAspect="1"/>
            </p:cNvPicPr>
            <p:nvPr/>
          </p:nvPicPr>
          <p:blipFill rotWithShape="1">
            <a:blip r:embed="rId3"/>
            <a:srcRect l="86534" t="65980" r="-1" b="15601"/>
            <a:stretch/>
          </p:blipFill>
          <p:spPr>
            <a:xfrm>
              <a:off x="8139862" y="4713402"/>
              <a:ext cx="1605621" cy="1611985"/>
            </a:xfrm>
            <a:prstGeom prst="rect">
              <a:avLst/>
            </a:prstGeom>
          </p:spPr>
        </p:pic>
        <p:pic>
          <p:nvPicPr>
            <p:cNvPr id="20" name="Picture 19"/>
            <p:cNvPicPr>
              <a:picLocks noChangeAspect="1"/>
            </p:cNvPicPr>
            <p:nvPr/>
          </p:nvPicPr>
          <p:blipFill rotWithShape="1">
            <a:blip r:embed="rId3"/>
            <a:srcRect l="79149" t="20380" r="80" b="70126"/>
            <a:stretch/>
          </p:blipFill>
          <p:spPr>
            <a:xfrm>
              <a:off x="7298197" y="0"/>
              <a:ext cx="2447286" cy="821115"/>
            </a:xfrm>
            <a:prstGeom prst="rect">
              <a:avLst/>
            </a:prstGeom>
          </p:spPr>
        </p:pic>
        <p:grpSp>
          <p:nvGrpSpPr>
            <p:cNvPr id="21" name="Group 20"/>
            <p:cNvGrpSpPr/>
            <p:nvPr/>
          </p:nvGrpSpPr>
          <p:grpSpPr>
            <a:xfrm>
              <a:off x="2830341" y="251249"/>
              <a:ext cx="300947" cy="2400712"/>
              <a:chOff x="2862091" y="251249"/>
              <a:chExt cx="300947" cy="2400712"/>
            </a:xfrm>
          </p:grpSpPr>
          <p:sp>
            <p:nvSpPr>
              <p:cNvPr id="24" name="Rectangle 23"/>
              <p:cNvSpPr/>
              <p:nvPr/>
            </p:nvSpPr>
            <p:spPr>
              <a:xfrm>
                <a:off x="2862091" y="304986"/>
                <a:ext cx="300947" cy="2346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p:nvPr/>
            </p:nvCxnSpPr>
            <p:spPr>
              <a:xfrm flipV="1">
                <a:off x="3080426" y="251249"/>
                <a:ext cx="0" cy="10323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080425" y="1572048"/>
                <a:ext cx="1" cy="10261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2" name="TextBox 21"/>
            <p:cNvSpPr txBox="1"/>
            <p:nvPr/>
          </p:nvSpPr>
          <p:spPr>
            <a:xfrm rot="16200000">
              <a:off x="2230278" y="1853685"/>
              <a:ext cx="1314667" cy="369332"/>
            </a:xfrm>
            <a:prstGeom prst="rect">
              <a:avLst/>
            </a:prstGeom>
            <a:noFill/>
          </p:spPr>
          <p:txBody>
            <a:bodyPr wrap="square" rtlCol="0">
              <a:spAutoFit/>
            </a:bodyPr>
            <a:lstStyle/>
            <a:p>
              <a:r>
                <a:rPr lang="en-US" dirty="0" smtClean="0"/>
                <a:t>Log-normal</a:t>
              </a:r>
              <a:endParaRPr lang="en-US" dirty="0"/>
            </a:p>
          </p:txBody>
        </p:sp>
        <p:sp>
          <p:nvSpPr>
            <p:cNvPr id="23" name="TextBox 22"/>
            <p:cNvSpPr txBox="1"/>
            <p:nvPr/>
          </p:nvSpPr>
          <p:spPr>
            <a:xfrm rot="16200000">
              <a:off x="2297451" y="606191"/>
              <a:ext cx="1180320" cy="369332"/>
            </a:xfrm>
            <a:prstGeom prst="rect">
              <a:avLst/>
            </a:prstGeom>
            <a:noFill/>
          </p:spPr>
          <p:txBody>
            <a:bodyPr wrap="square" rtlCol="0">
              <a:spAutoFit/>
            </a:bodyPr>
            <a:lstStyle/>
            <a:p>
              <a:r>
                <a:rPr lang="en-US" dirty="0" smtClean="0"/>
                <a:t>Log-series</a:t>
              </a:r>
              <a:endParaRPr lang="en-US" dirty="0"/>
            </a:p>
          </p:txBody>
        </p:sp>
      </p:grpSp>
    </p:spTree>
    <p:extLst>
      <p:ext uri="{BB962C8B-B14F-4D97-AF65-F5344CB8AC3E}">
        <p14:creationId xmlns:p14="http://schemas.microsoft.com/office/powerpoint/2010/main" val="2102410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926371" y="146304"/>
            <a:ext cx="10336164" cy="6686725"/>
            <a:chOff x="926371" y="146304"/>
            <a:chExt cx="10336164" cy="6686725"/>
          </a:xfrm>
        </p:grpSpPr>
        <p:pic>
          <p:nvPicPr>
            <p:cNvPr id="5" name="Picture 4"/>
            <p:cNvPicPr>
              <a:picLocks noChangeAspect="1"/>
            </p:cNvPicPr>
            <p:nvPr/>
          </p:nvPicPr>
          <p:blipFill rotWithShape="1">
            <a:blip r:embed="rId2"/>
            <a:srcRect b="7630"/>
            <a:stretch/>
          </p:blipFill>
          <p:spPr>
            <a:xfrm>
              <a:off x="926371" y="146304"/>
              <a:ext cx="10336164" cy="6199632"/>
            </a:xfrm>
            <a:prstGeom prst="rect">
              <a:avLst/>
            </a:prstGeom>
          </p:spPr>
        </p:pic>
        <p:grpSp>
          <p:nvGrpSpPr>
            <p:cNvPr id="7" name="Group 6"/>
            <p:cNvGrpSpPr/>
            <p:nvPr/>
          </p:nvGrpSpPr>
          <p:grpSpPr>
            <a:xfrm>
              <a:off x="2330313" y="6345936"/>
              <a:ext cx="8304158" cy="487093"/>
              <a:chOff x="2376033" y="6324830"/>
              <a:chExt cx="8304158" cy="487093"/>
            </a:xfrm>
          </p:grpSpPr>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75399" y="6383536"/>
                <a:ext cx="512410" cy="318881"/>
              </a:xfrm>
              <a:prstGeom prst="rect">
                <a:avLst/>
              </a:prstGeom>
            </p:spPr>
          </p:pic>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05939" y="6324830"/>
                <a:ext cx="441590" cy="445261"/>
              </a:xfrm>
              <a:prstGeom prst="rect">
                <a:avLst/>
              </a:prstGeom>
            </p:spPr>
          </p:pic>
          <p:pic>
            <p:nvPicPr>
              <p:cNvPr id="23" name="Pictur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76033" y="6346244"/>
                <a:ext cx="431760" cy="445261"/>
              </a:xfrm>
              <a:prstGeom prst="rect">
                <a:avLst/>
              </a:prstGeom>
            </p:spPr>
          </p:pic>
          <p:pic>
            <p:nvPicPr>
              <p:cNvPr id="24" name="Picture 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9029020" y="6351714"/>
                <a:ext cx="402496" cy="431245"/>
              </a:xfrm>
              <a:prstGeom prst="rect">
                <a:avLst/>
              </a:prstGeom>
            </p:spPr>
          </p:pic>
          <p:pic>
            <p:nvPicPr>
              <p:cNvPr id="26" name="Picture 25"/>
              <p:cNvPicPr>
                <a:picLocks noChangeAspect="1"/>
              </p:cNvPicPr>
              <p:nvPr/>
            </p:nvPicPr>
            <p:blipFill>
              <a:blip r:embed="rId7"/>
              <a:stretch>
                <a:fillRect/>
              </a:stretch>
            </p:blipFill>
            <p:spPr>
              <a:xfrm>
                <a:off x="10204884" y="6346244"/>
                <a:ext cx="475307" cy="465679"/>
              </a:xfrm>
              <a:prstGeom prst="rect">
                <a:avLst/>
              </a:prstGeom>
            </p:spPr>
          </p:pic>
          <p:pic>
            <p:nvPicPr>
              <p:cNvPr id="28" name="Picture 27"/>
              <p:cNvPicPr>
                <a:picLocks noChangeAspect="1"/>
              </p:cNvPicPr>
              <p:nvPr/>
            </p:nvPicPr>
            <p:blipFill>
              <a:blip r:embed="rId8"/>
              <a:stretch>
                <a:fillRect/>
              </a:stretch>
            </p:blipFill>
            <p:spPr>
              <a:xfrm>
                <a:off x="6203836" y="6330302"/>
                <a:ext cx="526986" cy="391234"/>
              </a:xfrm>
              <a:prstGeom prst="rect">
                <a:avLst/>
              </a:prstGeom>
            </p:spPr>
          </p:pic>
          <p:pic>
            <p:nvPicPr>
              <p:cNvPr id="29" name="Picture 28"/>
              <p:cNvPicPr>
                <a:picLocks noChangeAspect="1"/>
              </p:cNvPicPr>
              <p:nvPr/>
            </p:nvPicPr>
            <p:blipFill>
              <a:blip r:embed="rId9"/>
              <a:stretch>
                <a:fillRect/>
              </a:stretch>
            </p:blipFill>
            <p:spPr>
              <a:xfrm>
                <a:off x="7579748" y="6357186"/>
                <a:ext cx="515022" cy="388793"/>
              </a:xfrm>
              <a:prstGeom prst="rect">
                <a:avLst/>
              </a:prstGeom>
            </p:spPr>
          </p:pic>
        </p:grpSp>
      </p:grpSp>
    </p:spTree>
    <p:extLst>
      <p:ext uri="{BB962C8B-B14F-4D97-AF65-F5344CB8AC3E}">
        <p14:creationId xmlns:p14="http://schemas.microsoft.com/office/powerpoint/2010/main" val="20132873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9516" y="0"/>
            <a:ext cx="10872216" cy="1325563"/>
          </a:xfrm>
        </p:spPr>
        <p:txBody>
          <a:bodyPr/>
          <a:lstStyle/>
          <a:p>
            <a:r>
              <a:rPr lang="en-US" dirty="0" smtClean="0"/>
              <a:t>FIG 3 SUPP 10					FIG </a:t>
            </a:r>
            <a:r>
              <a:rPr lang="en-US" dirty="0"/>
              <a:t>3 SUPP </a:t>
            </a:r>
            <a:r>
              <a:rPr lang="en-US" dirty="0" smtClean="0"/>
              <a:t>25</a:t>
            </a:r>
            <a:endParaRPr lang="en-US" dirty="0"/>
          </a:p>
        </p:txBody>
      </p:sp>
      <p:pic>
        <p:nvPicPr>
          <p:cNvPr id="4" name="Picture 3"/>
          <p:cNvPicPr>
            <a:picLocks noChangeAspect="1"/>
          </p:cNvPicPr>
          <p:nvPr/>
        </p:nvPicPr>
        <p:blipFill>
          <a:blip r:embed="rId2"/>
          <a:stretch>
            <a:fillRect/>
          </a:stretch>
        </p:blipFill>
        <p:spPr>
          <a:xfrm>
            <a:off x="97345" y="988584"/>
            <a:ext cx="5628737" cy="4514445"/>
          </a:xfrm>
          <a:prstGeom prst="rect">
            <a:avLst/>
          </a:prstGeom>
        </p:spPr>
      </p:pic>
      <p:pic>
        <p:nvPicPr>
          <p:cNvPr id="5" name="Picture 4"/>
          <p:cNvPicPr>
            <a:picLocks noChangeAspect="1"/>
          </p:cNvPicPr>
          <p:nvPr/>
        </p:nvPicPr>
        <p:blipFill>
          <a:blip r:embed="rId3"/>
          <a:stretch>
            <a:fillRect/>
          </a:stretch>
        </p:blipFill>
        <p:spPr>
          <a:xfrm>
            <a:off x="6135624" y="988585"/>
            <a:ext cx="5699950" cy="4514445"/>
          </a:xfrm>
          <a:prstGeom prst="rect">
            <a:avLst/>
          </a:prstGeom>
        </p:spPr>
      </p:pic>
    </p:spTree>
    <p:extLst>
      <p:ext uri="{BB962C8B-B14F-4D97-AF65-F5344CB8AC3E}">
        <p14:creationId xmlns:p14="http://schemas.microsoft.com/office/powerpoint/2010/main" val="705413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9516" y="0"/>
            <a:ext cx="10872216" cy="1325563"/>
          </a:xfrm>
        </p:spPr>
        <p:txBody>
          <a:bodyPr/>
          <a:lstStyle/>
          <a:p>
            <a:r>
              <a:rPr lang="en-US" dirty="0" smtClean="0"/>
              <a:t>FIG 4 SUPP 10					FIG 4 </a:t>
            </a:r>
            <a:r>
              <a:rPr lang="en-US" dirty="0"/>
              <a:t>SUPP </a:t>
            </a:r>
            <a:r>
              <a:rPr lang="en-US" dirty="0" smtClean="0"/>
              <a:t>25</a:t>
            </a:r>
            <a:endParaRPr lang="en-US" dirty="0"/>
          </a:p>
        </p:txBody>
      </p:sp>
      <p:pic>
        <p:nvPicPr>
          <p:cNvPr id="3" name="Picture 2"/>
          <p:cNvPicPr>
            <a:picLocks noChangeAspect="1"/>
          </p:cNvPicPr>
          <p:nvPr/>
        </p:nvPicPr>
        <p:blipFill rotWithShape="1">
          <a:blip r:embed="rId2"/>
          <a:srcRect l="666"/>
          <a:stretch/>
        </p:blipFill>
        <p:spPr>
          <a:xfrm>
            <a:off x="6096118" y="1079929"/>
            <a:ext cx="5956753" cy="4483977"/>
          </a:xfrm>
          <a:prstGeom prst="rect">
            <a:avLst/>
          </a:prstGeom>
        </p:spPr>
      </p:pic>
      <p:pic>
        <p:nvPicPr>
          <p:cNvPr id="4" name="Picture 3"/>
          <p:cNvPicPr>
            <a:picLocks noChangeAspect="1"/>
          </p:cNvPicPr>
          <p:nvPr/>
        </p:nvPicPr>
        <p:blipFill>
          <a:blip r:embed="rId3"/>
          <a:stretch>
            <a:fillRect/>
          </a:stretch>
        </p:blipFill>
        <p:spPr>
          <a:xfrm>
            <a:off x="0" y="1079929"/>
            <a:ext cx="5991820" cy="4483977"/>
          </a:xfrm>
          <a:prstGeom prst="rect">
            <a:avLst/>
          </a:prstGeom>
        </p:spPr>
      </p:pic>
    </p:spTree>
    <p:extLst>
      <p:ext uri="{BB962C8B-B14F-4D97-AF65-F5344CB8AC3E}">
        <p14:creationId xmlns:p14="http://schemas.microsoft.com/office/powerpoint/2010/main" val="18768869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3214</TotalTime>
  <Words>374</Words>
  <Application>Microsoft Office PowerPoint</Application>
  <PresentationFormat>Widescreen</PresentationFormat>
  <Paragraphs>75</Paragraphs>
  <Slides>9</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Cambria Math</vt:lpstr>
      <vt:lpstr>Office Theme</vt:lpstr>
      <vt:lpstr>Key</vt:lpstr>
      <vt:lpstr>6 panel conceptual figure</vt:lpstr>
      <vt:lpstr>PowerPoint Presentation</vt:lpstr>
      <vt:lpstr>PowerPoint Presentation</vt:lpstr>
      <vt:lpstr>PowerPoint Presentation</vt:lpstr>
      <vt:lpstr>PowerPoint Presentation</vt:lpstr>
      <vt:lpstr>PowerPoint Presentation</vt:lpstr>
      <vt:lpstr>FIG 3 SUPP 10     FIG 3 SUPP 25</vt:lpstr>
      <vt:lpstr>FIG 4 SUPP 10     FIG 4 SUPP 25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Snell, Sara Jeanne</dc:creator>
  <cp:lastModifiedBy>Snell, Sara Jeanne</cp:lastModifiedBy>
  <cp:revision>229</cp:revision>
  <dcterms:created xsi:type="dcterms:W3CDTF">2016-11-15T13:25:48Z</dcterms:created>
  <dcterms:modified xsi:type="dcterms:W3CDTF">2017-06-22T20:21:52Z</dcterms:modified>
</cp:coreProperties>
</file>