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79" r:id="rId3"/>
    <p:sldId id="275" r:id="rId4"/>
    <p:sldId id="257" r:id="rId5"/>
    <p:sldId id="260" r:id="rId6"/>
    <p:sldId id="262" r:id="rId7"/>
    <p:sldId id="256" r:id="rId8"/>
    <p:sldId id="264" r:id="rId9"/>
    <p:sldId id="267" r:id="rId10"/>
    <p:sldId id="271" r:id="rId11"/>
    <p:sldId id="273" r:id="rId12"/>
    <p:sldId id="272" r:id="rId13"/>
    <p:sldId id="274" r:id="rId14"/>
    <p:sldId id="277" r:id="rId15"/>
    <p:sldId id="276" r:id="rId16"/>
    <p:sldId id="278" r:id="rId17"/>
    <p:sldId id="27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2" d="100"/>
          <a:sy n="102" d="100"/>
        </p:scale>
        <p:origin x="28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3/21/2018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9</a:t>
            </a:fld>
            <a:endParaRPr lang="en-US"/>
          </a:p>
        </p:txBody>
      </p:sp>
    </p:spTree>
    <p:extLst>
      <p:ext uri="{BB962C8B-B14F-4D97-AF65-F5344CB8AC3E}">
        <p14:creationId xmlns:p14="http://schemas.microsoft.com/office/powerpoint/2010/main" val="376708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3/21/2018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3/21/2018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3/21/2018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6.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50.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1.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027558" y="0"/>
            <a:ext cx="2450804" cy="823031"/>
          </a:xfrm>
          <a:prstGeom prst="rect">
            <a:avLst/>
          </a:prstGeom>
        </p:spPr>
      </p:pic>
      <p:grpSp>
        <p:nvGrpSpPr>
          <p:cNvPr id="21" name="Group 20"/>
          <p:cNvGrpSpPr/>
          <p:nvPr/>
        </p:nvGrpSpPr>
        <p:grpSpPr>
          <a:xfrm>
            <a:off x="1253441" y="0"/>
            <a:ext cx="9224921" cy="6858000"/>
            <a:chOff x="1253441" y="0"/>
            <a:chExt cx="9224921" cy="6858000"/>
          </a:xfrm>
        </p:grpSpPr>
        <p:pic>
          <p:nvPicPr>
            <p:cNvPr id="10" name="Picture 9"/>
            <p:cNvPicPr>
              <a:picLocks noChangeAspect="1"/>
            </p:cNvPicPr>
            <p:nvPr/>
          </p:nvPicPr>
          <p:blipFill>
            <a:blip r:embed="rId3"/>
            <a:stretch>
              <a:fillRect/>
            </a:stretch>
          </p:blipFill>
          <p:spPr>
            <a:xfrm>
              <a:off x="1253441" y="0"/>
              <a:ext cx="9224921" cy="6858000"/>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cxnSp>
          <p:nvCxnSpPr>
            <p:cNvPr id="4" name="Straight Arrow Connector 3"/>
            <p:cNvCxnSpPr/>
            <p:nvPr/>
          </p:nvCxnSpPr>
          <p:spPr>
            <a:xfrm flipV="1">
              <a:off x="3182390" y="2847528"/>
              <a:ext cx="1492119" cy="862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697433" y="2538215"/>
              <a:ext cx="549883" cy="369332"/>
            </a:xfrm>
            <a:prstGeom prst="rect">
              <a:avLst/>
            </a:prstGeom>
            <a:noFill/>
          </p:spPr>
          <p:txBody>
            <a:bodyPr wrap="square" rtlCol="0">
              <a:spAutoFit/>
            </a:bodyPr>
            <a:lstStyle/>
            <a:p>
              <a:r>
                <a:rPr lang="en-US" dirty="0" smtClean="0"/>
                <a:t>0.5</a:t>
              </a:r>
              <a:endParaRPr lang="en-US" dirty="0"/>
            </a:p>
          </p:txBody>
        </p:sp>
        <p:sp>
          <p:nvSpPr>
            <p:cNvPr id="17" name="Rounded Rectangle 16"/>
            <p:cNvSpPr/>
            <p:nvPr/>
          </p:nvSpPr>
          <p:spPr>
            <a:xfrm>
              <a:off x="2995011" y="2957134"/>
              <a:ext cx="1786934" cy="3991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84683" y="2548380"/>
              <a:ext cx="1500599" cy="615553"/>
            </a:xfrm>
            <a:prstGeom prst="rect">
              <a:avLst/>
            </a:prstGeom>
            <a:noFill/>
          </p:spPr>
          <p:txBody>
            <a:bodyPr wrap="square" rtlCol="0">
              <a:spAutoFit/>
            </a:bodyPr>
            <a:lstStyle/>
            <a:p>
              <a:r>
                <a:rPr lang="en-US" dirty="0" smtClean="0"/>
                <a:t>0 </a:t>
              </a:r>
            </a:p>
            <a:p>
              <a:r>
                <a:rPr lang="en-US" sz="1600" dirty="0" smtClean="0"/>
                <a:t>lognormal</a:t>
              </a:r>
            </a:p>
          </p:txBody>
        </p:sp>
        <p:sp>
          <p:nvSpPr>
            <p:cNvPr id="9" name="TextBox 8"/>
            <p:cNvSpPr txBox="1"/>
            <p:nvPr/>
          </p:nvSpPr>
          <p:spPr>
            <a:xfrm>
              <a:off x="4159466" y="2537382"/>
              <a:ext cx="1324900" cy="615553"/>
            </a:xfrm>
            <a:prstGeom prst="rect">
              <a:avLst/>
            </a:prstGeom>
            <a:noFill/>
          </p:spPr>
          <p:txBody>
            <a:bodyPr wrap="square" rtlCol="0">
              <a:spAutoFit/>
            </a:bodyPr>
            <a:lstStyle/>
            <a:p>
              <a:pPr algn="r"/>
              <a:r>
                <a:rPr lang="en-US" dirty="0" smtClean="0"/>
                <a:t>1</a:t>
              </a:r>
            </a:p>
            <a:p>
              <a:pPr algn="r"/>
              <a:r>
                <a:rPr lang="en-US" sz="1600" dirty="0" smtClean="0"/>
                <a:t>logseries </a:t>
              </a:r>
              <a:endParaRPr lang="en-US" sz="1600" dirty="0"/>
            </a:p>
          </p:txBody>
        </p:sp>
        <p:pic>
          <p:nvPicPr>
            <p:cNvPr id="18" name="Picture 17"/>
            <p:cNvPicPr>
              <a:picLocks noChangeAspect="1"/>
            </p:cNvPicPr>
            <p:nvPr/>
          </p:nvPicPr>
          <p:blipFill rotWithShape="1">
            <a:blip r:embed="rId5"/>
            <a:srcRect l="18363" t="43301" r="61614" b="52607"/>
            <a:stretch/>
          </p:blipFill>
          <p:spPr>
            <a:xfrm>
              <a:off x="3048921" y="3111220"/>
              <a:ext cx="1846907" cy="280657"/>
            </a:xfrm>
            <a:prstGeom prst="rect">
              <a:avLst/>
            </a:prstGeom>
          </p:spPr>
        </p:pic>
      </p:grpSp>
    </p:spTree>
    <p:extLst>
      <p:ext uri="{BB962C8B-B14F-4D97-AF65-F5344CB8AC3E}">
        <p14:creationId xmlns:p14="http://schemas.microsoft.com/office/powerpoint/2010/main" val="337802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20" name="Group 19"/>
          <p:cNvGrpSpPr/>
          <p:nvPr/>
        </p:nvGrpSpPr>
        <p:grpSpPr>
          <a:xfrm>
            <a:off x="1358196" y="0"/>
            <a:ext cx="9143820" cy="6858000"/>
            <a:chOff x="1358196" y="0"/>
            <a:chExt cx="9143820" cy="6858000"/>
          </a:xfrm>
        </p:grpSpPr>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3457640" y="66895"/>
                <a:ext cx="7044376" cy="5791305"/>
                <a:chOff x="3457640" y="66895"/>
                <a:chExt cx="7044376"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pic>
              <p:nvPicPr>
                <p:cNvPr id="3" name="Picture 2"/>
                <p:cNvPicPr>
                  <a:picLocks noChangeAspect="1"/>
                </p:cNvPicPr>
                <p:nvPr/>
              </p:nvPicPr>
              <p:blipFill>
                <a:blip r:embed="rId5"/>
                <a:stretch>
                  <a:fillRect/>
                </a:stretch>
              </p:blipFill>
              <p:spPr>
                <a:xfrm>
                  <a:off x="3457640" y="2597116"/>
                  <a:ext cx="1250162" cy="274344"/>
                </a:xfrm>
                <a:prstGeom prst="rect">
                  <a:avLst/>
                </a:prstGeom>
              </p:spPr>
            </p:pic>
          </p:grpSp>
        </p:grpSp>
        <p:sp>
          <p:nvSpPr>
            <p:cNvPr id="15" name="TextBox 14"/>
            <p:cNvSpPr txBox="1"/>
            <p:nvPr/>
          </p:nvSpPr>
          <p:spPr>
            <a:xfrm>
              <a:off x="3807780" y="2376426"/>
              <a:ext cx="549883" cy="369332"/>
            </a:xfrm>
            <a:prstGeom prst="rect">
              <a:avLst/>
            </a:prstGeom>
            <a:noFill/>
          </p:spPr>
          <p:txBody>
            <a:bodyPr wrap="square" rtlCol="0">
              <a:spAutoFit/>
            </a:bodyPr>
            <a:lstStyle/>
            <a:p>
              <a:r>
                <a:rPr lang="en-US" dirty="0" smtClean="0"/>
                <a:t>0.5</a:t>
              </a:r>
              <a:endParaRPr lang="en-US" dirty="0"/>
            </a:p>
          </p:txBody>
        </p:sp>
        <p:sp>
          <p:nvSpPr>
            <p:cNvPr id="19" name="Rounded Rectangle 18"/>
            <p:cNvSpPr/>
            <p:nvPr/>
          </p:nvSpPr>
          <p:spPr>
            <a:xfrm>
              <a:off x="2987448" y="2815628"/>
              <a:ext cx="2055137" cy="3098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10808" y="2376426"/>
              <a:ext cx="1149973" cy="646331"/>
            </a:xfrm>
            <a:prstGeom prst="rect">
              <a:avLst/>
            </a:prstGeom>
            <a:noFill/>
          </p:spPr>
          <p:txBody>
            <a:bodyPr wrap="square" rtlCol="0">
              <a:spAutoFit/>
            </a:bodyPr>
            <a:lstStyle/>
            <a:p>
              <a:r>
                <a:rPr lang="en-US" sz="2000" dirty="0" smtClean="0"/>
                <a:t>0</a:t>
              </a:r>
              <a:r>
                <a:rPr lang="en-US" dirty="0" smtClean="0"/>
                <a:t> </a:t>
              </a:r>
            </a:p>
            <a:p>
              <a:r>
                <a:rPr lang="en-US" sz="1600" dirty="0" smtClean="0"/>
                <a:t>lognormal</a:t>
              </a:r>
            </a:p>
          </p:txBody>
        </p:sp>
        <p:sp>
          <p:nvSpPr>
            <p:cNvPr id="17" name="TextBox 16"/>
            <p:cNvSpPr txBox="1"/>
            <p:nvPr/>
          </p:nvSpPr>
          <p:spPr>
            <a:xfrm>
              <a:off x="4404662" y="2376426"/>
              <a:ext cx="1030785" cy="646331"/>
            </a:xfrm>
            <a:prstGeom prst="rect">
              <a:avLst/>
            </a:prstGeom>
            <a:noFill/>
          </p:spPr>
          <p:txBody>
            <a:bodyPr wrap="square" rtlCol="0">
              <a:spAutoFit/>
            </a:bodyPr>
            <a:lstStyle/>
            <a:p>
              <a:pPr algn="r"/>
              <a:r>
                <a:rPr lang="en-US" sz="2000" dirty="0" smtClean="0"/>
                <a:t>1</a:t>
              </a:r>
            </a:p>
            <a:p>
              <a:pPr algn="r"/>
              <a:r>
                <a:rPr lang="en-US" sz="1600" dirty="0" smtClean="0"/>
                <a:t>logseries </a:t>
              </a:r>
              <a:endParaRPr lang="en-US" sz="1600" dirty="0"/>
            </a:p>
          </p:txBody>
        </p:sp>
        <p:pic>
          <p:nvPicPr>
            <p:cNvPr id="18" name="Picture 17"/>
            <p:cNvPicPr>
              <a:picLocks noChangeAspect="1"/>
            </p:cNvPicPr>
            <p:nvPr/>
          </p:nvPicPr>
          <p:blipFill rotWithShape="1">
            <a:blip r:embed="rId6"/>
            <a:srcRect l="18363" t="43301" r="61614" b="52607"/>
            <a:stretch/>
          </p:blipFill>
          <p:spPr>
            <a:xfrm>
              <a:off x="2904064" y="2956647"/>
              <a:ext cx="2221906" cy="337642"/>
            </a:xfrm>
            <a:prstGeom prst="rect">
              <a:avLst/>
            </a:prstGeom>
          </p:spPr>
        </p:pic>
      </p:grpSp>
    </p:spTree>
    <p:extLst>
      <p:ext uri="{BB962C8B-B14F-4D97-AF65-F5344CB8AC3E}">
        <p14:creationId xmlns:p14="http://schemas.microsoft.com/office/powerpoint/2010/main" val="293967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grpSp>
        <p:nvGrpSpPr>
          <p:cNvPr id="16" name="Group 15"/>
          <p:cNvGrpSpPr/>
          <p:nvPr/>
        </p:nvGrpSpPr>
        <p:grpSpPr>
          <a:xfrm>
            <a:off x="1654503" y="0"/>
            <a:ext cx="8888330" cy="6858000"/>
            <a:chOff x="1654503" y="0"/>
            <a:chExt cx="8888330" cy="6858000"/>
          </a:xfrm>
        </p:grpSpPr>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3" name="Picture 2"/>
            <p:cNvPicPr>
              <a:picLocks noChangeAspect="1"/>
            </p:cNvPicPr>
            <p:nvPr/>
          </p:nvPicPr>
          <p:blipFill>
            <a:blip r:embed="rId3"/>
            <a:stretch>
              <a:fillRect/>
            </a:stretch>
          </p:blipFill>
          <p:spPr>
            <a:xfrm>
              <a:off x="3737265" y="2588359"/>
              <a:ext cx="1259329" cy="274344"/>
            </a:xfrm>
            <a:prstGeom prst="rect">
              <a:avLst/>
            </a:prstGeom>
          </p:spPr>
        </p:pic>
        <p:sp>
          <p:nvSpPr>
            <p:cNvPr id="10" name="TextBox 9"/>
            <p:cNvSpPr txBox="1"/>
            <p:nvPr/>
          </p:nvSpPr>
          <p:spPr>
            <a:xfrm>
              <a:off x="4097450" y="2376590"/>
              <a:ext cx="694516" cy="400110"/>
            </a:xfrm>
            <a:prstGeom prst="rect">
              <a:avLst/>
            </a:prstGeom>
            <a:noFill/>
          </p:spPr>
          <p:txBody>
            <a:bodyPr wrap="square" rtlCol="0">
              <a:spAutoFit/>
            </a:bodyPr>
            <a:lstStyle/>
            <a:p>
              <a:r>
                <a:rPr lang="en-US" sz="2000" dirty="0" smtClean="0"/>
                <a:t>0.5</a:t>
              </a:r>
              <a:endParaRPr lang="en-US" sz="2000" dirty="0"/>
            </a:p>
          </p:txBody>
        </p:sp>
        <p:sp>
          <p:nvSpPr>
            <p:cNvPr id="14" name="Rounded Rectangle 13"/>
            <p:cNvSpPr/>
            <p:nvPr/>
          </p:nvSpPr>
          <p:spPr>
            <a:xfrm>
              <a:off x="3253050" y="2838691"/>
              <a:ext cx="2130729" cy="4033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a:srcRect l="18363" t="43301" r="61614" b="52607"/>
            <a:stretch/>
          </p:blipFill>
          <p:spPr>
            <a:xfrm>
              <a:off x="3216115" y="3020183"/>
              <a:ext cx="2204597" cy="335012"/>
            </a:xfrm>
            <a:prstGeom prst="rect">
              <a:avLst/>
            </a:prstGeom>
          </p:spPr>
        </p:pic>
        <p:sp>
          <p:nvSpPr>
            <p:cNvPr id="11" name="TextBox 10"/>
            <p:cNvSpPr txBox="1"/>
            <p:nvPr/>
          </p:nvSpPr>
          <p:spPr>
            <a:xfrm>
              <a:off x="2940832" y="2379357"/>
              <a:ext cx="1156618" cy="646331"/>
            </a:xfrm>
            <a:prstGeom prst="rect">
              <a:avLst/>
            </a:prstGeom>
            <a:noFill/>
          </p:spPr>
          <p:txBody>
            <a:bodyPr wrap="square" rtlCol="0">
              <a:spAutoFit/>
            </a:bodyPr>
            <a:lstStyle/>
            <a:p>
              <a:r>
                <a:rPr lang="en-US" sz="2000" dirty="0" smtClean="0"/>
                <a:t>0</a:t>
              </a:r>
              <a:r>
                <a:rPr lang="en-US" dirty="0" smtClean="0"/>
                <a:t> </a:t>
              </a:r>
            </a:p>
            <a:p>
              <a:r>
                <a:rPr lang="en-US" sz="1600" dirty="0" smtClean="0"/>
                <a:t>lognormal</a:t>
              </a:r>
            </a:p>
          </p:txBody>
        </p:sp>
        <p:sp>
          <p:nvSpPr>
            <p:cNvPr id="12" name="TextBox 11"/>
            <p:cNvSpPr txBox="1"/>
            <p:nvPr/>
          </p:nvSpPr>
          <p:spPr>
            <a:xfrm>
              <a:off x="4636408" y="2386477"/>
              <a:ext cx="1021194" cy="646331"/>
            </a:xfrm>
            <a:prstGeom prst="rect">
              <a:avLst/>
            </a:prstGeom>
            <a:noFill/>
          </p:spPr>
          <p:txBody>
            <a:bodyPr wrap="square" rtlCol="0">
              <a:spAutoFit/>
            </a:bodyPr>
            <a:lstStyle/>
            <a:p>
              <a:pPr algn="r"/>
              <a:r>
                <a:rPr lang="en-US" sz="2000" dirty="0" smtClean="0"/>
                <a:t>1</a:t>
              </a:r>
            </a:p>
            <a:p>
              <a:pPr algn="r"/>
              <a:r>
                <a:rPr lang="en-US" sz="1600" dirty="0" smtClean="0"/>
                <a:t>logseries </a:t>
              </a:r>
              <a:endParaRPr lang="en-US" sz="1600" dirty="0"/>
            </a:p>
          </p:txBody>
        </p:sp>
      </p:grpSp>
      <p:pic>
        <p:nvPicPr>
          <p:cNvPr id="5" name="Picture 4"/>
          <p:cNvPicPr>
            <a:picLocks noChangeAspect="1"/>
          </p:cNvPicPr>
          <p:nvPr/>
        </p:nvPicPr>
        <p:blipFill>
          <a:blip r:embed="rId5"/>
          <a:stretch>
            <a:fillRect/>
          </a:stretch>
        </p:blipFill>
        <p:spPr>
          <a:xfrm>
            <a:off x="8315163" y="0"/>
            <a:ext cx="2450804" cy="823031"/>
          </a:xfrm>
          <a:prstGeom prst="rect">
            <a:avLst/>
          </a:prstGeom>
        </p:spPr>
      </p:pic>
      <p:pic>
        <p:nvPicPr>
          <p:cNvPr id="8" name="Content Placeholder 7"/>
          <p:cNvPicPr>
            <a:picLocks noGrp="1" noChangeAspect="1"/>
          </p:cNvPicPr>
          <p:nvPr>
            <p:ph idx="1"/>
          </p:nvPr>
        </p:nvPicPr>
        <p:blipFill>
          <a:blip r:embed="rId6"/>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1" y="0"/>
            <a:ext cx="10515600" cy="870299"/>
          </a:xfrm>
        </p:spPr>
        <p:txBody>
          <a:bodyPr/>
          <a:lstStyle/>
          <a:p>
            <a:r>
              <a:rPr lang="en-US" dirty="0" smtClean="0"/>
              <a:t>1a null</a:t>
            </a:r>
            <a:endParaRPr lang="en-US" dirty="0"/>
          </a:p>
        </p:txBody>
      </p:sp>
      <p:grpSp>
        <p:nvGrpSpPr>
          <p:cNvPr id="5" name="Group 4"/>
          <p:cNvGrpSpPr/>
          <p:nvPr/>
        </p:nvGrpSpPr>
        <p:grpSpPr>
          <a:xfrm>
            <a:off x="628310" y="1009076"/>
            <a:ext cx="10457612" cy="4412591"/>
            <a:chOff x="628310" y="1009076"/>
            <a:chExt cx="10457612" cy="4412591"/>
          </a:xfrm>
        </p:grpSpPr>
        <p:pic>
          <p:nvPicPr>
            <p:cNvPr id="7" name="Picture 6"/>
            <p:cNvPicPr>
              <a:picLocks noChangeAspect="1"/>
            </p:cNvPicPr>
            <p:nvPr/>
          </p:nvPicPr>
          <p:blipFill rotWithShape="1">
            <a:blip r:embed="rId2"/>
            <a:srcRect l="13998" b="22422"/>
            <a:stretch/>
          </p:blipFill>
          <p:spPr>
            <a:xfrm>
              <a:off x="1105363" y="1325563"/>
              <a:ext cx="4689406" cy="2837638"/>
            </a:xfrm>
            <a:prstGeom prst="rect">
              <a:avLst/>
            </a:prstGeom>
          </p:spPr>
        </p:pic>
        <p:pic>
          <p:nvPicPr>
            <p:cNvPr id="3" name="Picture 2"/>
            <p:cNvPicPr>
              <a:picLocks noChangeAspect="1"/>
            </p:cNvPicPr>
            <p:nvPr/>
          </p:nvPicPr>
          <p:blipFill>
            <a:blip r:embed="rId3"/>
            <a:stretch>
              <a:fillRect/>
            </a:stretch>
          </p:blipFill>
          <p:spPr>
            <a:xfrm>
              <a:off x="2418607" y="1902173"/>
              <a:ext cx="2218843" cy="491867"/>
            </a:xfrm>
            <a:prstGeom prst="rect">
              <a:avLst/>
            </a:prstGeom>
          </p:spPr>
        </p:pic>
        <p:sp>
          <p:nvSpPr>
            <p:cNvPr id="9" name="TextBox 8"/>
            <p:cNvSpPr txBox="1"/>
            <p:nvPr/>
          </p:nvSpPr>
          <p:spPr>
            <a:xfrm>
              <a:off x="1575601" y="4005463"/>
              <a:ext cx="1500599" cy="1169551"/>
            </a:xfrm>
            <a:prstGeom prst="rect">
              <a:avLst/>
            </a:prstGeom>
            <a:noFill/>
          </p:spPr>
          <p:txBody>
            <a:bodyPr wrap="square" rtlCol="0">
              <a:spAutoFit/>
            </a:bodyPr>
            <a:lstStyle/>
            <a:p>
              <a:r>
                <a:rPr lang="en-US" sz="2500" dirty="0" smtClean="0"/>
                <a:t>0 </a:t>
              </a:r>
            </a:p>
            <a:p>
              <a:r>
                <a:rPr lang="en-US" dirty="0" smtClean="0"/>
                <a:t>lognormal</a:t>
              </a:r>
            </a:p>
            <a:p>
              <a:endParaRPr lang="en-US" sz="2500" dirty="0"/>
            </a:p>
          </p:txBody>
        </p:sp>
        <p:sp>
          <p:nvSpPr>
            <p:cNvPr id="10" name="TextBox 9"/>
            <p:cNvSpPr txBox="1"/>
            <p:nvPr/>
          </p:nvSpPr>
          <p:spPr>
            <a:xfrm>
              <a:off x="4155555" y="4007119"/>
              <a:ext cx="1324900" cy="1061829"/>
            </a:xfrm>
            <a:prstGeom prst="rect">
              <a:avLst/>
            </a:prstGeom>
            <a:noFill/>
          </p:spPr>
          <p:txBody>
            <a:bodyPr wrap="square" rtlCol="0">
              <a:spAutoFit/>
            </a:bodyPr>
            <a:lstStyle/>
            <a:p>
              <a:pPr algn="r"/>
              <a:r>
                <a:rPr lang="en-US" sz="2500" dirty="0" smtClean="0"/>
                <a:t>1</a:t>
              </a:r>
            </a:p>
            <a:p>
              <a:pPr algn="r"/>
              <a:r>
                <a:rPr lang="en-US" dirty="0"/>
                <a:t>logseries</a:t>
              </a:r>
              <a:endParaRPr lang="en-US" dirty="0" smtClean="0"/>
            </a:p>
            <a:p>
              <a:endParaRPr lang="en-US" sz="2000" dirty="0"/>
            </a:p>
          </p:txBody>
        </p:sp>
        <p:sp>
          <p:nvSpPr>
            <p:cNvPr id="12" name="TextBox 11"/>
            <p:cNvSpPr txBox="1"/>
            <p:nvPr/>
          </p:nvSpPr>
          <p:spPr>
            <a:xfrm>
              <a:off x="3289894" y="4007119"/>
              <a:ext cx="737779" cy="477054"/>
            </a:xfrm>
            <a:prstGeom prst="rect">
              <a:avLst/>
            </a:prstGeom>
            <a:noFill/>
          </p:spPr>
          <p:txBody>
            <a:bodyPr wrap="square" rtlCol="0">
              <a:spAutoFit/>
            </a:bodyPr>
            <a:lstStyle/>
            <a:p>
              <a:r>
                <a:rPr lang="en-US" sz="2500" dirty="0" smtClean="0"/>
                <a:t>0.5</a:t>
              </a:r>
              <a:endParaRPr lang="en-US" sz="2500" dirty="0"/>
            </a:p>
          </p:txBody>
        </p:sp>
        <p:cxnSp>
          <p:nvCxnSpPr>
            <p:cNvPr id="8" name="Straight Arrow Connector 7"/>
            <p:cNvCxnSpPr/>
            <p:nvPr/>
          </p:nvCxnSpPr>
          <p:spPr>
            <a:xfrm>
              <a:off x="2418607" y="4403611"/>
              <a:ext cx="2292460"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2589246" y="4598542"/>
              <a:ext cx="2876854" cy="477054"/>
            </a:xfrm>
            <a:prstGeom prst="rect">
              <a:avLst/>
            </a:prstGeom>
            <a:noFill/>
          </p:spPr>
          <p:txBody>
            <a:bodyPr wrap="square" rtlCol="0">
              <a:spAutoFit/>
            </a:bodyPr>
            <a:lstStyle/>
            <a:p>
              <a:r>
                <a:rPr lang="en-US" sz="2500" dirty="0" smtClean="0"/>
                <a:t>Akaike Weight </a:t>
              </a:r>
            </a:p>
          </p:txBody>
        </p:sp>
        <p:sp>
          <p:nvSpPr>
            <p:cNvPr id="14" name="TextBox 13"/>
            <p:cNvSpPr txBox="1"/>
            <p:nvPr/>
          </p:nvSpPr>
          <p:spPr>
            <a:xfrm rot="16200000">
              <a:off x="54803" y="2541017"/>
              <a:ext cx="1624067" cy="477054"/>
            </a:xfrm>
            <a:prstGeom prst="rect">
              <a:avLst/>
            </a:prstGeom>
            <a:noFill/>
          </p:spPr>
          <p:txBody>
            <a:bodyPr wrap="square" rtlCol="0">
              <a:spAutoFit/>
            </a:bodyPr>
            <a:lstStyle/>
            <a:p>
              <a:r>
                <a:rPr lang="en-US" sz="2500" dirty="0" smtClean="0"/>
                <a:t>Frequency</a:t>
              </a:r>
            </a:p>
          </p:txBody>
        </p:sp>
        <p:pic>
          <p:nvPicPr>
            <p:cNvPr id="26" name="Picture 25"/>
            <p:cNvPicPr>
              <a:picLocks noChangeAspect="1"/>
            </p:cNvPicPr>
            <p:nvPr/>
          </p:nvPicPr>
          <p:blipFill rotWithShape="1">
            <a:blip r:embed="rId4"/>
            <a:srcRect l="5313"/>
            <a:stretch/>
          </p:blipFill>
          <p:spPr>
            <a:xfrm>
              <a:off x="5574741" y="1517185"/>
              <a:ext cx="5511181" cy="3904482"/>
            </a:xfrm>
            <a:prstGeom prst="rect">
              <a:avLst/>
            </a:prstGeom>
          </p:spPr>
        </p:pic>
        <p:sp>
          <p:nvSpPr>
            <p:cNvPr id="4" name="TextBox 3"/>
            <p:cNvSpPr txBox="1"/>
            <p:nvPr/>
          </p:nvSpPr>
          <p:spPr>
            <a:xfrm>
              <a:off x="6420976" y="1009076"/>
              <a:ext cx="245097" cy="369332"/>
            </a:xfrm>
            <a:prstGeom prst="rect">
              <a:avLst/>
            </a:prstGeom>
            <a:noFill/>
          </p:spPr>
          <p:txBody>
            <a:bodyPr wrap="square" rtlCol="0">
              <a:spAutoFit/>
            </a:bodyPr>
            <a:lstStyle/>
            <a:p>
              <a:r>
                <a:rPr lang="en-US" dirty="0"/>
                <a:t>B</a:t>
              </a:r>
              <a:endParaRPr lang="en-US" dirty="0"/>
            </a:p>
          </p:txBody>
        </p:sp>
        <p:sp>
          <p:nvSpPr>
            <p:cNvPr id="15" name="TextBox 14"/>
            <p:cNvSpPr txBox="1"/>
            <p:nvPr/>
          </p:nvSpPr>
          <p:spPr>
            <a:xfrm>
              <a:off x="1575601" y="1009076"/>
              <a:ext cx="245097" cy="369332"/>
            </a:xfrm>
            <a:prstGeom prst="rect">
              <a:avLst/>
            </a:prstGeom>
            <a:noFill/>
          </p:spPr>
          <p:txBody>
            <a:bodyPr wrap="square" rtlCol="0">
              <a:spAutoFit/>
            </a:bodyPr>
            <a:lstStyle/>
            <a:p>
              <a:r>
                <a:rPr lang="en-US" dirty="0" smtClean="0"/>
                <a:t>A</a:t>
              </a:r>
              <a:endParaRPr lang="en-US" dirty="0"/>
            </a:p>
          </p:txBody>
        </p:sp>
      </p:grpSp>
    </p:spTree>
    <p:extLst>
      <p:ext uri="{BB962C8B-B14F-4D97-AF65-F5344CB8AC3E}">
        <p14:creationId xmlns:p14="http://schemas.microsoft.com/office/powerpoint/2010/main" val="2049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8" name="Group 7"/>
          <p:cNvGrpSpPr/>
          <p:nvPr/>
        </p:nvGrpSpPr>
        <p:grpSpPr>
          <a:xfrm>
            <a:off x="1803097" y="140550"/>
            <a:ext cx="10019447" cy="6723965"/>
            <a:chOff x="1803097" y="140550"/>
            <a:chExt cx="10019447" cy="6723965"/>
          </a:xfrm>
        </p:grpSpPr>
        <p:pic>
          <p:nvPicPr>
            <p:cNvPr id="3" name="Picture 2"/>
            <p:cNvPicPr>
              <a:picLocks noChangeAspect="1"/>
            </p:cNvPicPr>
            <p:nvPr/>
          </p:nvPicPr>
          <p:blipFill>
            <a:blip r:embed="rId2"/>
            <a:stretch>
              <a:fillRect/>
            </a:stretch>
          </p:blipFill>
          <p:spPr>
            <a:xfrm>
              <a:off x="1803097" y="140550"/>
              <a:ext cx="10019447" cy="6723965"/>
            </a:xfrm>
            <a:prstGeom prst="rect">
              <a:avLst/>
            </a:prstGeom>
          </p:spPr>
        </p:pic>
        <p:pic>
          <p:nvPicPr>
            <p:cNvPr id="5" name="Picture 4"/>
            <p:cNvPicPr>
              <a:picLocks noChangeAspect="1"/>
            </p:cNvPicPr>
            <p:nvPr/>
          </p:nvPicPr>
          <p:blipFill rotWithShape="1">
            <a:blip r:embed="rId3"/>
            <a:srcRect t="16617"/>
            <a:stretch/>
          </p:blipFill>
          <p:spPr>
            <a:xfrm>
              <a:off x="10287612" y="2488860"/>
              <a:ext cx="1534932" cy="1300176"/>
            </a:xfrm>
            <a:prstGeom prst="rect">
              <a:avLst/>
            </a:prstGeom>
          </p:spPr>
        </p:pic>
      </p:grpSp>
    </p:spTree>
    <p:extLst>
      <p:ext uri="{BB962C8B-B14F-4D97-AF65-F5344CB8AC3E}">
        <p14:creationId xmlns:p14="http://schemas.microsoft.com/office/powerpoint/2010/main" val="162807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94148" y="697412"/>
            <a:ext cx="7638095" cy="5123809"/>
          </a:xfrm>
          <a:prstGeom prst="rect">
            <a:avLst/>
          </a:prstGeom>
        </p:spPr>
      </p:pic>
    </p:spTree>
    <p:extLst>
      <p:ext uri="{BB962C8B-B14F-4D97-AF65-F5344CB8AC3E}">
        <p14:creationId xmlns:p14="http://schemas.microsoft.com/office/powerpoint/2010/main" val="333504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863902" flipH="1">
            <a:off x="2674322" y="3852106"/>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190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Brace 2"/>
          <p:cNvSpPr/>
          <p:nvPr/>
        </p:nvSpPr>
        <p:spPr>
          <a:xfrm rot="5400000">
            <a:off x="1451072" y="3558107"/>
            <a:ext cx="211802" cy="1787630"/>
          </a:xfrm>
          <a:prstGeom prst="rightBrace">
            <a:avLst>
              <a:gd name="adj1" fmla="val 3887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1602154" y="4212492"/>
            <a:ext cx="3477846" cy="436938"/>
          </a:xfrm>
          <a:custGeom>
            <a:avLst/>
            <a:gdLst>
              <a:gd name="connsiteX0" fmla="*/ 0 w 3477846"/>
              <a:gd name="connsiteY0" fmla="*/ 398585 h 436938"/>
              <a:gd name="connsiteX1" fmla="*/ 2813538 w 3477846"/>
              <a:gd name="connsiteY1" fmla="*/ 398585 h 436938"/>
              <a:gd name="connsiteX2" fmla="*/ 3477846 w 3477846"/>
              <a:gd name="connsiteY2" fmla="*/ 0 h 436938"/>
            </a:gdLst>
            <a:ahLst/>
            <a:cxnLst>
              <a:cxn ang="0">
                <a:pos x="connsiteX0" y="connsiteY0"/>
              </a:cxn>
              <a:cxn ang="0">
                <a:pos x="connsiteX1" y="connsiteY1"/>
              </a:cxn>
              <a:cxn ang="0">
                <a:pos x="connsiteX2" y="connsiteY2"/>
              </a:cxn>
            </a:cxnLst>
            <a:rect l="l" t="t" r="r" b="b"/>
            <a:pathLst>
              <a:path w="3477846" h="436938">
                <a:moveTo>
                  <a:pt x="0" y="398585"/>
                </a:moveTo>
                <a:cubicBezTo>
                  <a:pt x="1116948" y="431800"/>
                  <a:pt x="2233897" y="465016"/>
                  <a:pt x="2813538" y="398585"/>
                </a:cubicBezTo>
                <a:cubicBezTo>
                  <a:pt x="3393179" y="332154"/>
                  <a:pt x="3435512" y="166077"/>
                  <a:pt x="3477846" y="0"/>
                </a:cubicBezTo>
              </a:path>
            </a:pathLst>
          </a:custGeom>
          <a:noFill/>
          <a:ln w="19050">
            <a:solidFill>
              <a:schemeClr val="tx1"/>
            </a:solidFill>
            <a:headEnd type="none"/>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73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113178" y="29029"/>
            <a:ext cx="7309586" cy="6733982"/>
            <a:chOff x="2113178" y="29029"/>
            <a:chExt cx="7309586" cy="6733982"/>
          </a:xfrm>
        </p:grpSpPr>
        <p:pic>
          <p:nvPicPr>
            <p:cNvPr id="5" name="Picture 4"/>
            <p:cNvPicPr>
              <a:picLocks noChangeAspect="1"/>
            </p:cNvPicPr>
            <p:nvPr/>
          </p:nvPicPr>
          <p:blipFill>
            <a:blip r:embed="rId3"/>
            <a:stretch>
              <a:fillRect/>
            </a:stretch>
          </p:blipFill>
          <p:spPr>
            <a:xfrm>
              <a:off x="2113178" y="1333837"/>
              <a:ext cx="7309586" cy="5360363"/>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6" name="Group 5"/>
          <p:cNvGrpSpPr/>
          <p:nvPr/>
        </p:nvGrpSpPr>
        <p:grpSpPr>
          <a:xfrm>
            <a:off x="1093509" y="134914"/>
            <a:ext cx="8934204" cy="6204546"/>
            <a:chOff x="1093509" y="4773"/>
            <a:chExt cx="8934204" cy="6204546"/>
          </a:xfrm>
        </p:grpSpPr>
        <p:pic>
          <p:nvPicPr>
            <p:cNvPr id="2" name="Picture 1"/>
            <p:cNvPicPr>
              <a:picLocks noChangeAspect="1"/>
            </p:cNvPicPr>
            <p:nvPr/>
          </p:nvPicPr>
          <p:blipFill>
            <a:blip r:embed="rId2"/>
            <a:stretch>
              <a:fillRect/>
            </a:stretch>
          </p:blipFill>
          <p:spPr>
            <a:xfrm>
              <a:off x="1093509" y="4773"/>
              <a:ext cx="8934204" cy="5984431"/>
            </a:xfrm>
            <a:prstGeom prst="rect">
              <a:avLst/>
            </a:prstGeom>
          </p:spPr>
        </p:pic>
        <p:grpSp>
          <p:nvGrpSpPr>
            <p:cNvPr id="3" name="Group 2"/>
            <p:cNvGrpSpPr/>
            <p:nvPr/>
          </p:nvGrpSpPr>
          <p:grpSpPr>
            <a:xfrm>
              <a:off x="1912933" y="5814548"/>
              <a:ext cx="7758274" cy="394771"/>
              <a:chOff x="1889150" y="5778666"/>
              <a:chExt cx="7758274" cy="394771"/>
            </a:xfrm>
          </p:grpSpPr>
          <p:grpSp>
            <p:nvGrpSpPr>
              <p:cNvPr id="16" name="Group 15"/>
              <p:cNvGrpSpPr/>
              <p:nvPr/>
            </p:nvGrpSpPr>
            <p:grpSpPr>
              <a:xfrm>
                <a:off x="6640267" y="5781178"/>
                <a:ext cx="3007157" cy="392259"/>
                <a:chOff x="2263776" y="1666730"/>
                <a:chExt cx="3601505" cy="432218"/>
              </a:xfrm>
            </p:grpSpPr>
            <p:pic>
              <p:nvPicPr>
                <p:cNvPr id="17" name="Picture 16"/>
                <p:cNvPicPr>
                  <a:picLocks noChangeAspect="1"/>
                </p:cNvPicPr>
                <p:nvPr/>
              </p:nvPicPr>
              <p:blipFill>
                <a:blip r:embed="rId3"/>
                <a:stretch>
                  <a:fillRect/>
                </a:stretch>
              </p:blipFill>
              <p:spPr>
                <a:xfrm>
                  <a:off x="2263776" y="1666730"/>
                  <a:ext cx="655912" cy="396303"/>
                </a:xfrm>
                <a:prstGeom prst="rect">
                  <a:avLst/>
                </a:prstGeom>
              </p:spPr>
            </p:pic>
            <p:pic>
              <p:nvPicPr>
                <p:cNvPr id="18" name="Picture 17"/>
                <p:cNvPicPr>
                  <a:picLocks noChangeAspect="1"/>
                </p:cNvPicPr>
                <p:nvPr/>
              </p:nvPicPr>
              <p:blipFill>
                <a:blip r:embed="rId4"/>
                <a:stretch>
                  <a:fillRect/>
                </a:stretch>
              </p:blipFill>
              <p:spPr>
                <a:xfrm>
                  <a:off x="5136803" y="1719389"/>
                  <a:ext cx="728478" cy="293882"/>
                </a:xfrm>
                <a:prstGeom prst="rect">
                  <a:avLst/>
                </a:prstGeom>
              </p:spPr>
            </p:pic>
            <p:pic>
              <p:nvPicPr>
                <p:cNvPr id="20" name="Picture 19"/>
                <p:cNvPicPr>
                  <a:picLocks noChangeAspect="1"/>
                </p:cNvPicPr>
                <p:nvPr/>
              </p:nvPicPr>
              <p:blipFill>
                <a:blip r:embed="rId5"/>
                <a:stretch>
                  <a:fillRect/>
                </a:stretch>
              </p:blipFill>
              <p:spPr>
                <a:xfrm>
                  <a:off x="3707843" y="1690005"/>
                  <a:ext cx="640805" cy="408943"/>
                </a:xfrm>
                <a:prstGeom prst="rect">
                  <a:avLst/>
                </a:prstGeom>
              </p:spPr>
            </p:pic>
          </p:grpSp>
          <p:grpSp>
            <p:nvGrpSpPr>
              <p:cNvPr id="7" name="Group 6"/>
              <p:cNvGrpSpPr/>
              <p:nvPr/>
            </p:nvGrpSpPr>
            <p:grpSpPr>
              <a:xfrm>
                <a:off x="1889150" y="5778666"/>
                <a:ext cx="3379915" cy="344085"/>
                <a:chOff x="1415503" y="5588783"/>
                <a:chExt cx="3379915" cy="344085"/>
              </a:xfrm>
            </p:grpSpPr>
            <p:grpSp>
              <p:nvGrpSpPr>
                <p:cNvPr id="19" name="Group 18"/>
                <p:cNvGrpSpPr/>
                <p:nvPr/>
              </p:nvGrpSpPr>
              <p:grpSpPr>
                <a:xfrm>
                  <a:off x="1943831" y="5588783"/>
                  <a:ext cx="2851587" cy="344085"/>
                  <a:chOff x="2721670" y="6031203"/>
                  <a:chExt cx="2261399" cy="238512"/>
                </a:xfrm>
              </p:grpSpPr>
              <p:grpSp>
                <p:nvGrpSpPr>
                  <p:cNvPr id="24" name="Group 23"/>
                  <p:cNvGrpSpPr/>
                  <p:nvPr/>
                </p:nvGrpSpPr>
                <p:grpSpPr>
                  <a:xfrm>
                    <a:off x="2721670" y="6031203"/>
                    <a:ext cx="2261399" cy="238512"/>
                    <a:chOff x="2887669" y="6031203"/>
                    <a:chExt cx="2261399" cy="238512"/>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3357"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8952" y="6043152"/>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93278" y="6031203"/>
                      <a:ext cx="255790" cy="218495"/>
                    </a:xfrm>
                    <a:prstGeom prst="rect">
                      <a:avLst/>
                    </a:prstGeom>
                  </p:spPr>
                </p:pic>
              </p:grpSp>
              <p:pic>
                <p:nvPicPr>
                  <p:cNvPr id="22" name="Picture 21"/>
                  <p:cNvPicPr>
                    <a:picLocks noChangeAspect="1"/>
                  </p:cNvPicPr>
                  <p:nvPr/>
                </p:nvPicPr>
                <p:blipFill>
                  <a:blip r:embed="rId10"/>
                  <a:stretch>
                    <a:fillRect/>
                  </a:stretch>
                </p:blipFill>
                <p:spPr>
                  <a:xfrm>
                    <a:off x="4288906" y="6047587"/>
                    <a:ext cx="334902" cy="198223"/>
                  </a:xfrm>
                  <a:prstGeom prst="rect">
                    <a:avLst/>
                  </a:prstGeom>
                </p:spPr>
              </p:pic>
              <p:pic>
                <p:nvPicPr>
                  <p:cNvPr id="23" name="Picture 22"/>
                  <p:cNvPicPr>
                    <a:picLocks noChangeAspect="1"/>
                  </p:cNvPicPr>
                  <p:nvPr/>
                </p:nvPicPr>
                <p:blipFill>
                  <a:blip r:embed="rId11"/>
                  <a:stretch>
                    <a:fillRect/>
                  </a:stretch>
                </p:blipFill>
                <p:spPr>
                  <a:xfrm>
                    <a:off x="3876220" y="6050400"/>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1778884" y="217158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0.21</a:t>
            </a:r>
          </a:p>
          <a:p>
            <a:r>
              <a:rPr lang="en-US" sz="1400" dirty="0" smtClean="0"/>
              <a:t>Marginal R</a:t>
            </a:r>
            <a:r>
              <a:rPr lang="en-US" sz="1400" baseline="30000" dirty="0" smtClean="0"/>
              <a:t>2 </a:t>
            </a:r>
            <a:r>
              <a:rPr lang="en-US" sz="1400" dirty="0"/>
              <a:t>= 0.04 </a:t>
            </a:r>
          </a:p>
        </p:txBody>
      </p:sp>
      <p:sp>
        <p:nvSpPr>
          <p:cNvPr id="25" name="TextBox 24"/>
          <p:cNvSpPr txBox="1"/>
          <p:nvPr/>
        </p:nvSpPr>
        <p:spPr>
          <a:xfrm>
            <a:off x="6271049" y="1744116"/>
            <a:ext cx="1147846"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0.43</a:t>
            </a:r>
          </a:p>
          <a:p>
            <a:r>
              <a:rPr lang="en-US" sz="1400" dirty="0"/>
              <a:t>Marginal R</a:t>
            </a:r>
            <a:r>
              <a:rPr lang="en-US" sz="1400" baseline="30000" dirty="0"/>
              <a:t>2 </a:t>
            </a:r>
            <a:r>
              <a:rPr lang="en-US" sz="1400" dirty="0"/>
              <a:t>= </a:t>
            </a:r>
            <a:r>
              <a:rPr lang="en-US" sz="1400" dirty="0" smtClean="0"/>
              <a:t>0.12</a:t>
            </a:r>
            <a:endParaRPr lang="en-US" sz="1400" dirty="0"/>
          </a:p>
        </p:txBody>
      </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03286" y="0"/>
            <a:ext cx="8563803" cy="6674845"/>
          </a:xfrm>
          <a:prstGeom prst="rect">
            <a:avLst/>
          </a:prstGeom>
        </p:spPr>
      </p:pic>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sp>
        <p:nvSpPr>
          <p:cNvPr id="10" name="TextBox 9"/>
          <p:cNvSpPr txBox="1"/>
          <p:nvPr/>
        </p:nvSpPr>
        <p:spPr>
          <a:xfrm>
            <a:off x="6467404" y="1822221"/>
            <a:ext cx="1064613" cy="954107"/>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0.04</a:t>
            </a:r>
          </a:p>
          <a:p>
            <a:r>
              <a:rPr lang="en-US" sz="1400" dirty="0" smtClean="0"/>
              <a:t>Marginal </a:t>
            </a:r>
            <a:r>
              <a:rPr lang="en-US" sz="1400" dirty="0"/>
              <a:t>R</a:t>
            </a:r>
            <a:r>
              <a:rPr lang="en-US" sz="1400" baseline="30000" dirty="0"/>
              <a:t>2 </a:t>
            </a:r>
            <a:r>
              <a:rPr lang="en-US" sz="1400" dirty="0"/>
              <a:t>= </a:t>
            </a:r>
            <a:r>
              <a:rPr lang="en-US" sz="1400" dirty="0" smtClean="0"/>
              <a:t>0.07</a:t>
            </a:r>
            <a:endParaRPr lang="en-US" sz="1400" dirty="0"/>
          </a:p>
        </p:txBody>
      </p:sp>
      <p:sp>
        <p:nvSpPr>
          <p:cNvPr id="11" name="TextBox 10"/>
          <p:cNvSpPr txBox="1"/>
          <p:nvPr/>
        </p:nvSpPr>
        <p:spPr>
          <a:xfrm>
            <a:off x="2211754" y="307691"/>
            <a:ext cx="1998575" cy="523220"/>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0.05</a:t>
            </a:r>
            <a:endParaRPr lang="en-US" sz="1400" dirty="0"/>
          </a:p>
          <a:p>
            <a:r>
              <a:rPr lang="en-US" sz="1400" dirty="0"/>
              <a:t>Marginal R</a:t>
            </a:r>
            <a:r>
              <a:rPr lang="en-US" sz="1400" baseline="30000" dirty="0"/>
              <a:t>2 </a:t>
            </a:r>
            <a:r>
              <a:rPr lang="en-US" sz="1400" dirty="0"/>
              <a:t>= </a:t>
            </a:r>
            <a:r>
              <a:rPr lang="en-US" sz="1400" dirty="0" smtClean="0"/>
              <a:t>0.19</a:t>
            </a:r>
            <a:endParaRPr lang="en-US" sz="1400" dirty="0"/>
          </a:p>
        </p:txBody>
      </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026371" y="0"/>
            <a:ext cx="8475090" cy="6578622"/>
          </a:xfrm>
          <a:prstGeom prst="rect">
            <a:avLst/>
          </a:prstGeom>
        </p:spPr>
      </p:pic>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6" name="Group 5"/>
          <p:cNvGrpSpPr/>
          <p:nvPr/>
        </p:nvGrpSpPr>
        <p:grpSpPr>
          <a:xfrm>
            <a:off x="2831575" y="6458113"/>
            <a:ext cx="7423040" cy="390178"/>
            <a:chOff x="2831575" y="6512907"/>
            <a:chExt cx="7423040" cy="390178"/>
          </a:xfrm>
        </p:grpSpPr>
        <p:pic>
          <p:nvPicPr>
            <p:cNvPr id="11" name="Picture 10"/>
            <p:cNvPicPr>
              <a:picLocks noChangeAspect="1"/>
            </p:cNvPicPr>
            <p:nvPr/>
          </p:nvPicPr>
          <p:blipFill>
            <a:blip r:embed="rId4"/>
            <a:stretch>
              <a:fillRect/>
            </a:stretch>
          </p:blipFill>
          <p:spPr>
            <a:xfrm>
              <a:off x="2831575" y="6516594"/>
              <a:ext cx="3286029" cy="341406"/>
            </a:xfrm>
            <a:prstGeom prst="rect">
              <a:avLst/>
            </a:prstGeom>
          </p:spPr>
        </p:pic>
        <p:pic>
          <p:nvPicPr>
            <p:cNvPr id="12" name="Picture 11"/>
            <p:cNvPicPr>
              <a:picLocks noChangeAspect="1"/>
            </p:cNvPicPr>
            <p:nvPr/>
          </p:nvPicPr>
          <p:blipFill>
            <a:blip r:embed="rId5"/>
            <a:stretch>
              <a:fillRect/>
            </a:stretch>
          </p:blipFill>
          <p:spPr>
            <a:xfrm>
              <a:off x="7370957" y="6512907"/>
              <a:ext cx="2883658" cy="390178"/>
            </a:xfrm>
            <a:prstGeom prst="rect">
              <a:avLst/>
            </a:prstGeom>
          </p:spPr>
        </p:pic>
      </p:grpSp>
      <p:sp>
        <p:nvSpPr>
          <p:cNvPr id="14" name="TextBox 13"/>
          <p:cNvSpPr txBox="1"/>
          <p:nvPr/>
        </p:nvSpPr>
        <p:spPr>
          <a:xfrm>
            <a:off x="2749845" y="233445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0.25</a:t>
            </a:r>
          </a:p>
          <a:p>
            <a:r>
              <a:rPr lang="en-US" sz="1400" dirty="0" smtClean="0"/>
              <a:t>Marginal R</a:t>
            </a:r>
            <a:r>
              <a:rPr lang="en-US" sz="1400" baseline="30000" dirty="0" smtClean="0"/>
              <a:t>2 </a:t>
            </a:r>
            <a:r>
              <a:rPr lang="en-US" sz="1400" dirty="0"/>
              <a:t>= </a:t>
            </a:r>
            <a:r>
              <a:rPr lang="en-US" sz="1400" dirty="0" smtClean="0"/>
              <a:t>0.19 </a:t>
            </a:r>
            <a:endParaRPr lang="en-US" sz="1400" dirty="0"/>
          </a:p>
        </p:txBody>
      </p:sp>
      <p:sp>
        <p:nvSpPr>
          <p:cNvPr id="15" name="TextBox 14"/>
          <p:cNvSpPr txBox="1"/>
          <p:nvPr/>
        </p:nvSpPr>
        <p:spPr>
          <a:xfrm>
            <a:off x="7079400" y="1903567"/>
            <a:ext cx="980518"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0.32</a:t>
            </a:r>
          </a:p>
          <a:p>
            <a:r>
              <a:rPr lang="en-US" sz="1400" dirty="0" smtClean="0"/>
              <a:t>Marginal R</a:t>
            </a:r>
            <a:r>
              <a:rPr lang="en-US" sz="1400" baseline="30000" dirty="0" smtClean="0"/>
              <a:t>2 </a:t>
            </a:r>
            <a:r>
              <a:rPr lang="en-US" sz="1400" dirty="0"/>
              <a:t>= </a:t>
            </a:r>
            <a:r>
              <a:rPr lang="en-US" sz="1400" dirty="0" smtClean="0"/>
              <a:t>0.09 </a:t>
            </a:r>
            <a:endParaRPr lang="en-US" sz="1400" dirty="0"/>
          </a:p>
        </p:txBody>
      </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4676</TotalTime>
  <Words>395</Words>
  <Application>Microsoft Office PowerPoint</Application>
  <PresentationFormat>Widescreen</PresentationFormat>
  <Paragraphs>111</Paragraphs>
  <Slides>18</Slides>
  <Notes>4</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PowerPoint Presentation</vt:lpstr>
      <vt:lpstr>Supp 25 </vt:lpstr>
      <vt:lpstr>PowerPoint Presentation</vt:lpstr>
      <vt:lpstr>1a null</vt:lpstr>
      <vt:lpstr>Null turnover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358</cp:revision>
  <dcterms:created xsi:type="dcterms:W3CDTF">2016-11-15T13:25:48Z</dcterms:created>
  <dcterms:modified xsi:type="dcterms:W3CDTF">2018-03-21T14:54:20Z</dcterms:modified>
</cp:coreProperties>
</file>