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63" r:id="rId3"/>
    <p:sldId id="257" r:id="rId4"/>
    <p:sldId id="260" r:id="rId5"/>
    <p:sldId id="262" r:id="rId6"/>
    <p:sldId id="266" r:id="rId7"/>
    <p:sldId id="256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2F41"/>
    <a:srgbClr val="31AD34"/>
    <a:srgbClr val="FF0066"/>
    <a:srgbClr val="F5A3E5"/>
    <a:srgbClr val="6F6F6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2209" autoAdjust="0"/>
  </p:normalViewPr>
  <p:slideViewPr>
    <p:cSldViewPr snapToGrid="0">
      <p:cViewPr varScale="1">
        <p:scale>
          <a:sx n="106" d="100"/>
          <a:sy n="106" d="100"/>
        </p:scale>
        <p:origin x="73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21820-D199-4D82-91AF-C50B1D3B111A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60E3DB-BCAB-42BD-8DDD-04198F92E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98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henounproject.com/delwar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thenounproject.com/Mrs_Flan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Bird – created by </a:t>
            </a:r>
            <a:r>
              <a:rPr lang="en-US" dirty="0" err="1" smtClean="0"/>
              <a:t>parkjisun</a:t>
            </a:r>
            <a:endParaRPr lang="en-US" dirty="0" smtClean="0"/>
          </a:p>
          <a:p>
            <a:r>
              <a:rPr lang="en-US" dirty="0" smtClean="0"/>
              <a:t>Tree – created by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Delwar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Hossain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dirty="0" smtClean="0"/>
              <a:t>Deer – created by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Francisca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Arévalo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Fish – created by Iconic</a:t>
            </a:r>
          </a:p>
          <a:p>
            <a:r>
              <a:rPr lang="en-US" dirty="0" smtClean="0"/>
              <a:t>Butterfly – created by Jacqueline </a:t>
            </a:r>
            <a:r>
              <a:rPr lang="en-US" dirty="0" err="1" smtClean="0"/>
              <a:t>Fernandes</a:t>
            </a:r>
            <a:endParaRPr lang="en-US" dirty="0" smtClean="0"/>
          </a:p>
          <a:p>
            <a:r>
              <a:rPr lang="en-US" dirty="0" smtClean="0"/>
              <a:t>Shell</a:t>
            </a:r>
            <a:r>
              <a:rPr lang="en-US" baseline="0" dirty="0" smtClean="0"/>
              <a:t> – created by B Barrett Noun project</a:t>
            </a:r>
          </a:p>
          <a:p>
            <a:r>
              <a:rPr lang="en-US" baseline="0" dirty="0" smtClean="0"/>
              <a:t>Bacteria – created by Boris </a:t>
            </a:r>
            <a:r>
              <a:rPr lang="en-US" baseline="0" dirty="0" err="1" smtClean="0"/>
              <a:t>Belov</a:t>
            </a:r>
            <a:endParaRPr lang="en-US" baseline="0" dirty="0" smtClean="0"/>
          </a:p>
          <a:p>
            <a:r>
              <a:rPr lang="en-US" baseline="0" dirty="0" smtClean="0"/>
              <a:t>Mountains by </a:t>
            </a:r>
            <a:r>
              <a:rPr lang="en-US" baseline="0" dirty="0" err="1" smtClean="0"/>
              <a:t>alice</a:t>
            </a:r>
            <a:r>
              <a:rPr lang="en-US" baseline="0" dirty="0" smtClean="0"/>
              <a:t> noir, ocean by </a:t>
            </a:r>
            <a:r>
              <a:rPr lang="en-US" baseline="0" dirty="0" err="1" smtClean="0"/>
              <a:t>alex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muravev</a:t>
            </a:r>
            <a:r>
              <a:rPr lang="en-US" baseline="0" dirty="0" smtClean="0"/>
              <a:t>, lake by </a:t>
            </a:r>
            <a:r>
              <a:rPr lang="en-US" baseline="0" dirty="0" err="1" smtClean="0"/>
              <a:t>By</a:t>
            </a:r>
            <a:r>
              <a:rPr lang="en-US" baseline="0" dirty="0" smtClean="0"/>
              <a:t> Anton </a:t>
            </a:r>
            <a:r>
              <a:rPr lang="en-US" baseline="0" dirty="0" err="1" smtClean="0"/>
              <a:t>Gajdosik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64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fixed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71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07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96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6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6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6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2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09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8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4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79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28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B8C92-D5E3-4480-8685-D57BEE386DE2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6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.png"/><Relationship Id="rId3" Type="http://schemas.openxmlformats.org/officeDocument/2006/relationships/image" Target="../media/image14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.png"/><Relationship Id="rId3" Type="http://schemas.openxmlformats.org/officeDocument/2006/relationships/image" Target="../media/image15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485171"/>
              </p:ext>
            </p:extLst>
          </p:nvPr>
        </p:nvGraphicFramePr>
        <p:xfrm>
          <a:off x="2492626" y="3745150"/>
          <a:ext cx="4202089" cy="1960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944">
                  <a:extLst>
                    <a:ext uri="{9D8B030D-6E8A-4147-A177-3AD203B41FA5}">
                      <a16:colId xmlns:a16="http://schemas.microsoft.com/office/drawing/2014/main" val="3777247511"/>
                    </a:ext>
                  </a:extLst>
                </a:gridCol>
                <a:gridCol w="1200230">
                  <a:extLst>
                    <a:ext uri="{9D8B030D-6E8A-4147-A177-3AD203B41FA5}">
                      <a16:colId xmlns:a16="http://schemas.microsoft.com/office/drawing/2014/main" val="3565287180"/>
                    </a:ext>
                  </a:extLst>
                </a:gridCol>
                <a:gridCol w="710503">
                  <a:extLst>
                    <a:ext uri="{9D8B030D-6E8A-4147-A177-3AD203B41FA5}">
                      <a16:colId xmlns:a16="http://schemas.microsoft.com/office/drawing/2014/main" val="310175345"/>
                    </a:ext>
                  </a:extLst>
                </a:gridCol>
                <a:gridCol w="1488412">
                  <a:extLst>
                    <a:ext uri="{9D8B030D-6E8A-4147-A177-3AD203B41FA5}">
                      <a16:colId xmlns:a16="http://schemas.microsoft.com/office/drawing/2014/main" val="2991616883"/>
                    </a:ext>
                  </a:extLst>
                </a:gridCol>
              </a:tblGrid>
              <a:tr h="4900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Birds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Invertebrates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353912"/>
                  </a:ext>
                </a:extLst>
              </a:tr>
              <a:tr h="4900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Plants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Benthos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6650058"/>
                  </a:ext>
                </a:extLst>
              </a:tr>
              <a:tr h="49000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Mammals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Plankton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8586666"/>
                  </a:ext>
                </a:extLst>
              </a:tr>
              <a:tr h="4900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Fish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95031"/>
                  </a:ext>
                </a:extLst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327" y="4277386"/>
            <a:ext cx="682287" cy="41063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7068" y="4617289"/>
            <a:ext cx="640805" cy="408944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905249"/>
              </p:ext>
            </p:extLst>
          </p:nvPr>
        </p:nvGraphicFramePr>
        <p:xfrm>
          <a:off x="2032000" y="723583"/>
          <a:ext cx="191485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265">
                  <a:extLst>
                    <a:ext uri="{9D8B030D-6E8A-4147-A177-3AD203B41FA5}">
                      <a16:colId xmlns:a16="http://schemas.microsoft.com/office/drawing/2014/main" val="1812283001"/>
                    </a:ext>
                  </a:extLst>
                </a:gridCol>
                <a:gridCol w="1427585">
                  <a:extLst>
                    <a:ext uri="{9D8B030D-6E8A-4147-A177-3AD203B41FA5}">
                      <a16:colId xmlns:a16="http://schemas.microsoft.com/office/drawing/2014/main" val="3574134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Birds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204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Mammals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943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Fish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409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Invertebrates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088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Benthos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511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Plankton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655806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043" y="1924865"/>
            <a:ext cx="429134" cy="2129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4235" y="60801"/>
            <a:ext cx="1380392" cy="1325563"/>
          </a:xfrm>
        </p:spPr>
        <p:txBody>
          <a:bodyPr/>
          <a:lstStyle/>
          <a:p>
            <a:r>
              <a:rPr lang="en-US" dirty="0" smtClean="0"/>
              <a:t>Key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651" y="2970153"/>
            <a:ext cx="370436" cy="2977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832" y="2237652"/>
            <a:ext cx="395345" cy="3250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80256" y="733268"/>
            <a:ext cx="386064" cy="3297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46589" y="2588903"/>
            <a:ext cx="422129" cy="3297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589" y="1149269"/>
            <a:ext cx="446039" cy="2684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60381" y="1551359"/>
            <a:ext cx="413796" cy="244918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090630"/>
              </p:ext>
            </p:extLst>
          </p:nvPr>
        </p:nvGraphicFramePr>
        <p:xfrm>
          <a:off x="6820894" y="3745150"/>
          <a:ext cx="2189284" cy="127452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261110">
                  <a:extLst>
                    <a:ext uri="{9D8B030D-6E8A-4147-A177-3AD203B41FA5}">
                      <a16:colId xmlns:a16="http://schemas.microsoft.com/office/drawing/2014/main" val="1963467705"/>
                    </a:ext>
                  </a:extLst>
                </a:gridCol>
                <a:gridCol w="928174">
                  <a:extLst>
                    <a:ext uri="{9D8B030D-6E8A-4147-A177-3AD203B41FA5}">
                      <a16:colId xmlns:a16="http://schemas.microsoft.com/office/drawing/2014/main" val="464586843"/>
                    </a:ext>
                  </a:extLst>
                </a:gridCol>
              </a:tblGrid>
              <a:tr h="424842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Terrestrial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226580"/>
                  </a:ext>
                </a:extLst>
              </a:tr>
              <a:tr h="424842">
                <a:tc>
                  <a:txBody>
                    <a:bodyPr/>
                    <a:lstStyle/>
                    <a:p>
                      <a:r>
                        <a:rPr lang="en-US" dirty="0" smtClean="0"/>
                        <a:t>Marine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2741848"/>
                  </a:ext>
                </a:extLst>
              </a:tr>
              <a:tr h="424842">
                <a:tc>
                  <a:txBody>
                    <a:bodyPr/>
                    <a:lstStyle/>
                    <a:p>
                      <a:r>
                        <a:rPr lang="en-US" dirty="0" smtClean="0"/>
                        <a:t>Freshwater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1260421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63232" y="3758752"/>
            <a:ext cx="655912" cy="3963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63232" y="4235472"/>
            <a:ext cx="728479" cy="29388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18805" y="3756919"/>
            <a:ext cx="535330" cy="45728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18111" y="4738385"/>
            <a:ext cx="709503" cy="41994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327" y="5316298"/>
            <a:ext cx="682288" cy="33851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703" y="3761069"/>
            <a:ext cx="551129" cy="45313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51840" y="4266416"/>
            <a:ext cx="522854" cy="40840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621" y="4769685"/>
            <a:ext cx="522854" cy="42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5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21" y="357096"/>
            <a:ext cx="2574012" cy="18332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2128" y="125730"/>
            <a:ext cx="4203192" cy="104241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6 panel conceptual figure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5991" y="89863"/>
            <a:ext cx="2567210" cy="2136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31775" y="89863"/>
            <a:ext cx="2567210" cy="2136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175991" y="3350245"/>
            <a:ext cx="1272043" cy="10673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1462195" y="2279007"/>
            <a:ext cx="1277474" cy="106982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462195" y="3348659"/>
            <a:ext cx="1277474" cy="106891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Diamond 72"/>
          <p:cNvSpPr/>
          <p:nvPr/>
        </p:nvSpPr>
        <p:spPr>
          <a:xfrm>
            <a:off x="1262363" y="5551835"/>
            <a:ext cx="237744" cy="219456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1810662" y="5283838"/>
            <a:ext cx="164592" cy="15369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1982537" y="4811779"/>
            <a:ext cx="174451" cy="18376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668568" y="4940079"/>
            <a:ext cx="180669" cy="17078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5-Point Star 79"/>
          <p:cNvSpPr/>
          <p:nvPr/>
        </p:nvSpPr>
        <p:spPr>
          <a:xfrm>
            <a:off x="590569" y="5886892"/>
            <a:ext cx="222222" cy="187270"/>
          </a:xfrm>
          <a:prstGeom prst="star5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Diamond 85"/>
          <p:cNvSpPr/>
          <p:nvPr/>
        </p:nvSpPr>
        <p:spPr>
          <a:xfrm>
            <a:off x="3913539" y="5537134"/>
            <a:ext cx="237744" cy="219456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4477249" y="5297226"/>
            <a:ext cx="164592" cy="15369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4653795" y="4823774"/>
            <a:ext cx="174451" cy="18376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Isosceles Triangle 88"/>
          <p:cNvSpPr/>
          <p:nvPr/>
        </p:nvSpPr>
        <p:spPr>
          <a:xfrm>
            <a:off x="3319744" y="4925378"/>
            <a:ext cx="180669" cy="17078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5-Point Star 89"/>
          <p:cNvSpPr/>
          <p:nvPr/>
        </p:nvSpPr>
        <p:spPr>
          <a:xfrm>
            <a:off x="3241745" y="5872191"/>
            <a:ext cx="222222" cy="187270"/>
          </a:xfrm>
          <a:prstGeom prst="star5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/>
          <p:cNvSpPr/>
          <p:nvPr/>
        </p:nvSpPr>
        <p:spPr>
          <a:xfrm>
            <a:off x="1937108" y="5696627"/>
            <a:ext cx="254081" cy="229821"/>
          </a:xfrm>
          <a:prstGeom prst="plus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16"/>
          <p:cNvSpPr/>
          <p:nvPr/>
        </p:nvSpPr>
        <p:spPr>
          <a:xfrm>
            <a:off x="718886" y="5419502"/>
            <a:ext cx="212183" cy="184569"/>
          </a:xfrm>
          <a:prstGeom prst="rtTriangl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/>
        </p:nvSpPr>
        <p:spPr>
          <a:xfrm>
            <a:off x="1099872" y="4844387"/>
            <a:ext cx="281363" cy="160133"/>
          </a:xfrm>
          <a:prstGeom prst="parallelogram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xagon 18"/>
          <p:cNvSpPr/>
          <p:nvPr/>
        </p:nvSpPr>
        <p:spPr>
          <a:xfrm>
            <a:off x="3839360" y="4851948"/>
            <a:ext cx="237744" cy="216145"/>
          </a:xfrm>
          <a:prstGeom prst="hexagon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oon 19"/>
          <p:cNvSpPr/>
          <p:nvPr/>
        </p:nvSpPr>
        <p:spPr>
          <a:xfrm>
            <a:off x="3462376" y="5462061"/>
            <a:ext cx="118578" cy="175637"/>
          </a:xfrm>
          <a:prstGeom prst="moon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rapezoid 20"/>
          <p:cNvSpPr/>
          <p:nvPr/>
        </p:nvSpPr>
        <p:spPr>
          <a:xfrm>
            <a:off x="4400409" y="5748642"/>
            <a:ext cx="240145" cy="183385"/>
          </a:xfrm>
          <a:prstGeom prst="trapezoid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84721" y="2278920"/>
            <a:ext cx="1277474" cy="106982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832704" y="2292332"/>
            <a:ext cx="2567210" cy="2136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lowchart: Connector 65"/>
          <p:cNvSpPr/>
          <p:nvPr/>
        </p:nvSpPr>
        <p:spPr>
          <a:xfrm>
            <a:off x="3234716" y="2981951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Connector 66"/>
          <p:cNvSpPr/>
          <p:nvPr/>
        </p:nvSpPr>
        <p:spPr>
          <a:xfrm>
            <a:off x="3264662" y="3887857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Connector 67"/>
          <p:cNvSpPr/>
          <p:nvPr/>
        </p:nvSpPr>
        <p:spPr>
          <a:xfrm>
            <a:off x="5011655" y="2494966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3836308" y="4212777"/>
            <a:ext cx="8042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Log(area)</a:t>
            </a:r>
            <a:endParaRPr lang="en-US" sz="1100" dirty="0"/>
          </a:p>
        </p:txBody>
      </p:sp>
      <p:sp>
        <p:nvSpPr>
          <p:cNvPr id="77" name="TextBox 76"/>
          <p:cNvSpPr txBox="1"/>
          <p:nvPr/>
        </p:nvSpPr>
        <p:spPr>
          <a:xfrm rot="16200000">
            <a:off x="2484501" y="3325139"/>
            <a:ext cx="9552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Log(Species)</a:t>
            </a:r>
            <a:endParaRPr lang="en-US" sz="1100" dirty="0"/>
          </a:p>
        </p:txBody>
      </p:sp>
      <p:cxnSp>
        <p:nvCxnSpPr>
          <p:cNvPr id="79" name="Straight Connector 78"/>
          <p:cNvCxnSpPr/>
          <p:nvPr/>
        </p:nvCxnSpPr>
        <p:spPr>
          <a:xfrm flipV="1">
            <a:off x="3319744" y="2546445"/>
            <a:ext cx="1679579" cy="132859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3293435" y="2541727"/>
            <a:ext cx="1691612" cy="45415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3063211" y="2440158"/>
            <a:ext cx="0" cy="1796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3063210" y="4239912"/>
            <a:ext cx="2170131" cy="28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 rot="20741648">
            <a:off x="3362806" y="2589891"/>
            <a:ext cx="11018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All species</a:t>
            </a:r>
            <a:endParaRPr lang="en-US" sz="1100" dirty="0"/>
          </a:p>
        </p:txBody>
      </p:sp>
      <p:sp>
        <p:nvSpPr>
          <p:cNvPr id="95" name="TextBox 94"/>
          <p:cNvSpPr txBox="1"/>
          <p:nvPr/>
        </p:nvSpPr>
        <p:spPr>
          <a:xfrm rot="19292141">
            <a:off x="3245778" y="3067049"/>
            <a:ext cx="15520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Excluding transients</a:t>
            </a:r>
            <a:endParaRPr lang="en-US" sz="1100" dirty="0"/>
          </a:p>
        </p:txBody>
      </p:sp>
      <p:sp>
        <p:nvSpPr>
          <p:cNvPr id="97" name="Diamond 96"/>
          <p:cNvSpPr/>
          <p:nvPr/>
        </p:nvSpPr>
        <p:spPr>
          <a:xfrm>
            <a:off x="3185248" y="3923538"/>
            <a:ext cx="45719" cy="45719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329648" y="3947786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Isosceles Triangle 100"/>
          <p:cNvSpPr/>
          <p:nvPr/>
        </p:nvSpPr>
        <p:spPr>
          <a:xfrm>
            <a:off x="3248660" y="4009768"/>
            <a:ext cx="45719" cy="4571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Hexagon 104"/>
          <p:cNvSpPr/>
          <p:nvPr/>
        </p:nvSpPr>
        <p:spPr>
          <a:xfrm>
            <a:off x="3170611" y="2924026"/>
            <a:ext cx="70648" cy="57645"/>
          </a:xfrm>
          <a:prstGeom prst="hexagon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3275738" y="2907745"/>
            <a:ext cx="57025" cy="523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Diamond 106"/>
          <p:cNvSpPr/>
          <p:nvPr/>
        </p:nvSpPr>
        <p:spPr>
          <a:xfrm>
            <a:off x="3154988" y="3026533"/>
            <a:ext cx="45719" cy="45719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3299388" y="3050781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Isosceles Triangle 108"/>
          <p:cNvSpPr/>
          <p:nvPr/>
        </p:nvSpPr>
        <p:spPr>
          <a:xfrm>
            <a:off x="3218400" y="3112763"/>
            <a:ext cx="45719" cy="4571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Hexagon 116"/>
          <p:cNvSpPr/>
          <p:nvPr/>
        </p:nvSpPr>
        <p:spPr>
          <a:xfrm>
            <a:off x="4976331" y="2342063"/>
            <a:ext cx="70648" cy="57645"/>
          </a:xfrm>
          <a:prstGeom prst="hexagon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5056165" y="2409609"/>
            <a:ext cx="57025" cy="52352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Diamond 118"/>
          <p:cNvSpPr/>
          <p:nvPr/>
        </p:nvSpPr>
        <p:spPr>
          <a:xfrm>
            <a:off x="5147669" y="2461961"/>
            <a:ext cx="45719" cy="45719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5081056" y="2548285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Isosceles Triangle 120"/>
          <p:cNvSpPr/>
          <p:nvPr/>
        </p:nvSpPr>
        <p:spPr>
          <a:xfrm>
            <a:off x="4998827" y="2614627"/>
            <a:ext cx="45719" cy="4571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5-Point Star 121"/>
          <p:cNvSpPr/>
          <p:nvPr/>
        </p:nvSpPr>
        <p:spPr>
          <a:xfrm>
            <a:off x="4924738" y="2434886"/>
            <a:ext cx="45720" cy="45719"/>
          </a:xfrm>
          <a:prstGeom prst="star5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Parallelogram 124"/>
          <p:cNvSpPr/>
          <p:nvPr/>
        </p:nvSpPr>
        <p:spPr>
          <a:xfrm>
            <a:off x="5156869" y="2607174"/>
            <a:ext cx="45719" cy="45719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rapezoid 125"/>
          <p:cNvSpPr/>
          <p:nvPr/>
        </p:nvSpPr>
        <p:spPr>
          <a:xfrm>
            <a:off x="5153178" y="2356662"/>
            <a:ext cx="45719" cy="45719"/>
          </a:xfrm>
          <a:prstGeom prst="trapezoid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2450292" y="3088067"/>
            <a:ext cx="119733" cy="10859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Isosceles Triangle 134"/>
          <p:cNvSpPr/>
          <p:nvPr/>
        </p:nvSpPr>
        <p:spPr>
          <a:xfrm>
            <a:off x="1630372" y="2492536"/>
            <a:ext cx="103106" cy="98071"/>
          </a:xfrm>
          <a:prstGeom prst="triangl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5-Point Star 135"/>
          <p:cNvSpPr/>
          <p:nvPr/>
        </p:nvSpPr>
        <p:spPr>
          <a:xfrm>
            <a:off x="2285862" y="2687584"/>
            <a:ext cx="168605" cy="165114"/>
          </a:xfrm>
          <a:prstGeom prst="star5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Parallelogram 136"/>
          <p:cNvSpPr/>
          <p:nvPr/>
        </p:nvSpPr>
        <p:spPr>
          <a:xfrm>
            <a:off x="1944733" y="2510674"/>
            <a:ext cx="186647" cy="106640"/>
          </a:xfrm>
          <a:prstGeom prst="parallelogram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rapezoid 137"/>
          <p:cNvSpPr/>
          <p:nvPr/>
        </p:nvSpPr>
        <p:spPr>
          <a:xfrm>
            <a:off x="1650116" y="2742807"/>
            <a:ext cx="145405" cy="119699"/>
          </a:xfrm>
          <a:prstGeom prst="trapezoid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Hexagon 139"/>
          <p:cNvSpPr/>
          <p:nvPr/>
        </p:nvSpPr>
        <p:spPr>
          <a:xfrm>
            <a:off x="1556207" y="4194864"/>
            <a:ext cx="170932" cy="151439"/>
          </a:xfrm>
          <a:prstGeom prst="hexagon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1996180" y="3997372"/>
            <a:ext cx="142869" cy="135226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2484729" y="4145824"/>
            <a:ext cx="119733" cy="108597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rapezoid 145"/>
          <p:cNvSpPr/>
          <p:nvPr/>
        </p:nvSpPr>
        <p:spPr>
          <a:xfrm>
            <a:off x="1684553" y="3800564"/>
            <a:ext cx="145405" cy="119699"/>
          </a:xfrm>
          <a:prstGeom prst="trapezoid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Diamond 146"/>
          <p:cNvSpPr/>
          <p:nvPr/>
        </p:nvSpPr>
        <p:spPr>
          <a:xfrm>
            <a:off x="2484337" y="3418148"/>
            <a:ext cx="143736" cy="139320"/>
          </a:xfrm>
          <a:prstGeom prst="diamon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712745" y="2927927"/>
            <a:ext cx="142869" cy="135226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Isosceles Triangle 150"/>
          <p:cNvSpPr/>
          <p:nvPr/>
        </p:nvSpPr>
        <p:spPr>
          <a:xfrm>
            <a:off x="381374" y="2480848"/>
            <a:ext cx="103106" cy="98071"/>
          </a:xfrm>
          <a:prstGeom prst="triangl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5-Point Star 151"/>
          <p:cNvSpPr/>
          <p:nvPr/>
        </p:nvSpPr>
        <p:spPr>
          <a:xfrm>
            <a:off x="1036864" y="2675896"/>
            <a:ext cx="168605" cy="165114"/>
          </a:xfrm>
          <a:prstGeom prst="star5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Parallelogram 152"/>
          <p:cNvSpPr/>
          <p:nvPr/>
        </p:nvSpPr>
        <p:spPr>
          <a:xfrm>
            <a:off x="695735" y="2498986"/>
            <a:ext cx="186647" cy="106640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Diamond 154"/>
          <p:cNvSpPr/>
          <p:nvPr/>
        </p:nvSpPr>
        <p:spPr>
          <a:xfrm>
            <a:off x="1200902" y="2348703"/>
            <a:ext cx="143736" cy="139320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Hexagon 155"/>
          <p:cNvSpPr/>
          <p:nvPr/>
        </p:nvSpPr>
        <p:spPr>
          <a:xfrm>
            <a:off x="253999" y="4203038"/>
            <a:ext cx="170932" cy="151439"/>
          </a:xfrm>
          <a:prstGeom prst="hexagon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693972" y="4005546"/>
            <a:ext cx="142869" cy="135226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1182521" y="4153998"/>
            <a:ext cx="119733" cy="10859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Isosceles Triangle 158"/>
          <p:cNvSpPr/>
          <p:nvPr/>
        </p:nvSpPr>
        <p:spPr>
          <a:xfrm>
            <a:off x="362601" y="3558467"/>
            <a:ext cx="103106" cy="9807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Diamond 162"/>
          <p:cNvSpPr/>
          <p:nvPr/>
        </p:nvSpPr>
        <p:spPr>
          <a:xfrm>
            <a:off x="1182129" y="3426322"/>
            <a:ext cx="143736" cy="139320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796616" y="26730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148881" y="26730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166" name="TextBox 165"/>
          <p:cNvSpPr txBox="1"/>
          <p:nvPr/>
        </p:nvSpPr>
        <p:spPr>
          <a:xfrm flipH="1">
            <a:off x="134462" y="2208311"/>
            <a:ext cx="24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2795703" y="2229595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92" name="Rectangle 91"/>
          <p:cNvSpPr/>
          <p:nvPr/>
        </p:nvSpPr>
        <p:spPr>
          <a:xfrm>
            <a:off x="171619" y="4468418"/>
            <a:ext cx="5227364" cy="17781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403851" y="4696769"/>
            <a:ext cx="1933055" cy="145671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3059635" y="4696769"/>
            <a:ext cx="1933055" cy="145671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108573" y="4398162"/>
            <a:ext cx="20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 – </a:t>
            </a:r>
            <a:r>
              <a:rPr lang="en-US" b="1" dirty="0"/>
              <a:t>t</a:t>
            </a:r>
            <a:r>
              <a:rPr lang="en-US" b="1" dirty="0" smtClean="0"/>
              <a:t>ime </a:t>
            </a:r>
            <a:r>
              <a:rPr lang="en-US" b="1" i="1" dirty="0" smtClean="0"/>
              <a:t>t</a:t>
            </a:r>
            <a:r>
              <a:rPr lang="en-US" sz="1400" b="1" i="1" dirty="0" smtClean="0"/>
              <a:t>1</a:t>
            </a:r>
            <a:endParaRPr lang="en-US" sz="16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2783696" y="4400082"/>
            <a:ext cx="20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  <a:r>
              <a:rPr lang="en-US" b="1" dirty="0" smtClean="0"/>
              <a:t> – </a:t>
            </a:r>
            <a:r>
              <a:rPr lang="en-US" b="1" dirty="0"/>
              <a:t>t</a:t>
            </a:r>
            <a:r>
              <a:rPr lang="en-US" b="1" dirty="0" smtClean="0"/>
              <a:t>ime </a:t>
            </a:r>
            <a:r>
              <a:rPr lang="en-US" b="1" i="1" dirty="0" smtClean="0"/>
              <a:t>t</a:t>
            </a:r>
            <a:r>
              <a:rPr lang="en-US" sz="1400" b="1" i="1" dirty="0"/>
              <a:t>2</a:t>
            </a:r>
            <a:endParaRPr lang="en-US" sz="1600" b="1" dirty="0"/>
          </a:p>
        </p:txBody>
      </p:sp>
      <p:sp>
        <p:nvSpPr>
          <p:cNvPr id="103" name="Right Arrow 102"/>
          <p:cNvSpPr/>
          <p:nvPr/>
        </p:nvSpPr>
        <p:spPr>
          <a:xfrm>
            <a:off x="2415871" y="5218774"/>
            <a:ext cx="578873" cy="32304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1619" y="6206853"/>
            <a:ext cx="52273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Turnover</a:t>
            </a:r>
          </a:p>
          <a:p>
            <a:r>
              <a:rPr lang="en-US" sz="1000" dirty="0" smtClean="0"/>
              <a:t>All species = 5/11</a:t>
            </a:r>
          </a:p>
          <a:p>
            <a:r>
              <a:rPr lang="en-US" sz="1000" dirty="0" smtClean="0"/>
              <a:t>Excluding transients = 5/5</a:t>
            </a:r>
            <a:endParaRPr lang="en-US" sz="1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3514" y="816004"/>
            <a:ext cx="2491454" cy="132247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275373" y="1292238"/>
            <a:ext cx="123610" cy="207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8760" y="470087"/>
            <a:ext cx="830956" cy="31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351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61" y="192024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1a-1f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413340" y="1423086"/>
            <a:ext cx="6302027" cy="4872260"/>
            <a:chOff x="2296213" y="1592590"/>
            <a:chExt cx="6302027" cy="487226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96213" y="1592590"/>
              <a:ext cx="6302027" cy="4697267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>
              <a:off x="2900512" y="2800272"/>
              <a:ext cx="5537372" cy="3664578"/>
              <a:chOff x="2900512" y="2800272"/>
              <a:chExt cx="5537372" cy="3664578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2903357" y="4533692"/>
                <a:ext cx="2321477" cy="288624"/>
                <a:chOff x="2721075" y="6066646"/>
                <a:chExt cx="2738999" cy="243895"/>
              </a:xfrm>
            </p:grpSpPr>
            <p:grpSp>
              <p:nvGrpSpPr>
                <p:cNvPr id="52" name="Group 51"/>
                <p:cNvGrpSpPr/>
                <p:nvPr/>
              </p:nvGrpSpPr>
              <p:grpSpPr>
                <a:xfrm>
                  <a:off x="2721075" y="6066646"/>
                  <a:ext cx="2738999" cy="243895"/>
                  <a:chOff x="2721075" y="6066646"/>
                  <a:chExt cx="2738999" cy="243895"/>
                </a:xfrm>
              </p:grpSpPr>
              <p:grpSp>
                <p:nvGrpSpPr>
                  <p:cNvPr id="55" name="Group 54"/>
                  <p:cNvGrpSpPr/>
                  <p:nvPr/>
                </p:nvGrpSpPr>
                <p:grpSpPr>
                  <a:xfrm>
                    <a:off x="2721075" y="6083191"/>
                    <a:ext cx="2738999" cy="227350"/>
                    <a:chOff x="2887074" y="6083191"/>
                    <a:chExt cx="2738999" cy="227350"/>
                  </a:xfrm>
                </p:grpSpPr>
                <p:pic>
                  <p:nvPicPr>
                    <p:cNvPr id="57" name="Picture 56"/>
                    <p:cNvPicPr>
                      <a:picLocks noChangeAspect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79269" y="6103833"/>
                      <a:ext cx="325640" cy="16156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8" name="Picture 57"/>
                    <p:cNvPicPr>
                      <a:picLocks noChangeAspect="1"/>
                    </p:cNvPicPr>
                    <p:nvPr/>
                  </p:nvPicPr>
                  <p:blipFill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345440" y="6084945"/>
                      <a:ext cx="280633" cy="22559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9" name="Picture 58"/>
                    <p:cNvPicPr>
                      <a:picLocks noChangeAspect="1"/>
                    </p:cNvPicPr>
                    <p:nvPr/>
                  </p:nvPicPr>
                  <p:blipFill>
                    <a:blip r:embed="rId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515280" y="6084945"/>
                      <a:ext cx="274386" cy="22559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0" name="Picture 59"/>
                    <p:cNvPicPr>
                      <a:picLocks noChangeAspect="1"/>
                    </p:cNvPicPr>
                    <p:nvPr/>
                  </p:nvPicPr>
                  <p:blipFill>
                    <a:blip r:embed="rId7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2887074" y="6083191"/>
                      <a:ext cx="255789" cy="218495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56" name="Picture 55"/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734039" y="6066646"/>
                    <a:ext cx="302061" cy="23594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53" name="Picture 52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06696" y="6098817"/>
                  <a:ext cx="334903" cy="198223"/>
                </a:xfrm>
                <a:prstGeom prst="rect">
                  <a:avLst/>
                </a:prstGeom>
              </p:spPr>
            </p:pic>
            <p:pic>
              <p:nvPicPr>
                <p:cNvPr id="54" name="Picture 53"/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107726" y="6098817"/>
                  <a:ext cx="327300" cy="196986"/>
                </a:xfrm>
                <a:prstGeom prst="rect">
                  <a:avLst/>
                </a:prstGeom>
              </p:spPr>
            </p:pic>
          </p:grpSp>
          <p:grpSp>
            <p:nvGrpSpPr>
              <p:cNvPr id="8" name="Group 7"/>
              <p:cNvGrpSpPr/>
              <p:nvPr/>
            </p:nvGrpSpPr>
            <p:grpSpPr>
              <a:xfrm>
                <a:off x="3007299" y="2800816"/>
                <a:ext cx="2184543" cy="324582"/>
                <a:chOff x="2066372" y="1693067"/>
                <a:chExt cx="3063411" cy="422147"/>
              </a:xfrm>
            </p:grpSpPr>
            <p:pic>
              <p:nvPicPr>
                <p:cNvPr id="64" name="Picture 63"/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66372" y="1693067"/>
                  <a:ext cx="655912" cy="396304"/>
                </a:xfrm>
                <a:prstGeom prst="rect">
                  <a:avLst/>
                </a:prstGeom>
              </p:spPr>
            </p:pic>
            <p:pic>
              <p:nvPicPr>
                <p:cNvPr id="66" name="Picture 65"/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401304" y="1744278"/>
                  <a:ext cx="728479" cy="293882"/>
                </a:xfrm>
                <a:prstGeom prst="rect">
                  <a:avLst/>
                </a:prstGeom>
              </p:spPr>
            </p:pic>
            <p:pic>
              <p:nvPicPr>
                <p:cNvPr id="67" name="Picture 66"/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263114" y="1706270"/>
                  <a:ext cx="640805" cy="408944"/>
                </a:xfrm>
                <a:prstGeom prst="rect">
                  <a:avLst/>
                </a:prstGeom>
              </p:spPr>
            </p:pic>
          </p:grpSp>
          <p:grpSp>
            <p:nvGrpSpPr>
              <p:cNvPr id="68" name="Group 67"/>
              <p:cNvGrpSpPr/>
              <p:nvPr/>
            </p:nvGrpSpPr>
            <p:grpSpPr>
              <a:xfrm>
                <a:off x="6178191" y="2800272"/>
                <a:ext cx="2184543" cy="324582"/>
                <a:chOff x="2066372" y="1693067"/>
                <a:chExt cx="3063411" cy="422147"/>
              </a:xfrm>
            </p:grpSpPr>
            <p:pic>
              <p:nvPicPr>
                <p:cNvPr id="69" name="Picture 68"/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66372" y="1693067"/>
                  <a:ext cx="655912" cy="396304"/>
                </a:xfrm>
                <a:prstGeom prst="rect">
                  <a:avLst/>
                </a:prstGeom>
              </p:spPr>
            </p:pic>
            <p:pic>
              <p:nvPicPr>
                <p:cNvPr id="70" name="Picture 69"/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401304" y="1744278"/>
                  <a:ext cx="728479" cy="293882"/>
                </a:xfrm>
                <a:prstGeom prst="rect">
                  <a:avLst/>
                </a:prstGeom>
              </p:spPr>
            </p:pic>
            <p:pic>
              <p:nvPicPr>
                <p:cNvPr id="71" name="Picture 70"/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263114" y="1706270"/>
                  <a:ext cx="640805" cy="408944"/>
                </a:xfrm>
                <a:prstGeom prst="rect">
                  <a:avLst/>
                </a:prstGeom>
              </p:spPr>
            </p:pic>
          </p:grpSp>
          <p:grpSp>
            <p:nvGrpSpPr>
              <p:cNvPr id="72" name="Group 71"/>
              <p:cNvGrpSpPr/>
              <p:nvPr/>
            </p:nvGrpSpPr>
            <p:grpSpPr>
              <a:xfrm>
                <a:off x="6096094" y="4543173"/>
                <a:ext cx="2321477" cy="288624"/>
                <a:chOff x="2721075" y="6066646"/>
                <a:chExt cx="2738999" cy="243895"/>
              </a:xfrm>
            </p:grpSpPr>
            <p:grpSp>
              <p:nvGrpSpPr>
                <p:cNvPr id="73" name="Group 72"/>
                <p:cNvGrpSpPr/>
                <p:nvPr/>
              </p:nvGrpSpPr>
              <p:grpSpPr>
                <a:xfrm>
                  <a:off x="2721075" y="6066646"/>
                  <a:ext cx="2738999" cy="243895"/>
                  <a:chOff x="2721075" y="6066646"/>
                  <a:chExt cx="2738999" cy="243895"/>
                </a:xfrm>
              </p:grpSpPr>
              <p:grpSp>
                <p:nvGrpSpPr>
                  <p:cNvPr id="76" name="Group 75"/>
                  <p:cNvGrpSpPr/>
                  <p:nvPr/>
                </p:nvGrpSpPr>
                <p:grpSpPr>
                  <a:xfrm>
                    <a:off x="2721075" y="6083191"/>
                    <a:ext cx="2738999" cy="227350"/>
                    <a:chOff x="2887074" y="6083191"/>
                    <a:chExt cx="2738999" cy="227350"/>
                  </a:xfrm>
                </p:grpSpPr>
                <p:pic>
                  <p:nvPicPr>
                    <p:cNvPr id="78" name="Picture 77"/>
                    <p:cNvPicPr>
                      <a:picLocks noChangeAspect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79269" y="6103833"/>
                      <a:ext cx="325640" cy="16156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9" name="Picture 78"/>
                    <p:cNvPicPr>
                      <a:picLocks noChangeAspect="1"/>
                    </p:cNvPicPr>
                    <p:nvPr/>
                  </p:nvPicPr>
                  <p:blipFill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345440" y="6084945"/>
                      <a:ext cx="280633" cy="22559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0" name="Picture 79"/>
                    <p:cNvPicPr>
                      <a:picLocks noChangeAspect="1"/>
                    </p:cNvPicPr>
                    <p:nvPr/>
                  </p:nvPicPr>
                  <p:blipFill>
                    <a:blip r:embed="rId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515280" y="6084945"/>
                      <a:ext cx="274386" cy="22559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1" name="Picture 80"/>
                    <p:cNvPicPr>
                      <a:picLocks noChangeAspect="1"/>
                    </p:cNvPicPr>
                    <p:nvPr/>
                  </p:nvPicPr>
                  <p:blipFill>
                    <a:blip r:embed="rId7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2887074" y="6083191"/>
                      <a:ext cx="255789" cy="218495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77" name="Picture 76"/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734039" y="6066646"/>
                    <a:ext cx="302061" cy="23594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74" name="Picture 73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06696" y="6098817"/>
                  <a:ext cx="334903" cy="198223"/>
                </a:xfrm>
                <a:prstGeom prst="rect">
                  <a:avLst/>
                </a:prstGeom>
              </p:spPr>
            </p:pic>
            <p:pic>
              <p:nvPicPr>
                <p:cNvPr id="75" name="Picture 74"/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107726" y="6098817"/>
                  <a:ext cx="327300" cy="196986"/>
                </a:xfrm>
                <a:prstGeom prst="rect">
                  <a:avLst/>
                </a:prstGeom>
              </p:spPr>
            </p:pic>
          </p:grpSp>
          <p:grpSp>
            <p:nvGrpSpPr>
              <p:cNvPr id="82" name="Group 81"/>
              <p:cNvGrpSpPr/>
              <p:nvPr/>
            </p:nvGrpSpPr>
            <p:grpSpPr>
              <a:xfrm>
                <a:off x="2900512" y="6176226"/>
                <a:ext cx="2321477" cy="288624"/>
                <a:chOff x="2721075" y="6066646"/>
                <a:chExt cx="2738999" cy="243895"/>
              </a:xfrm>
            </p:grpSpPr>
            <p:grpSp>
              <p:nvGrpSpPr>
                <p:cNvPr id="83" name="Group 82"/>
                <p:cNvGrpSpPr/>
                <p:nvPr/>
              </p:nvGrpSpPr>
              <p:grpSpPr>
                <a:xfrm>
                  <a:off x="2721075" y="6066646"/>
                  <a:ext cx="2738999" cy="243895"/>
                  <a:chOff x="2721075" y="6066646"/>
                  <a:chExt cx="2738999" cy="243895"/>
                </a:xfrm>
              </p:grpSpPr>
              <p:grpSp>
                <p:nvGrpSpPr>
                  <p:cNvPr id="86" name="Group 85"/>
                  <p:cNvGrpSpPr/>
                  <p:nvPr/>
                </p:nvGrpSpPr>
                <p:grpSpPr>
                  <a:xfrm>
                    <a:off x="2721075" y="6083191"/>
                    <a:ext cx="2738999" cy="227350"/>
                    <a:chOff x="2887074" y="6083191"/>
                    <a:chExt cx="2738999" cy="227350"/>
                  </a:xfrm>
                </p:grpSpPr>
                <p:pic>
                  <p:nvPicPr>
                    <p:cNvPr id="88" name="Picture 87"/>
                    <p:cNvPicPr>
                      <a:picLocks noChangeAspect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79269" y="6103833"/>
                      <a:ext cx="325640" cy="16156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9" name="Picture 88"/>
                    <p:cNvPicPr>
                      <a:picLocks noChangeAspect="1"/>
                    </p:cNvPicPr>
                    <p:nvPr/>
                  </p:nvPicPr>
                  <p:blipFill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345440" y="6084945"/>
                      <a:ext cx="280633" cy="22559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0" name="Picture 89"/>
                    <p:cNvPicPr>
                      <a:picLocks noChangeAspect="1"/>
                    </p:cNvPicPr>
                    <p:nvPr/>
                  </p:nvPicPr>
                  <p:blipFill>
                    <a:blip r:embed="rId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515280" y="6084945"/>
                      <a:ext cx="274386" cy="22559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1" name="Picture 90"/>
                    <p:cNvPicPr>
                      <a:picLocks noChangeAspect="1"/>
                    </p:cNvPicPr>
                    <p:nvPr/>
                  </p:nvPicPr>
                  <p:blipFill>
                    <a:blip r:embed="rId7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2887074" y="6083191"/>
                      <a:ext cx="255789" cy="218495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87" name="Picture 86"/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734039" y="6066646"/>
                    <a:ext cx="302061" cy="23594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84" name="Picture 83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06696" y="6098817"/>
                  <a:ext cx="334903" cy="198223"/>
                </a:xfrm>
                <a:prstGeom prst="rect">
                  <a:avLst/>
                </a:prstGeom>
              </p:spPr>
            </p:pic>
            <p:pic>
              <p:nvPicPr>
                <p:cNvPr id="85" name="Picture 84"/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107726" y="6098817"/>
                  <a:ext cx="327300" cy="196986"/>
                </a:xfrm>
                <a:prstGeom prst="rect">
                  <a:avLst/>
                </a:prstGeom>
              </p:spPr>
            </p:pic>
          </p:grpSp>
          <p:grpSp>
            <p:nvGrpSpPr>
              <p:cNvPr id="92" name="Group 91"/>
              <p:cNvGrpSpPr/>
              <p:nvPr/>
            </p:nvGrpSpPr>
            <p:grpSpPr>
              <a:xfrm>
                <a:off x="6116407" y="6176226"/>
                <a:ext cx="2321477" cy="288624"/>
                <a:chOff x="2721075" y="6066646"/>
                <a:chExt cx="2738999" cy="243895"/>
              </a:xfrm>
            </p:grpSpPr>
            <p:grpSp>
              <p:nvGrpSpPr>
                <p:cNvPr id="93" name="Group 92"/>
                <p:cNvGrpSpPr/>
                <p:nvPr/>
              </p:nvGrpSpPr>
              <p:grpSpPr>
                <a:xfrm>
                  <a:off x="2721075" y="6066646"/>
                  <a:ext cx="2738999" cy="243895"/>
                  <a:chOff x="2721075" y="6066646"/>
                  <a:chExt cx="2738999" cy="243895"/>
                </a:xfrm>
              </p:grpSpPr>
              <p:grpSp>
                <p:nvGrpSpPr>
                  <p:cNvPr id="96" name="Group 95"/>
                  <p:cNvGrpSpPr/>
                  <p:nvPr/>
                </p:nvGrpSpPr>
                <p:grpSpPr>
                  <a:xfrm>
                    <a:off x="2721075" y="6083191"/>
                    <a:ext cx="2738999" cy="227350"/>
                    <a:chOff x="2887074" y="6083191"/>
                    <a:chExt cx="2738999" cy="227350"/>
                  </a:xfrm>
                </p:grpSpPr>
                <p:pic>
                  <p:nvPicPr>
                    <p:cNvPr id="98" name="Picture 97"/>
                    <p:cNvPicPr>
                      <a:picLocks noChangeAspect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79269" y="6103833"/>
                      <a:ext cx="325640" cy="16156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9" name="Picture 98"/>
                    <p:cNvPicPr>
                      <a:picLocks noChangeAspect="1"/>
                    </p:cNvPicPr>
                    <p:nvPr/>
                  </p:nvPicPr>
                  <p:blipFill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345440" y="6084945"/>
                      <a:ext cx="280633" cy="22559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0" name="Picture 99"/>
                    <p:cNvPicPr>
                      <a:picLocks noChangeAspect="1"/>
                    </p:cNvPicPr>
                    <p:nvPr/>
                  </p:nvPicPr>
                  <p:blipFill>
                    <a:blip r:embed="rId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515280" y="6084945"/>
                      <a:ext cx="274386" cy="22559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1" name="Picture 100"/>
                    <p:cNvPicPr>
                      <a:picLocks noChangeAspect="1"/>
                    </p:cNvPicPr>
                    <p:nvPr/>
                  </p:nvPicPr>
                  <p:blipFill>
                    <a:blip r:embed="rId7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2887074" y="6083191"/>
                      <a:ext cx="255789" cy="218495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97" name="Picture 96"/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734039" y="6066646"/>
                    <a:ext cx="302061" cy="23594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94" name="Picture 93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06696" y="6098817"/>
                  <a:ext cx="334903" cy="198223"/>
                </a:xfrm>
                <a:prstGeom prst="rect">
                  <a:avLst/>
                </a:prstGeom>
              </p:spPr>
            </p:pic>
            <p:pic>
              <p:nvPicPr>
                <p:cNvPr id="95" name="Picture 94"/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107726" y="6098817"/>
                  <a:ext cx="327300" cy="196986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62" name="Picture 6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82567" y="564020"/>
            <a:ext cx="477444" cy="250454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52152" y="253354"/>
            <a:ext cx="374608" cy="278904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70725" y="1174766"/>
            <a:ext cx="496489" cy="256131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567" y="929976"/>
            <a:ext cx="477445" cy="206467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128" y="253106"/>
            <a:ext cx="415769" cy="297946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73128" y="532105"/>
            <a:ext cx="394437" cy="268537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128" y="814255"/>
            <a:ext cx="394437" cy="276368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86051" y="778857"/>
            <a:ext cx="478886" cy="266371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71499" y="256050"/>
            <a:ext cx="490175" cy="25813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44382" y="559572"/>
            <a:ext cx="544407" cy="1914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17710" y="253562"/>
            <a:ext cx="718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Birds</a:t>
            </a:r>
            <a:endParaRPr 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4114289" y="583817"/>
            <a:ext cx="859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Plants</a:t>
            </a:r>
            <a:endParaRPr 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4097831" y="1139377"/>
            <a:ext cx="1176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Mammals</a:t>
            </a:r>
            <a:endParaRPr lang="en-US" sz="1200" dirty="0"/>
          </a:p>
        </p:txBody>
      </p:sp>
      <p:sp>
        <p:nvSpPr>
          <p:cNvPr id="112" name="TextBox 111"/>
          <p:cNvSpPr txBox="1"/>
          <p:nvPr/>
        </p:nvSpPr>
        <p:spPr>
          <a:xfrm>
            <a:off x="4117710" y="856029"/>
            <a:ext cx="718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Fish</a:t>
            </a:r>
            <a:endParaRPr lang="en-US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5288897" y="259168"/>
            <a:ext cx="1042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Invertebrates</a:t>
            </a:r>
            <a:endParaRPr lang="en-US" sz="1200" dirty="0"/>
          </a:p>
        </p:txBody>
      </p:sp>
      <p:sp>
        <p:nvSpPr>
          <p:cNvPr id="114" name="TextBox 113"/>
          <p:cNvSpPr txBox="1"/>
          <p:nvPr/>
        </p:nvSpPr>
        <p:spPr>
          <a:xfrm>
            <a:off x="5274565" y="530561"/>
            <a:ext cx="1019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Benthos</a:t>
            </a:r>
            <a:endParaRPr lang="en-US" sz="1200" dirty="0"/>
          </a:p>
        </p:txBody>
      </p:sp>
      <p:sp>
        <p:nvSpPr>
          <p:cNvPr id="115" name="TextBox 114"/>
          <p:cNvSpPr txBox="1"/>
          <p:nvPr/>
        </p:nvSpPr>
        <p:spPr>
          <a:xfrm>
            <a:off x="5276654" y="820963"/>
            <a:ext cx="1063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Plankton</a:t>
            </a:r>
            <a:endParaRPr lang="en-US" sz="1200" dirty="0"/>
          </a:p>
        </p:txBody>
      </p:sp>
      <p:sp>
        <p:nvSpPr>
          <p:cNvPr id="116" name="TextBox 115"/>
          <p:cNvSpPr txBox="1"/>
          <p:nvPr/>
        </p:nvSpPr>
        <p:spPr>
          <a:xfrm>
            <a:off x="6803566" y="268007"/>
            <a:ext cx="1136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Terrestrial</a:t>
            </a:r>
            <a:endParaRPr lang="en-US" sz="1200" dirty="0"/>
          </a:p>
        </p:txBody>
      </p:sp>
      <p:sp>
        <p:nvSpPr>
          <p:cNvPr id="117" name="TextBox 116"/>
          <p:cNvSpPr txBox="1"/>
          <p:nvPr/>
        </p:nvSpPr>
        <p:spPr>
          <a:xfrm>
            <a:off x="6793268" y="527873"/>
            <a:ext cx="908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Marine</a:t>
            </a:r>
            <a:endParaRPr lang="en-US" sz="1200" dirty="0"/>
          </a:p>
        </p:txBody>
      </p:sp>
      <p:sp>
        <p:nvSpPr>
          <p:cNvPr id="118" name="TextBox 117"/>
          <p:cNvSpPr txBox="1"/>
          <p:nvPr/>
        </p:nvSpPr>
        <p:spPr>
          <a:xfrm>
            <a:off x="6795164" y="778661"/>
            <a:ext cx="1236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Freshwater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6628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1080036" y="-16321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3a-3b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74646" y="0"/>
            <a:ext cx="12072613" cy="6694182"/>
            <a:chOff x="74646" y="0"/>
            <a:chExt cx="12072613" cy="669418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l="703"/>
            <a:stretch/>
          </p:blipFill>
          <p:spPr>
            <a:xfrm>
              <a:off x="74646" y="0"/>
              <a:ext cx="12072613" cy="6391469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1143210" y="6285238"/>
              <a:ext cx="3652360" cy="363585"/>
              <a:chOff x="4092064" y="5570340"/>
              <a:chExt cx="2972860" cy="235941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4092064" y="5570340"/>
                <a:ext cx="2972860" cy="235941"/>
                <a:chOff x="4092064" y="5570340"/>
                <a:chExt cx="2972860" cy="235941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4092064" y="5572051"/>
                  <a:ext cx="2509730" cy="233315"/>
                  <a:chOff x="4258063" y="5572051"/>
                  <a:chExt cx="2509730" cy="233315"/>
                </a:xfrm>
              </p:grpSpPr>
              <p:pic>
                <p:nvPicPr>
                  <p:cNvPr id="13" name="Picture 12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669690" y="5625700"/>
                    <a:ext cx="325640" cy="161565"/>
                  </a:xfrm>
                  <a:prstGeom prst="rect">
                    <a:avLst/>
                  </a:prstGeom>
                </p:spPr>
              </p:pic>
              <p:pic>
                <p:nvPicPr>
                  <p:cNvPr id="14" name="Picture 13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132920" y="5579769"/>
                    <a:ext cx="280633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15" name="Picture 14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258063" y="5579770"/>
                    <a:ext cx="274386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16" name="Picture 15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6512004" y="5572051"/>
                    <a:ext cx="255789" cy="21849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62863" y="5570340"/>
                  <a:ext cx="302061" cy="235941"/>
                </a:xfrm>
                <a:prstGeom prst="rect">
                  <a:avLst/>
                </a:prstGeom>
              </p:spPr>
            </p:pic>
          </p:grp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85144" y="5585568"/>
                <a:ext cx="334903" cy="198223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857636" y="5593561"/>
                <a:ext cx="327300" cy="196986"/>
              </a:xfrm>
              <a:prstGeom prst="rect">
                <a:avLst/>
              </a:prstGeom>
            </p:spPr>
          </p:pic>
        </p:grpSp>
        <p:grpSp>
          <p:nvGrpSpPr>
            <p:cNvPr id="23" name="Group 22"/>
            <p:cNvGrpSpPr/>
            <p:nvPr/>
          </p:nvGrpSpPr>
          <p:grpSpPr>
            <a:xfrm>
              <a:off x="6301897" y="6285238"/>
              <a:ext cx="3201060" cy="408944"/>
              <a:chOff x="7643151" y="5628981"/>
              <a:chExt cx="3201060" cy="408944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88299" y="5635301"/>
                <a:ext cx="655912" cy="396304"/>
              </a:xfrm>
              <a:prstGeom prst="rect">
                <a:avLst/>
              </a:prstGeom>
            </p:spPr>
          </p:pic>
          <p:grpSp>
            <p:nvGrpSpPr>
              <p:cNvPr id="22" name="Group 21"/>
              <p:cNvGrpSpPr/>
              <p:nvPr/>
            </p:nvGrpSpPr>
            <p:grpSpPr>
              <a:xfrm>
                <a:off x="7643151" y="5628981"/>
                <a:ext cx="1970903" cy="408944"/>
                <a:chOff x="7643151" y="5628981"/>
                <a:chExt cx="1970903" cy="408944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885575" y="5689046"/>
                  <a:ext cx="728479" cy="293882"/>
                </a:xfrm>
                <a:prstGeom prst="rect">
                  <a:avLst/>
                </a:prstGeom>
              </p:spPr>
            </p:pic>
            <p:pic>
              <p:nvPicPr>
                <p:cNvPr id="5" name="Picture 4"/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43151" y="5628981"/>
                  <a:ext cx="640805" cy="408944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213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05847" y="6019661"/>
            <a:ext cx="88056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Figure3a. </a:t>
            </a:r>
            <a:r>
              <a:rPr lang="en-US" sz="1000" dirty="0"/>
              <a:t>Proportion of transient </a:t>
            </a:r>
            <a:r>
              <a:rPr lang="en-US" sz="1000" dirty="0" smtClean="0"/>
              <a:t>species </a:t>
            </a:r>
            <a:r>
              <a:rPr lang="en-US" sz="1000" dirty="0"/>
              <a:t>by </a:t>
            </a:r>
            <a:r>
              <a:rPr lang="en-US" sz="1000" dirty="0" smtClean="0"/>
              <a:t>log of area, colored </a:t>
            </a:r>
            <a:r>
              <a:rPr lang="en-US" sz="1000" dirty="0"/>
              <a:t>by taxa, using the hierarchically </a:t>
            </a:r>
            <a:r>
              <a:rPr lang="en-US" sz="1000" dirty="0" smtClean="0"/>
              <a:t>scaled count </a:t>
            </a:r>
            <a:r>
              <a:rPr lang="en-US" sz="1000" dirty="0"/>
              <a:t>datasets</a:t>
            </a:r>
            <a:r>
              <a:rPr lang="en-US" sz="1000" dirty="0" smtClean="0"/>
              <a:t>.</a:t>
            </a:r>
          </a:p>
          <a:p>
            <a:r>
              <a:rPr lang="en-US" sz="1000" dirty="0"/>
              <a:t>Figure3b. Proportion of transient species by log of community size (number of individuals), colored by taxa, using the hierarchically scaled count datasets</a:t>
            </a:r>
            <a:r>
              <a:rPr lang="en-US" sz="1000" dirty="0" smtClean="0"/>
              <a:t>.</a:t>
            </a:r>
          </a:p>
          <a:p>
            <a:r>
              <a:rPr lang="en-US" sz="1000" dirty="0"/>
              <a:t>Figure3c. Predicted values of hierarchically scaled count datasets by taxa using average community size XXX. </a:t>
            </a:r>
          </a:p>
          <a:p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117817" y="134914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3a-3c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818898" y="134914"/>
            <a:ext cx="6973681" cy="5803521"/>
            <a:chOff x="1882906" y="0"/>
            <a:chExt cx="6973681" cy="580352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82906" y="0"/>
              <a:ext cx="6973681" cy="5474242"/>
            </a:xfrm>
            <a:prstGeom prst="rect">
              <a:avLst/>
            </a:prstGeom>
          </p:spPr>
        </p:pic>
        <p:grpSp>
          <p:nvGrpSpPr>
            <p:cNvPr id="19" name="Group 18"/>
            <p:cNvGrpSpPr/>
            <p:nvPr/>
          </p:nvGrpSpPr>
          <p:grpSpPr>
            <a:xfrm>
              <a:off x="2573781" y="5458065"/>
              <a:ext cx="2577809" cy="336933"/>
              <a:chOff x="2725734" y="6040009"/>
              <a:chExt cx="2431519" cy="233554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2725734" y="6040009"/>
                <a:ext cx="2431519" cy="233554"/>
                <a:chOff x="2891733" y="6040009"/>
                <a:chExt cx="2431519" cy="233554"/>
              </a:xfrm>
            </p:grpSpPr>
            <p:pic>
              <p:nvPicPr>
                <p:cNvPr id="26" name="Picture 2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90816" y="6072439"/>
                  <a:ext cx="325640" cy="161565"/>
                </a:xfrm>
                <a:prstGeom prst="rect">
                  <a:avLst/>
                </a:prstGeom>
              </p:spPr>
            </p:pic>
            <p:pic>
              <p:nvPicPr>
                <p:cNvPr id="27" name="Picture 26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41153" y="6047967"/>
                  <a:ext cx="280633" cy="225596"/>
                </a:xfrm>
                <a:prstGeom prst="rect">
                  <a:avLst/>
                </a:prstGeom>
              </p:spPr>
            </p:pic>
            <p:pic>
              <p:nvPicPr>
                <p:cNvPr id="28" name="Picture 27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91733" y="6043973"/>
                  <a:ext cx="274386" cy="225596"/>
                </a:xfrm>
                <a:prstGeom prst="rect">
                  <a:avLst/>
                </a:prstGeom>
              </p:spPr>
            </p:pic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5067462" y="6040009"/>
                  <a:ext cx="255790" cy="218495"/>
                </a:xfrm>
                <a:prstGeom prst="rect">
                  <a:avLst/>
                </a:prstGeom>
              </p:spPr>
            </p:pic>
          </p:grp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85391" y="6056054"/>
                <a:ext cx="334902" cy="198223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96641" y="6042431"/>
                <a:ext cx="327300" cy="196986"/>
              </a:xfrm>
              <a:prstGeom prst="rect">
                <a:avLst/>
              </a:prstGeom>
            </p:spPr>
          </p:pic>
        </p:grpSp>
        <p:grpSp>
          <p:nvGrpSpPr>
            <p:cNvPr id="16" name="Group 15"/>
            <p:cNvGrpSpPr/>
            <p:nvPr/>
          </p:nvGrpSpPr>
          <p:grpSpPr>
            <a:xfrm>
              <a:off x="6172751" y="5427766"/>
              <a:ext cx="2448054" cy="375755"/>
              <a:chOff x="2148779" y="1628632"/>
              <a:chExt cx="2931901" cy="414033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48779" y="1628632"/>
                <a:ext cx="655912" cy="396304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258043" y="1679844"/>
                <a:ext cx="728479" cy="293882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39875" y="1633723"/>
                <a:ext cx="640805" cy="40894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02797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29811" y="-173073"/>
            <a:ext cx="9402464" cy="7031075"/>
            <a:chOff x="1029811" y="-173073"/>
            <a:chExt cx="9402464" cy="703107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9811" y="0"/>
              <a:ext cx="9402464" cy="6858002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/>
          </p:nvGrpSpPr>
          <p:grpSpPr>
            <a:xfrm>
              <a:off x="3024652" y="-173073"/>
              <a:ext cx="671659" cy="2201662"/>
              <a:chOff x="3418463" y="-81231"/>
              <a:chExt cx="476881" cy="1990083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3438144" y="134914"/>
                <a:ext cx="457200" cy="1639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 flipV="1">
                <a:off x="3647429" y="224987"/>
                <a:ext cx="0" cy="6081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 rot="16200000">
                <a:off x="3060021" y="277211"/>
                <a:ext cx="102466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Log-series</a:t>
                </a:r>
                <a:endParaRPr lang="en-US" sz="1400" dirty="0"/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3643466" y="1150782"/>
                <a:ext cx="1" cy="6045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 rot="16200000">
                <a:off x="3034486" y="1217097"/>
                <a:ext cx="10757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Log-normal</a:t>
                </a:r>
                <a:endParaRPr 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2410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26371" y="146304"/>
            <a:ext cx="10336164" cy="6686725"/>
            <a:chOff x="926371" y="146304"/>
            <a:chExt cx="10336164" cy="668672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b="7630"/>
            <a:stretch/>
          </p:blipFill>
          <p:spPr>
            <a:xfrm>
              <a:off x="926371" y="146304"/>
              <a:ext cx="10336164" cy="6199632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2330313" y="6345936"/>
              <a:ext cx="8304158" cy="487093"/>
              <a:chOff x="2376033" y="6324830"/>
              <a:chExt cx="8304158" cy="487093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75399" y="6383536"/>
                <a:ext cx="512410" cy="318881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05939" y="6324830"/>
                <a:ext cx="441590" cy="445261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76033" y="6346244"/>
                <a:ext cx="431760" cy="445261"/>
              </a:xfrm>
              <a:prstGeom prst="rect">
                <a:avLst/>
              </a:prstGeom>
            </p:spPr>
          </p:pic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9029020" y="6351714"/>
                <a:ext cx="402496" cy="431245"/>
              </a:xfrm>
              <a:prstGeom prst="rect">
                <a:avLst/>
              </a:prstGeom>
            </p:spPr>
          </p:pic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204884" y="6346244"/>
                <a:ext cx="475307" cy="465679"/>
              </a:xfrm>
              <a:prstGeom prst="rect">
                <a:avLst/>
              </a:prstGeom>
            </p:spPr>
          </p:pic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03836" y="6330302"/>
                <a:ext cx="526986" cy="391234"/>
              </a:xfrm>
              <a:prstGeom prst="rect">
                <a:avLst/>
              </a:prstGeom>
            </p:spPr>
          </p:pic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79748" y="6357186"/>
                <a:ext cx="515022" cy="38879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01328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516" y="0"/>
            <a:ext cx="10872216" cy="1325563"/>
          </a:xfrm>
        </p:spPr>
        <p:txBody>
          <a:bodyPr/>
          <a:lstStyle/>
          <a:p>
            <a:r>
              <a:rPr lang="en-US" dirty="0" smtClean="0"/>
              <a:t>FIG 3 SUPP 10					FIG </a:t>
            </a:r>
            <a:r>
              <a:rPr lang="en-US" dirty="0"/>
              <a:t>3 SUPP </a:t>
            </a:r>
            <a:r>
              <a:rPr lang="en-US" dirty="0" smtClean="0"/>
              <a:t>25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45" y="988584"/>
            <a:ext cx="5628737" cy="45144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624" y="988585"/>
            <a:ext cx="5699950" cy="451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413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516" y="0"/>
            <a:ext cx="10872216" cy="1325563"/>
          </a:xfrm>
        </p:spPr>
        <p:txBody>
          <a:bodyPr/>
          <a:lstStyle/>
          <a:p>
            <a:r>
              <a:rPr lang="en-US" dirty="0" smtClean="0"/>
              <a:t>FIG 4 SUPP 10					FIG 4 </a:t>
            </a:r>
            <a:r>
              <a:rPr lang="en-US" dirty="0"/>
              <a:t>SUPP </a:t>
            </a:r>
            <a:r>
              <a:rPr lang="en-US" dirty="0" smtClean="0"/>
              <a:t>25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666"/>
          <a:stretch/>
        </p:blipFill>
        <p:spPr>
          <a:xfrm>
            <a:off x="6096118" y="1079929"/>
            <a:ext cx="5956753" cy="44839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79929"/>
            <a:ext cx="5991820" cy="448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886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2868</TotalTime>
  <Words>207</Words>
  <Application>Microsoft Office PowerPoint</Application>
  <PresentationFormat>Widescreen</PresentationFormat>
  <Paragraphs>65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Key</vt:lpstr>
      <vt:lpstr>6 panel conceptual figure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FIG 3 SUPP 10     FIG 3 SUPP 25</vt:lpstr>
      <vt:lpstr>FIG 4 SUPP 10     FIG 4 SUPP 25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Snell, Sara Jeanne</dc:creator>
  <cp:lastModifiedBy>Snell, Sara Jeanne</cp:lastModifiedBy>
  <cp:revision>198</cp:revision>
  <dcterms:created xsi:type="dcterms:W3CDTF">2016-11-15T13:25:48Z</dcterms:created>
  <dcterms:modified xsi:type="dcterms:W3CDTF">2017-05-26T17:12:08Z</dcterms:modified>
</cp:coreProperties>
</file>