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63" r:id="rId3"/>
    <p:sldId id="257" r:id="rId4"/>
    <p:sldId id="260" r:id="rId5"/>
    <p:sldId id="262" r:id="rId6"/>
    <p:sldId id="266" r:id="rId7"/>
    <p:sldId id="268" r:id="rId8"/>
    <p:sldId id="256" r:id="rId9"/>
    <p:sldId id="264" r:id="rId10"/>
    <p:sldId id="267" r:id="rId11"/>
    <p:sldId id="270" r:id="rId12"/>
    <p:sldId id="269"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2" d="100"/>
          <a:sy n="102" d="100"/>
        </p:scale>
        <p:origin x="28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6/26/2017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3</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6/26/2017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6/26/2017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6/26/2017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6/26/2017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7"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pic>
        <p:nvPicPr>
          <p:cNvPr id="10" name="Picture 9"/>
          <p:cNvPicPr>
            <a:picLocks noChangeAspect="1"/>
          </p:cNvPicPr>
          <p:nvPr/>
        </p:nvPicPr>
        <p:blipFill>
          <a:blip r:embed="rId2"/>
          <a:stretch>
            <a:fillRect/>
          </a:stretch>
        </p:blipFill>
        <p:spPr>
          <a:xfrm>
            <a:off x="2073896" y="0"/>
            <a:ext cx="8563094" cy="6721311"/>
          </a:xfrm>
          <a:prstGeom prst="rect">
            <a:avLst/>
          </a:prstGeom>
        </p:spPr>
      </p:pic>
      <p:pic>
        <p:nvPicPr>
          <p:cNvPr id="11" name="Picture 10"/>
          <p:cNvPicPr>
            <a:picLocks noChangeAspect="1"/>
          </p:cNvPicPr>
          <p:nvPr/>
        </p:nvPicPr>
        <p:blipFill>
          <a:blip r:embed="rId3"/>
          <a:stretch>
            <a:fillRect/>
          </a:stretch>
        </p:blipFill>
        <p:spPr>
          <a:xfrm>
            <a:off x="2831575" y="6516594"/>
            <a:ext cx="3286029" cy="341406"/>
          </a:xfrm>
          <a:prstGeom prst="rect">
            <a:avLst/>
          </a:prstGeom>
        </p:spPr>
      </p:pic>
      <p:pic>
        <p:nvPicPr>
          <p:cNvPr id="12" name="Picture 11"/>
          <p:cNvPicPr>
            <a:picLocks noChangeAspect="1"/>
          </p:cNvPicPr>
          <p:nvPr/>
        </p:nvPicPr>
        <p:blipFill>
          <a:blip r:embed="rId4"/>
          <a:stretch>
            <a:fillRect/>
          </a:stretch>
        </p:blipFill>
        <p:spPr>
          <a:xfrm>
            <a:off x="7435079" y="6492208"/>
            <a:ext cx="2883658" cy="390178"/>
          </a:xfrm>
          <a:prstGeom prst="rect">
            <a:avLst/>
          </a:prstGeom>
        </p:spPr>
      </p:pic>
    </p:spTree>
    <p:extLst>
      <p:ext uri="{BB962C8B-B14F-4D97-AF65-F5344CB8AC3E}">
        <p14:creationId xmlns:p14="http://schemas.microsoft.com/office/powerpoint/2010/main" val="3312420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20861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93261" y="4713401"/>
            <a:ext cx="2705923" cy="2055045"/>
          </a:xfrm>
          <a:prstGeom prst="rect">
            <a:avLst/>
          </a:prstGeom>
        </p:spPr>
      </p:pic>
      <p:pic>
        <p:nvPicPr>
          <p:cNvPr id="5" name="Picture 4"/>
          <p:cNvPicPr>
            <a:picLocks noChangeAspect="1"/>
          </p:cNvPicPr>
          <p:nvPr/>
        </p:nvPicPr>
        <p:blipFill>
          <a:blip r:embed="rId3"/>
          <a:stretch>
            <a:fillRect/>
          </a:stretch>
        </p:blipFill>
        <p:spPr>
          <a:xfrm>
            <a:off x="8144034" y="4638546"/>
            <a:ext cx="1609483" cy="1615580"/>
          </a:xfrm>
          <a:prstGeom prst="rect">
            <a:avLst/>
          </a:prstGeom>
        </p:spPr>
      </p:pic>
      <p:pic>
        <p:nvPicPr>
          <p:cNvPr id="6" name="Picture 5"/>
          <p:cNvPicPr>
            <a:picLocks noChangeAspect="1"/>
          </p:cNvPicPr>
          <p:nvPr/>
        </p:nvPicPr>
        <p:blipFill>
          <a:blip r:embed="rId4"/>
          <a:stretch>
            <a:fillRect/>
          </a:stretch>
        </p:blipFill>
        <p:spPr>
          <a:xfrm>
            <a:off x="7302713" y="202369"/>
            <a:ext cx="2450804" cy="823031"/>
          </a:xfrm>
          <a:prstGeom prst="rect">
            <a:avLst/>
          </a:prstGeom>
        </p:spPr>
      </p:pic>
      <p:pic>
        <p:nvPicPr>
          <p:cNvPr id="8" name="Picture 7"/>
          <p:cNvPicPr>
            <a:picLocks noChangeAspect="1"/>
          </p:cNvPicPr>
          <p:nvPr/>
        </p:nvPicPr>
        <p:blipFill>
          <a:blip r:embed="rId5"/>
          <a:stretch>
            <a:fillRect/>
          </a:stretch>
        </p:blipFill>
        <p:spPr>
          <a:xfrm>
            <a:off x="2964488" y="391170"/>
            <a:ext cx="532856" cy="2782692"/>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516" y="0"/>
            <a:ext cx="10872216" cy="1325563"/>
          </a:xfrm>
        </p:spPr>
        <p:txBody>
          <a:bodyPr/>
          <a:lstStyle/>
          <a:p>
            <a:r>
              <a:rPr lang="en-US" dirty="0" smtClean="0"/>
              <a:t>FIG 4 SUPP 10					FIG 4 </a:t>
            </a:r>
            <a:r>
              <a:rPr lang="en-US" dirty="0"/>
              <a:t>SUPP </a:t>
            </a:r>
            <a:r>
              <a:rPr lang="en-US" dirty="0" smtClean="0"/>
              <a:t>25</a:t>
            </a:r>
            <a:endParaRPr lang="en-US" dirty="0"/>
          </a:p>
        </p:txBody>
      </p:sp>
      <p:pic>
        <p:nvPicPr>
          <p:cNvPr id="3" name="Picture 2"/>
          <p:cNvPicPr>
            <a:picLocks noChangeAspect="1"/>
          </p:cNvPicPr>
          <p:nvPr/>
        </p:nvPicPr>
        <p:blipFill rotWithShape="1">
          <a:blip r:embed="rId2"/>
          <a:srcRect l="666"/>
          <a:stretch/>
        </p:blipFill>
        <p:spPr>
          <a:xfrm>
            <a:off x="6096118" y="1079929"/>
            <a:ext cx="5956753" cy="4483977"/>
          </a:xfrm>
          <a:prstGeom prst="rect">
            <a:avLst/>
          </a:prstGeom>
        </p:spPr>
      </p:pic>
      <p:pic>
        <p:nvPicPr>
          <p:cNvPr id="4" name="Picture 3"/>
          <p:cNvPicPr>
            <a:picLocks noChangeAspect="1"/>
          </p:cNvPicPr>
          <p:nvPr/>
        </p:nvPicPr>
        <p:blipFill>
          <a:blip r:embed="rId3"/>
          <a:stretch>
            <a:fillRect/>
          </a:stretch>
        </p:blipFill>
        <p:spPr>
          <a:xfrm>
            <a:off x="0" y="1079929"/>
            <a:ext cx="5991820" cy="4483977"/>
          </a:xfrm>
          <a:prstGeom prst="rect">
            <a:avLst/>
          </a:prstGeom>
        </p:spPr>
      </p:pic>
    </p:spTree>
    <p:extLst>
      <p:ext uri="{BB962C8B-B14F-4D97-AF65-F5344CB8AC3E}">
        <p14:creationId xmlns:p14="http://schemas.microsoft.com/office/powerpoint/2010/main" val="187688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mc:AlternateContent xmlns:mc="http://schemas.openxmlformats.org/markup-compatibility/2006" xmlns:a14="http://schemas.microsoft.com/office/drawing/2010/main">
        <mc:Choice Requires="a14">
          <p:sp>
            <p:nvSpPr>
              <p:cNvPr id="143" name="TextBox 14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43" name="TextBox 14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44" name="Right Arrow 143"/>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50" name="TextBox 149"/>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345569" y="4881769"/>
            <a:ext cx="1131512" cy="1096218"/>
            <a:chOff x="345569" y="4881769"/>
            <a:chExt cx="1131512" cy="1096218"/>
          </a:xfrm>
        </p:grpSpPr>
        <p:sp>
          <p:nvSpPr>
            <p:cNvPr id="182" name="Diamond 181"/>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Isosceles Triangle 184"/>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5-Point Star 185"/>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Cross 186"/>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ight Triangle 187"/>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Parallelogram 188"/>
            <p:cNvSpPr/>
            <p:nvPr/>
          </p:nvSpPr>
          <p:spPr>
            <a:xfrm>
              <a:off x="768606"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1921849" y="4881769"/>
            <a:ext cx="1131512" cy="1096218"/>
            <a:chOff x="1921849" y="4881769"/>
            <a:chExt cx="1131512" cy="1096218"/>
          </a:xfrm>
        </p:grpSpPr>
        <p:sp>
          <p:nvSpPr>
            <p:cNvPr id="130" name="Hexagon 129"/>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Moon 13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rapezoid 13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Diamond 190"/>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Isosceles Triangle 193"/>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5-Point Star 194"/>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97" name="TextBox 196"/>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98" name="Right Triangle 197"/>
          <p:cNvSpPr/>
          <p:nvPr/>
        </p:nvSpPr>
        <p:spPr>
          <a:xfrm>
            <a:off x="4022887"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Cross 198"/>
          <p:cNvSpPr/>
          <p:nvPr/>
        </p:nvSpPr>
        <p:spPr>
          <a:xfrm>
            <a:off x="4324023"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Parallelogram 199"/>
          <p:cNvSpPr/>
          <p:nvPr/>
        </p:nvSpPr>
        <p:spPr>
          <a:xfrm>
            <a:off x="4168274"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Hexagon 200"/>
          <p:cNvSpPr/>
          <p:nvPr/>
        </p:nvSpPr>
        <p:spPr>
          <a:xfrm>
            <a:off x="4022132"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Moon 201"/>
          <p:cNvSpPr/>
          <p:nvPr/>
        </p:nvSpPr>
        <p:spPr>
          <a:xfrm>
            <a:off x="4317430"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rapezoid 202"/>
          <p:cNvSpPr/>
          <p:nvPr/>
        </p:nvSpPr>
        <p:spPr>
          <a:xfrm>
            <a:off x="4168902"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ight Triangle 203"/>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Cross 204"/>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Parallelogram 205"/>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Hexagon 206"/>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Moon 207"/>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Trapezoid 208"/>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0" name="Diamond 209"/>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Isosceles Triangle 212"/>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5-Point Star 213"/>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p:cNvCxnSpPr/>
          <p:nvPr/>
        </p:nvCxnSpPr>
        <p:spPr>
          <a:xfrm>
            <a:off x="3903434" y="5783101"/>
            <a:ext cx="7772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6" name="Diamond 215"/>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Isosceles Triangle 218"/>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5-Point Star 219"/>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TextBox 220"/>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22" name="TextBox 221"/>
          <p:cNvSpPr txBox="1"/>
          <p:nvPr/>
        </p:nvSpPr>
        <p:spPr>
          <a:xfrm>
            <a:off x="4130125" y="5522058"/>
            <a:ext cx="263214" cy="276999"/>
          </a:xfrm>
          <a:prstGeom prst="rect">
            <a:avLst/>
          </a:prstGeom>
          <a:noFill/>
        </p:spPr>
        <p:txBody>
          <a:bodyPr wrap="none" rtlCol="0">
            <a:spAutoFit/>
          </a:bodyPr>
          <a:lstStyle/>
          <a:p>
            <a:r>
              <a:rPr lang="en-US" sz="1200" dirty="0" smtClean="0"/>
              <a:t>0</a:t>
            </a:r>
          </a:p>
        </p:txBody>
      </p:sp>
      <p:sp>
        <p:nvSpPr>
          <p:cNvPr id="223" name="TextBox 222"/>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24" name="TextBox 223"/>
          <p:cNvSpPr txBox="1"/>
          <p:nvPr/>
        </p:nvSpPr>
        <p:spPr>
          <a:xfrm>
            <a:off x="4794469" y="5026917"/>
            <a:ext cx="564578" cy="276999"/>
          </a:xfrm>
          <a:prstGeom prst="rect">
            <a:avLst/>
          </a:prstGeom>
          <a:noFill/>
        </p:spPr>
        <p:txBody>
          <a:bodyPr wrap="none" rtlCol="0">
            <a:spAutoFit/>
          </a:bodyPr>
          <a:lstStyle/>
          <a:p>
            <a:r>
              <a:rPr lang="en-US" sz="1200" dirty="0" smtClean="0"/>
              <a:t>= 55%</a:t>
            </a:r>
          </a:p>
        </p:txBody>
      </p:sp>
      <p:sp>
        <p:nvSpPr>
          <p:cNvPr id="225" name="TextBox 224"/>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26" name="Picture 25"/>
          <p:cNvPicPr>
            <a:picLocks noChangeAspect="1"/>
          </p:cNvPicPr>
          <p:nvPr/>
        </p:nvPicPr>
        <p:blipFill rotWithShape="1">
          <a:blip r:embed="rId7"/>
          <a:srcRect b="361"/>
          <a:stretch/>
        </p:blipFill>
        <p:spPr>
          <a:xfrm>
            <a:off x="2888850" y="304464"/>
            <a:ext cx="2870345" cy="1840162"/>
          </a:xfrm>
          <a:prstGeom prst="rect">
            <a:avLst/>
          </a:prstGeom>
        </p:spPr>
      </p:pic>
      <p:pic>
        <p:nvPicPr>
          <p:cNvPr id="123" name="Picture 122"/>
          <p:cNvPicPr>
            <a:picLocks noChangeAspect="1"/>
          </p:cNvPicPr>
          <p:nvPr/>
        </p:nvPicPr>
        <p:blipFill rotWithShape="1">
          <a:blip r:embed="rId8"/>
          <a:srcRect l="79231" t="38352" r="-1348" b="48169"/>
          <a:stretch/>
        </p:blipFill>
        <p:spPr>
          <a:xfrm>
            <a:off x="4838699" y="892893"/>
            <a:ext cx="1001071" cy="510350"/>
          </a:xfrm>
          <a:prstGeom prst="rect">
            <a:avLst/>
          </a:prstGeom>
        </p:spPr>
      </p:pic>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5" name="Group 4"/>
          <p:cNvGrpSpPr/>
          <p:nvPr/>
        </p:nvGrpSpPr>
        <p:grpSpPr>
          <a:xfrm>
            <a:off x="2365111" y="29029"/>
            <a:ext cx="7054702" cy="6741756"/>
            <a:chOff x="2365111" y="29029"/>
            <a:chExt cx="7054702" cy="6741756"/>
          </a:xfrm>
        </p:grpSpPr>
        <p:pic>
          <p:nvPicPr>
            <p:cNvPr id="4" name="Picture 3"/>
            <p:cNvPicPr>
              <a:picLocks noChangeAspect="1"/>
            </p:cNvPicPr>
            <p:nvPr/>
          </p:nvPicPr>
          <p:blipFill>
            <a:blip r:embed="rId3"/>
            <a:stretch>
              <a:fillRect/>
            </a:stretch>
          </p:blipFill>
          <p:spPr>
            <a:xfrm>
              <a:off x="2365111" y="1329491"/>
              <a:ext cx="7054702" cy="5441294"/>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3313491" y="2550800"/>
              <a:ext cx="2250695" cy="321957"/>
              <a:chOff x="2066372" y="1693067"/>
              <a:chExt cx="3156177"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494070" y="1746386"/>
                <a:ext cx="728479" cy="293882"/>
              </a:xfrm>
              <a:prstGeom prst="rect">
                <a:avLst/>
              </a:prstGeom>
            </p:spPr>
          </p:pic>
          <p:pic>
            <p:nvPicPr>
              <p:cNvPr id="85" name="Picture 84"/>
              <p:cNvPicPr>
                <a:picLocks noChangeAspect="1"/>
              </p:cNvPicPr>
              <p:nvPr/>
            </p:nvPicPr>
            <p:blipFill>
              <a:blip r:embed="rId11"/>
              <a:stretch>
                <a:fillRect/>
              </a:stretch>
            </p:blipFill>
            <p:spPr>
              <a:xfrm>
                <a:off x="3345216" y="1702857"/>
                <a:ext cx="640805" cy="408943"/>
              </a:xfrm>
              <a:prstGeom prst="rect">
                <a:avLst/>
              </a:prstGeom>
            </p:spPr>
          </p:pic>
        </p:grpSp>
        <p:grpSp>
          <p:nvGrpSpPr>
            <p:cNvPr id="86" name="Group 85"/>
            <p:cNvGrpSpPr/>
            <p:nvPr/>
          </p:nvGrpSpPr>
          <p:grpSpPr>
            <a:xfrm>
              <a:off x="3207563" y="4519742"/>
              <a:ext cx="2433913" cy="314496"/>
              <a:chOff x="2721075" y="6071986"/>
              <a:chExt cx="2446874" cy="235941"/>
            </a:xfrm>
          </p:grpSpPr>
          <p:grpSp>
            <p:nvGrpSpPr>
              <p:cNvPr id="87" name="Group 86"/>
              <p:cNvGrpSpPr/>
              <p:nvPr/>
            </p:nvGrpSpPr>
            <p:grpSpPr>
              <a:xfrm>
                <a:off x="2721075" y="6071986"/>
                <a:ext cx="2446874" cy="235941"/>
                <a:chOff x="2721075" y="6071986"/>
                <a:chExt cx="2446874" cy="235941"/>
              </a:xfrm>
            </p:grpSpPr>
            <p:grpSp>
              <p:nvGrpSpPr>
                <p:cNvPr id="90" name="Group 89"/>
                <p:cNvGrpSpPr/>
                <p:nvPr/>
              </p:nvGrpSpPr>
              <p:grpSpPr>
                <a:xfrm>
                  <a:off x="2721075" y="6071986"/>
                  <a:ext cx="2446874" cy="232634"/>
                  <a:chOff x="2887074" y="6071986"/>
                  <a:chExt cx="2446874" cy="232634"/>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496014" y="6071986"/>
                  <a:ext cx="302061" cy="235941"/>
                </a:xfrm>
                <a:prstGeom prst="rect">
                  <a:avLst/>
                </a:prstGeom>
              </p:spPr>
            </p:pic>
          </p:grpSp>
          <p:pic>
            <p:nvPicPr>
              <p:cNvPr id="88" name="Picture 87"/>
              <p:cNvPicPr>
                <a:picLocks noChangeAspect="1"/>
              </p:cNvPicPr>
              <p:nvPr/>
            </p:nvPicPr>
            <p:blipFill>
              <a:blip r:embed="rId6"/>
              <a:stretch>
                <a:fillRect/>
              </a:stretch>
            </p:blipFill>
            <p:spPr>
              <a:xfrm>
                <a:off x="3431585" y="6089590"/>
                <a:ext cx="334903" cy="198223"/>
              </a:xfrm>
              <a:prstGeom prst="rect">
                <a:avLst/>
              </a:prstGeom>
            </p:spPr>
          </p:pic>
          <p:pic>
            <p:nvPicPr>
              <p:cNvPr id="89" name="Picture 88"/>
              <p:cNvPicPr>
                <a:picLocks noChangeAspect="1"/>
              </p:cNvPicPr>
              <p:nvPr/>
            </p:nvPicPr>
            <p:blipFill>
              <a:blip r:embed="rId4"/>
              <a:stretch>
                <a:fillRect/>
              </a:stretch>
            </p:blipFill>
            <p:spPr>
              <a:xfrm>
                <a:off x="3070198" y="6097678"/>
                <a:ext cx="327300" cy="196986"/>
              </a:xfrm>
              <a:prstGeom prst="rect">
                <a:avLst/>
              </a:prstGeom>
            </p:spPr>
          </p:pic>
        </p:grpSp>
        <p:grpSp>
          <p:nvGrpSpPr>
            <p:cNvPr id="184" name="Group 183"/>
            <p:cNvGrpSpPr/>
            <p:nvPr/>
          </p:nvGrpSpPr>
          <p:grpSpPr>
            <a:xfrm>
              <a:off x="3207563" y="6405979"/>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803043" y="4510207"/>
              <a:ext cx="2433913" cy="314496"/>
              <a:chOff x="2721075" y="6071986"/>
              <a:chExt cx="2446874" cy="235941"/>
            </a:xfrm>
          </p:grpSpPr>
          <p:grpSp>
            <p:nvGrpSpPr>
              <p:cNvPr id="195" name="Group 194"/>
              <p:cNvGrpSpPr/>
              <p:nvPr/>
            </p:nvGrpSpPr>
            <p:grpSpPr>
              <a:xfrm>
                <a:off x="2721075" y="6071986"/>
                <a:ext cx="2446874" cy="235941"/>
                <a:chOff x="2721075" y="6071986"/>
                <a:chExt cx="2446874" cy="235941"/>
              </a:xfrm>
            </p:grpSpPr>
            <p:grpSp>
              <p:nvGrpSpPr>
                <p:cNvPr id="198" name="Group 197"/>
                <p:cNvGrpSpPr/>
                <p:nvPr/>
              </p:nvGrpSpPr>
              <p:grpSpPr>
                <a:xfrm>
                  <a:off x="2721075" y="6071986"/>
                  <a:ext cx="2446874" cy="232634"/>
                  <a:chOff x="2887074" y="6071986"/>
                  <a:chExt cx="2446874" cy="232634"/>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496014" y="6071986"/>
                  <a:ext cx="302061" cy="235941"/>
                </a:xfrm>
                <a:prstGeom prst="rect">
                  <a:avLst/>
                </a:prstGeom>
              </p:spPr>
            </p:pic>
          </p:grpSp>
          <p:pic>
            <p:nvPicPr>
              <p:cNvPr id="196" name="Picture 195"/>
              <p:cNvPicPr>
                <a:picLocks noChangeAspect="1"/>
              </p:cNvPicPr>
              <p:nvPr/>
            </p:nvPicPr>
            <p:blipFill>
              <a:blip r:embed="rId6"/>
              <a:stretch>
                <a:fillRect/>
              </a:stretch>
            </p:blipFill>
            <p:spPr>
              <a:xfrm>
                <a:off x="3431585" y="6089590"/>
                <a:ext cx="334903" cy="198223"/>
              </a:xfrm>
              <a:prstGeom prst="rect">
                <a:avLst/>
              </a:prstGeom>
            </p:spPr>
          </p:pic>
          <p:pic>
            <p:nvPicPr>
              <p:cNvPr id="197" name="Picture 196"/>
              <p:cNvPicPr>
                <a:picLocks noChangeAspect="1"/>
              </p:cNvPicPr>
              <p:nvPr/>
            </p:nvPicPr>
            <p:blipFill>
              <a:blip r:embed="rId4"/>
              <a:stretch>
                <a:fillRect/>
              </a:stretch>
            </p:blipFill>
            <p:spPr>
              <a:xfrm>
                <a:off x="3070198" y="6097678"/>
                <a:ext cx="327300" cy="196986"/>
              </a:xfrm>
              <a:prstGeom prst="rect">
                <a:avLst/>
              </a:prstGeom>
            </p:spPr>
          </p:pic>
        </p:grpSp>
        <p:grpSp>
          <p:nvGrpSpPr>
            <p:cNvPr id="204" name="Group 203"/>
            <p:cNvGrpSpPr/>
            <p:nvPr/>
          </p:nvGrpSpPr>
          <p:grpSpPr>
            <a:xfrm>
              <a:off x="6776844" y="6386857"/>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902697" y="2571330"/>
              <a:ext cx="2250695" cy="321957"/>
              <a:chOff x="2066372" y="1693067"/>
              <a:chExt cx="3156177" cy="418733"/>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494070" y="1746386"/>
                <a:ext cx="728479" cy="293882"/>
              </a:xfrm>
              <a:prstGeom prst="rect">
                <a:avLst/>
              </a:prstGeom>
            </p:spPr>
          </p:pic>
          <p:pic>
            <p:nvPicPr>
              <p:cNvPr id="217" name="Picture 216"/>
              <p:cNvPicPr>
                <a:picLocks noChangeAspect="1"/>
              </p:cNvPicPr>
              <p:nvPr/>
            </p:nvPicPr>
            <p:blipFill>
              <a:blip r:embed="rId11"/>
              <a:stretch>
                <a:fillRect/>
              </a:stretch>
            </p:blipFill>
            <p:spPr>
              <a:xfrm>
                <a:off x="3345216" y="1702857"/>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1226" y="168345"/>
            <a:ext cx="11465000" cy="6031550"/>
          </a:xfrm>
          <a:prstGeom prst="rect">
            <a:avLst/>
          </a:prstGeom>
        </p:spPr>
      </p:pic>
      <p:grpSp>
        <p:nvGrpSpPr>
          <p:cNvPr id="7" name="Group 6"/>
          <p:cNvGrpSpPr/>
          <p:nvPr/>
        </p:nvGrpSpPr>
        <p:grpSpPr>
          <a:xfrm>
            <a:off x="1295069" y="6162010"/>
            <a:ext cx="3414078" cy="379037"/>
            <a:chOff x="3683264" y="5565484"/>
            <a:chExt cx="2778909" cy="245968"/>
          </a:xfrm>
        </p:grpSpPr>
        <p:grpSp>
          <p:nvGrpSpPr>
            <p:cNvPr id="8" name="Group 7"/>
            <p:cNvGrpSpPr/>
            <p:nvPr/>
          </p:nvGrpSpPr>
          <p:grpSpPr>
            <a:xfrm>
              <a:off x="3683264" y="5565484"/>
              <a:ext cx="2778909" cy="245968"/>
              <a:chOff x="3683264" y="5565484"/>
              <a:chExt cx="2778909" cy="245968"/>
            </a:xfrm>
          </p:grpSpPr>
          <p:grpSp>
            <p:nvGrpSpPr>
              <p:cNvPr id="11" name="Group 10"/>
              <p:cNvGrpSpPr/>
              <p:nvPr/>
            </p:nvGrpSpPr>
            <p:grpSpPr>
              <a:xfrm>
                <a:off x="4092065" y="5565484"/>
                <a:ext cx="2370108" cy="239882"/>
                <a:chOff x="4258064" y="5565484"/>
                <a:chExt cx="2370108" cy="239882"/>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69690" y="5625700"/>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98655" y="5575511"/>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58064" y="5579770"/>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372383" y="5565484"/>
                  <a:ext cx="255789" cy="218495"/>
                </a:xfrm>
                <a:prstGeom prst="rect">
                  <a:avLst/>
                </a:prstGeom>
              </p:spPr>
            </p:pic>
          </p:grpSp>
          <p:pic>
            <p:nvPicPr>
              <p:cNvPr id="12" name="Picture 11"/>
              <p:cNvPicPr>
                <a:picLocks noChangeAspect="1"/>
              </p:cNvPicPr>
              <p:nvPr/>
            </p:nvPicPr>
            <p:blipFill>
              <a:blip r:embed="rId8"/>
              <a:stretch>
                <a:fillRect/>
              </a:stretch>
            </p:blipFill>
            <p:spPr>
              <a:xfrm>
                <a:off x="3683264" y="5575511"/>
                <a:ext cx="302061" cy="235941"/>
              </a:xfrm>
              <a:prstGeom prst="rect">
                <a:avLst/>
              </a:prstGeom>
            </p:spPr>
          </p:pic>
        </p:grpSp>
        <p:pic>
          <p:nvPicPr>
            <p:cNvPr id="9" name="Picture 8"/>
            <p:cNvPicPr>
              <a:picLocks noChangeAspect="1"/>
            </p:cNvPicPr>
            <p:nvPr/>
          </p:nvPicPr>
          <p:blipFill>
            <a:blip r:embed="rId9"/>
            <a:stretch>
              <a:fillRect/>
            </a:stretch>
          </p:blipFill>
          <p:spPr>
            <a:xfrm>
              <a:off x="5748192" y="5575620"/>
              <a:ext cx="334903" cy="198223"/>
            </a:xfrm>
            <a:prstGeom prst="rect">
              <a:avLst/>
            </a:prstGeom>
          </p:spPr>
        </p:pic>
        <p:pic>
          <p:nvPicPr>
            <p:cNvPr id="10" name="Picture 9"/>
            <p:cNvPicPr>
              <a:picLocks noChangeAspect="1"/>
            </p:cNvPicPr>
            <p:nvPr/>
          </p:nvPicPr>
          <p:blipFill>
            <a:blip r:embed="rId10"/>
            <a:stretch>
              <a:fillRect/>
            </a:stretch>
          </p:blipFill>
          <p:spPr>
            <a:xfrm>
              <a:off x="5320030" y="5579770"/>
              <a:ext cx="327300" cy="196986"/>
            </a:xfrm>
            <a:prstGeom prst="rect">
              <a:avLst/>
            </a:prstGeom>
          </p:spPr>
        </p:pic>
      </p:grpSp>
      <p:grpSp>
        <p:nvGrpSpPr>
          <p:cNvPr id="23" name="Group 22"/>
          <p:cNvGrpSpPr/>
          <p:nvPr/>
        </p:nvGrpSpPr>
        <p:grpSpPr>
          <a:xfrm>
            <a:off x="6232322" y="6184023"/>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05847" y="6145461"/>
            <a:ext cx="8805672" cy="707886"/>
          </a:xfrm>
          <a:prstGeom prst="rect">
            <a:avLst/>
          </a:prstGeom>
        </p:spPr>
        <p:txBody>
          <a:bodyPr wrap="square">
            <a:spAutoFit/>
          </a:bodyPr>
          <a:lstStyle/>
          <a:p>
            <a:r>
              <a:rPr lang="en-US" sz="1000" dirty="0" smtClean="0"/>
              <a:t>Figure3a. </a:t>
            </a:r>
            <a:r>
              <a:rPr lang="en-US" sz="1000" dirty="0"/>
              <a:t>Proportion of transient </a:t>
            </a:r>
            <a:r>
              <a:rPr lang="en-US" sz="1000" dirty="0" smtClean="0"/>
              <a:t>species </a:t>
            </a:r>
            <a:r>
              <a:rPr lang="en-US" sz="1000" dirty="0"/>
              <a:t>by </a:t>
            </a:r>
            <a:r>
              <a:rPr lang="en-US" sz="1000" dirty="0" smtClean="0"/>
              <a:t>log of area, colored </a:t>
            </a:r>
            <a:r>
              <a:rPr lang="en-US" sz="1000" dirty="0"/>
              <a:t>by taxa, using the hierarchically </a:t>
            </a:r>
            <a:r>
              <a:rPr lang="en-US" sz="1000" dirty="0" smtClean="0"/>
              <a:t>scaled count </a:t>
            </a:r>
            <a:r>
              <a:rPr lang="en-US" sz="1000" dirty="0"/>
              <a:t>datasets</a:t>
            </a:r>
            <a:r>
              <a:rPr lang="en-US" sz="1000" dirty="0" smtClean="0"/>
              <a:t>.</a:t>
            </a:r>
          </a:p>
          <a:p>
            <a:r>
              <a:rPr lang="en-US" sz="1000" dirty="0"/>
              <a:t>Figure3b. Proportion of transient species by log of community size (number of individuals), colored by taxa, using the hierarchically scaled count datasets</a:t>
            </a:r>
            <a:r>
              <a:rPr lang="en-US" sz="1000" dirty="0" smtClean="0"/>
              <a:t>.</a:t>
            </a:r>
          </a:p>
          <a:p>
            <a:r>
              <a:rPr lang="en-US" sz="1000" dirty="0"/>
              <a:t>Figure3c. Predicted values of hierarchically scaled count datasets by taxa using average community size XXX. </a:t>
            </a:r>
          </a:p>
          <a:p>
            <a:endParaRPr lang="en-US" sz="1000" dirty="0"/>
          </a:p>
        </p:txBody>
      </p:sp>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pic>
        <p:nvPicPr>
          <p:cNvPr id="11" name="Picture 10"/>
          <p:cNvPicPr>
            <a:picLocks noChangeAspect="1"/>
          </p:cNvPicPr>
          <p:nvPr/>
        </p:nvPicPr>
        <p:blipFill>
          <a:blip r:embed="rId2"/>
          <a:stretch>
            <a:fillRect/>
          </a:stretch>
        </p:blipFill>
        <p:spPr>
          <a:xfrm>
            <a:off x="1093509" y="0"/>
            <a:ext cx="8811949" cy="5951017"/>
          </a:xfrm>
          <a:prstGeom prst="rect">
            <a:avLst/>
          </a:prstGeom>
        </p:spPr>
      </p:pic>
      <p:grpSp>
        <p:nvGrpSpPr>
          <p:cNvPr id="16" name="Group 15"/>
          <p:cNvGrpSpPr/>
          <p:nvPr/>
        </p:nvGrpSpPr>
        <p:grpSpPr>
          <a:xfrm>
            <a:off x="6544247" y="5746600"/>
            <a:ext cx="2888455" cy="389327"/>
            <a:chOff x="2148779" y="1628632"/>
            <a:chExt cx="3459345" cy="428988"/>
          </a:xfrm>
        </p:grpSpPr>
        <p:pic>
          <p:nvPicPr>
            <p:cNvPr id="17" name="Picture 16"/>
            <p:cNvPicPr>
              <a:picLocks noChangeAspect="1"/>
            </p:cNvPicPr>
            <p:nvPr/>
          </p:nvPicPr>
          <p:blipFill>
            <a:blip r:embed="rId3"/>
            <a:stretch>
              <a:fillRect/>
            </a:stretch>
          </p:blipFill>
          <p:spPr>
            <a:xfrm>
              <a:off x="2148779" y="1628632"/>
              <a:ext cx="655912" cy="396304"/>
            </a:xfrm>
            <a:prstGeom prst="rect">
              <a:avLst/>
            </a:prstGeom>
          </p:spPr>
        </p:pic>
        <p:pic>
          <p:nvPicPr>
            <p:cNvPr id="18" name="Picture 17"/>
            <p:cNvPicPr>
              <a:picLocks noChangeAspect="1"/>
            </p:cNvPicPr>
            <p:nvPr/>
          </p:nvPicPr>
          <p:blipFill>
            <a:blip r:embed="rId4"/>
            <a:stretch>
              <a:fillRect/>
            </a:stretch>
          </p:blipFill>
          <p:spPr>
            <a:xfrm>
              <a:off x="4879645" y="1660191"/>
              <a:ext cx="728479" cy="293882"/>
            </a:xfrm>
            <a:prstGeom prst="rect">
              <a:avLst/>
            </a:prstGeom>
          </p:spPr>
        </p:pic>
        <p:pic>
          <p:nvPicPr>
            <p:cNvPr id="20" name="Picture 19"/>
            <p:cNvPicPr>
              <a:picLocks noChangeAspect="1"/>
            </p:cNvPicPr>
            <p:nvPr/>
          </p:nvPicPr>
          <p:blipFill>
            <a:blip r:embed="rId5"/>
            <a:stretch>
              <a:fillRect/>
            </a:stretch>
          </p:blipFill>
          <p:spPr>
            <a:xfrm>
              <a:off x="3525166" y="1648678"/>
              <a:ext cx="640805" cy="408942"/>
            </a:xfrm>
            <a:prstGeom prst="rect">
              <a:avLst/>
            </a:prstGeom>
          </p:spPr>
        </p:pic>
      </p:grpSp>
      <p:grpSp>
        <p:nvGrpSpPr>
          <p:cNvPr id="7" name="Group 6"/>
          <p:cNvGrpSpPr/>
          <p:nvPr/>
        </p:nvGrpSpPr>
        <p:grpSpPr>
          <a:xfrm>
            <a:off x="1889150" y="5779295"/>
            <a:ext cx="3287191" cy="343444"/>
            <a:chOff x="1415503" y="5589412"/>
            <a:chExt cx="3287191" cy="343444"/>
          </a:xfrm>
        </p:grpSpPr>
        <p:grpSp>
          <p:nvGrpSpPr>
            <p:cNvPr id="19" name="Group 18"/>
            <p:cNvGrpSpPr/>
            <p:nvPr/>
          </p:nvGrpSpPr>
          <p:grpSpPr>
            <a:xfrm>
              <a:off x="1943830" y="5589412"/>
              <a:ext cx="2758864" cy="343444"/>
              <a:chOff x="2721670" y="6031647"/>
              <a:chExt cx="2187867" cy="238068"/>
            </a:xfrm>
          </p:grpSpPr>
          <p:grpSp>
            <p:nvGrpSpPr>
              <p:cNvPr id="24" name="Group 23"/>
              <p:cNvGrpSpPr/>
              <p:nvPr/>
            </p:nvGrpSpPr>
            <p:grpSpPr>
              <a:xfrm>
                <a:off x="2721670" y="6031647"/>
                <a:ext cx="2187867" cy="238068"/>
                <a:chOff x="2887669" y="6031647"/>
                <a:chExt cx="2187867" cy="238068"/>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2233" y="6067039"/>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37828" y="6044119"/>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19746" y="6031647"/>
                  <a:ext cx="255790" cy="218495"/>
                </a:xfrm>
                <a:prstGeom prst="rect">
                  <a:avLst/>
                </a:prstGeom>
              </p:spPr>
            </p:pic>
          </p:grpSp>
          <p:pic>
            <p:nvPicPr>
              <p:cNvPr id="22" name="Picture 21"/>
              <p:cNvPicPr>
                <a:picLocks noChangeAspect="1"/>
              </p:cNvPicPr>
              <p:nvPr/>
            </p:nvPicPr>
            <p:blipFill>
              <a:blip r:embed="rId10"/>
              <a:stretch>
                <a:fillRect/>
              </a:stretch>
            </p:blipFill>
            <p:spPr>
              <a:xfrm>
                <a:off x="4237781" y="6048554"/>
                <a:ext cx="334902" cy="198223"/>
              </a:xfrm>
              <a:prstGeom prst="rect">
                <a:avLst/>
              </a:prstGeom>
            </p:spPr>
          </p:pic>
          <p:pic>
            <p:nvPicPr>
              <p:cNvPr id="23" name="Picture 22"/>
              <p:cNvPicPr>
                <a:picLocks noChangeAspect="1"/>
              </p:cNvPicPr>
              <p:nvPr/>
            </p:nvPicPr>
            <p:blipFill>
              <a:blip r:embed="rId11"/>
              <a:stretch>
                <a:fillRect/>
              </a:stretch>
            </p:blipFill>
            <p:spPr>
              <a:xfrm>
                <a:off x="3825095" y="6051367"/>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25227" y="0"/>
            <a:ext cx="9247416" cy="6858000"/>
            <a:chOff x="625227" y="0"/>
            <a:chExt cx="9247416" cy="6858000"/>
          </a:xfrm>
        </p:grpSpPr>
        <p:pic>
          <p:nvPicPr>
            <p:cNvPr id="3" name="Picture 2"/>
            <p:cNvPicPr>
              <a:picLocks noChangeAspect="1"/>
            </p:cNvPicPr>
            <p:nvPr/>
          </p:nvPicPr>
          <p:blipFill rotWithShape="1">
            <a:blip r:embed="rId2"/>
            <a:srcRect t="315" b="-1"/>
            <a:stretch/>
          </p:blipFill>
          <p:spPr>
            <a:xfrm>
              <a:off x="625227" y="0"/>
              <a:ext cx="9120020" cy="6858000"/>
            </a:xfrm>
            <a:prstGeom prst="rect">
              <a:avLst/>
            </a:prstGeom>
          </p:spPr>
        </p:pic>
        <p:pic>
          <p:nvPicPr>
            <p:cNvPr id="19" name="Picture 18"/>
            <p:cNvPicPr>
              <a:picLocks noChangeAspect="1"/>
            </p:cNvPicPr>
            <p:nvPr/>
          </p:nvPicPr>
          <p:blipFill rotWithShape="1">
            <a:blip r:embed="rId3"/>
            <a:srcRect l="86534" t="65980" r="-1" b="15601"/>
            <a:stretch/>
          </p:blipFill>
          <p:spPr>
            <a:xfrm>
              <a:off x="8139862" y="4713402"/>
              <a:ext cx="1605621" cy="1611985"/>
            </a:xfrm>
            <a:prstGeom prst="rect">
              <a:avLst/>
            </a:prstGeom>
          </p:spPr>
        </p:pic>
        <p:pic>
          <p:nvPicPr>
            <p:cNvPr id="20" name="Picture 19"/>
            <p:cNvPicPr>
              <a:picLocks noChangeAspect="1"/>
            </p:cNvPicPr>
            <p:nvPr/>
          </p:nvPicPr>
          <p:blipFill rotWithShape="1">
            <a:blip r:embed="rId3"/>
            <a:srcRect l="79149" t="20380" r="80" b="70126"/>
            <a:stretch/>
          </p:blipFill>
          <p:spPr>
            <a:xfrm>
              <a:off x="7425357" y="0"/>
              <a:ext cx="2447286" cy="821115"/>
            </a:xfrm>
            <a:prstGeom prst="rect">
              <a:avLst/>
            </a:prstGeom>
          </p:spPr>
        </p:pic>
        <p:grpSp>
          <p:nvGrpSpPr>
            <p:cNvPr id="21" name="Group 20"/>
            <p:cNvGrpSpPr/>
            <p:nvPr/>
          </p:nvGrpSpPr>
          <p:grpSpPr>
            <a:xfrm>
              <a:off x="3113145" y="222969"/>
              <a:ext cx="300947" cy="2400712"/>
              <a:chOff x="2862091" y="251249"/>
              <a:chExt cx="300947" cy="2400712"/>
            </a:xfrm>
          </p:grpSpPr>
          <p:sp>
            <p:nvSpPr>
              <p:cNvPr id="24" name="Rectangle 23"/>
              <p:cNvSpPr/>
              <p:nvPr/>
            </p:nvSpPr>
            <p:spPr>
              <a:xfrm>
                <a:off x="2862091" y="304986"/>
                <a:ext cx="300947" cy="2346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V="1">
                <a:off x="3080426" y="251249"/>
                <a:ext cx="0" cy="1032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080425" y="1572048"/>
                <a:ext cx="1" cy="10261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rot="16200000">
              <a:off x="2513082" y="1825405"/>
              <a:ext cx="1314667" cy="369332"/>
            </a:xfrm>
            <a:prstGeom prst="rect">
              <a:avLst/>
            </a:prstGeom>
            <a:noFill/>
          </p:spPr>
          <p:txBody>
            <a:bodyPr wrap="square" rtlCol="0">
              <a:spAutoFit/>
            </a:bodyPr>
            <a:lstStyle/>
            <a:p>
              <a:r>
                <a:rPr lang="en-US" dirty="0" smtClean="0"/>
                <a:t>Log-normal</a:t>
              </a:r>
              <a:endParaRPr lang="en-US" dirty="0"/>
            </a:p>
          </p:txBody>
        </p:sp>
        <p:sp>
          <p:nvSpPr>
            <p:cNvPr id="23" name="TextBox 22"/>
            <p:cNvSpPr txBox="1"/>
            <p:nvPr/>
          </p:nvSpPr>
          <p:spPr>
            <a:xfrm rot="16200000">
              <a:off x="2580255" y="577911"/>
              <a:ext cx="1180320" cy="369332"/>
            </a:xfrm>
            <a:prstGeom prst="rect">
              <a:avLst/>
            </a:prstGeom>
            <a:noFill/>
          </p:spPr>
          <p:txBody>
            <a:bodyPr wrap="square" rtlCol="0">
              <a:spAutoFit/>
            </a:bodyPr>
            <a:lstStyle/>
            <a:p>
              <a:r>
                <a:rPr lang="en-US" dirty="0" smtClean="0"/>
                <a:t>Log-series</a:t>
              </a:r>
              <a:endParaRPr lang="en-US" dirty="0"/>
            </a:p>
          </p:txBody>
        </p:sp>
      </p:grpSp>
    </p:spTree>
    <p:extLst>
      <p:ext uri="{BB962C8B-B14F-4D97-AF65-F5344CB8AC3E}">
        <p14:creationId xmlns:p14="http://schemas.microsoft.com/office/powerpoint/2010/main" val="210241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368088" y="0"/>
            <a:ext cx="8982543" cy="6858000"/>
            <a:chOff x="1368088" y="0"/>
            <a:chExt cx="8982543" cy="6858000"/>
          </a:xfrm>
        </p:grpSpPr>
        <p:pic>
          <p:nvPicPr>
            <p:cNvPr id="3" name="Picture 2"/>
            <p:cNvPicPr>
              <a:picLocks noChangeAspect="1"/>
            </p:cNvPicPr>
            <p:nvPr/>
          </p:nvPicPr>
          <p:blipFill rotWithShape="1">
            <a:blip r:embed="rId2"/>
            <a:srcRect t="49893"/>
            <a:stretch/>
          </p:blipFill>
          <p:spPr>
            <a:xfrm>
              <a:off x="1368088" y="3520140"/>
              <a:ext cx="8982543" cy="3337860"/>
            </a:xfrm>
            <a:prstGeom prst="rect">
              <a:avLst/>
            </a:prstGeom>
          </p:spPr>
        </p:pic>
        <p:pic>
          <p:nvPicPr>
            <p:cNvPr id="4" name="Picture 3"/>
            <p:cNvPicPr>
              <a:picLocks noChangeAspect="1"/>
            </p:cNvPicPr>
            <p:nvPr/>
          </p:nvPicPr>
          <p:blipFill rotWithShape="1">
            <a:blip r:embed="rId2"/>
            <a:srcRect b="49832"/>
            <a:stretch/>
          </p:blipFill>
          <p:spPr>
            <a:xfrm>
              <a:off x="1368088" y="0"/>
              <a:ext cx="8982543" cy="3341862"/>
            </a:xfrm>
            <a:prstGeom prst="rect">
              <a:avLst/>
            </a:prstGeom>
          </p:spPr>
        </p:pic>
      </p:grpSp>
    </p:spTree>
    <p:extLst>
      <p:ext uri="{BB962C8B-B14F-4D97-AF65-F5344CB8AC3E}">
        <p14:creationId xmlns:p14="http://schemas.microsoft.com/office/powerpoint/2010/main" val="2794112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5" name="Group 4"/>
          <p:cNvGrpSpPr/>
          <p:nvPr/>
        </p:nvGrpSpPr>
        <p:grpSpPr>
          <a:xfrm>
            <a:off x="1420700" y="-1"/>
            <a:ext cx="8505725" cy="6882387"/>
            <a:chOff x="1420700" y="-1"/>
            <a:chExt cx="8505725" cy="6882387"/>
          </a:xfrm>
        </p:grpSpPr>
        <p:pic>
          <p:nvPicPr>
            <p:cNvPr id="2" name="Picture 1"/>
            <p:cNvPicPr>
              <a:picLocks noChangeAspect="1"/>
            </p:cNvPicPr>
            <p:nvPr/>
          </p:nvPicPr>
          <p:blipFill>
            <a:blip r:embed="rId2"/>
            <a:stretch>
              <a:fillRect/>
            </a:stretch>
          </p:blipFill>
          <p:spPr>
            <a:xfrm>
              <a:off x="1420700" y="-1"/>
              <a:ext cx="8505725" cy="6654247"/>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84629" y="6492208"/>
              <a:ext cx="2883658" cy="390178"/>
            </a:xfrm>
            <a:prstGeom prst="rect">
              <a:avLst/>
            </a:prstGeom>
          </p:spPr>
        </p:pic>
      </p:grpSp>
    </p:spTree>
    <p:extLst>
      <p:ext uri="{BB962C8B-B14F-4D97-AF65-F5344CB8AC3E}">
        <p14:creationId xmlns:p14="http://schemas.microsoft.com/office/powerpoint/2010/main" val="705413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3640</TotalTime>
  <Words>371</Words>
  <Application>Microsoft Office PowerPoint</Application>
  <PresentationFormat>Widescreen</PresentationFormat>
  <Paragraphs>74</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PowerPoint Presentation</vt:lpstr>
      <vt:lpstr>FIG 4 SUPP 10     FIG 4 SUPP 25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259</cp:revision>
  <dcterms:created xsi:type="dcterms:W3CDTF">2016-11-15T13:25:48Z</dcterms:created>
  <dcterms:modified xsi:type="dcterms:W3CDTF">2017-06-26T17:42:32Z</dcterms:modified>
</cp:coreProperties>
</file>