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3" r:id="rId3"/>
    <p:sldId id="257" r:id="rId4"/>
    <p:sldId id="260" r:id="rId5"/>
    <p:sldId id="262" r:id="rId6"/>
    <p:sldId id="266" r:id="rId7"/>
    <p:sldId id="25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F41"/>
    <a:srgbClr val="31AD34"/>
    <a:srgbClr val="FF0066"/>
    <a:srgbClr val="F5A3E5"/>
    <a:srgbClr val="6F6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209" autoAdjust="0"/>
  </p:normalViewPr>
  <p:slideViewPr>
    <p:cSldViewPr snapToGrid="0">
      <p:cViewPr varScale="1">
        <p:scale>
          <a:sx n="123" d="100"/>
          <a:sy n="123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21820-D199-4D82-91AF-C50B1D3B111A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E3DB-BCAB-42BD-8DDD-04198F9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delwar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thenounproject.com/Mrs_Fla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Bird – created by </a:t>
            </a:r>
            <a:r>
              <a:rPr lang="en-US" dirty="0" err="1" smtClean="0"/>
              <a:t>parkjisun</a:t>
            </a:r>
            <a:endParaRPr lang="en-US" dirty="0" smtClean="0"/>
          </a:p>
          <a:p>
            <a:r>
              <a:rPr lang="en-US" dirty="0" smtClean="0"/>
              <a:t>Tree – created by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Delwar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Hossain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dirty="0" smtClean="0"/>
              <a:t>Deer – created by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Francisca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Arévalo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Fish – created by Iconic</a:t>
            </a:r>
          </a:p>
          <a:p>
            <a:r>
              <a:rPr lang="en-US" dirty="0" smtClean="0"/>
              <a:t>Butterfly – created by Jacqueline </a:t>
            </a:r>
            <a:r>
              <a:rPr lang="en-US" dirty="0" err="1" smtClean="0"/>
              <a:t>Fernandes</a:t>
            </a:r>
            <a:endParaRPr lang="en-US" dirty="0" smtClean="0"/>
          </a:p>
          <a:p>
            <a:r>
              <a:rPr lang="en-US" dirty="0" smtClean="0"/>
              <a:t>Shell</a:t>
            </a:r>
            <a:r>
              <a:rPr lang="en-US" baseline="0" dirty="0" smtClean="0"/>
              <a:t> – created by B Barrett Noun project</a:t>
            </a:r>
          </a:p>
          <a:p>
            <a:r>
              <a:rPr lang="en-US" baseline="0" dirty="0" smtClean="0"/>
              <a:t>Bacteria – created by Boris </a:t>
            </a:r>
            <a:r>
              <a:rPr lang="en-US" baseline="0" dirty="0" err="1" smtClean="0"/>
              <a:t>Belov</a:t>
            </a:r>
            <a:endParaRPr lang="en-US" baseline="0" dirty="0" smtClean="0"/>
          </a:p>
          <a:p>
            <a:r>
              <a:rPr lang="en-US" baseline="0" dirty="0" smtClean="0"/>
              <a:t>Mountains by </a:t>
            </a:r>
            <a:r>
              <a:rPr lang="en-US" baseline="0" dirty="0" err="1" smtClean="0"/>
              <a:t>alice</a:t>
            </a:r>
            <a:r>
              <a:rPr lang="en-US" baseline="0" dirty="0" smtClean="0"/>
              <a:t> noir, ocean by </a:t>
            </a:r>
            <a:r>
              <a:rPr lang="en-US" baseline="0" dirty="0" err="1" smtClean="0"/>
              <a:t>alex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muravev</a:t>
            </a:r>
            <a:r>
              <a:rPr lang="en-US" baseline="0" dirty="0" smtClean="0"/>
              <a:t>, lake by </a:t>
            </a:r>
            <a:r>
              <a:rPr lang="en-US" baseline="0" dirty="0" err="1" smtClean="0"/>
              <a:t>By</a:t>
            </a:r>
            <a:r>
              <a:rPr lang="en-US" baseline="0" dirty="0" smtClean="0"/>
              <a:t> Anton </a:t>
            </a:r>
            <a:r>
              <a:rPr lang="en-US" baseline="0" dirty="0" err="1" smtClean="0"/>
              <a:t>Gajdosik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6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8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71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0E3DB-BCAB-42BD-8DDD-04198F92E6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6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6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2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2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B8C92-D5E3-4480-8685-D57BEE386DE2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39AB-A080-4B4D-8F68-F1CDB67A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6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485171"/>
              </p:ext>
            </p:extLst>
          </p:nvPr>
        </p:nvGraphicFramePr>
        <p:xfrm>
          <a:off x="2492626" y="3745150"/>
          <a:ext cx="4202089" cy="1960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944">
                  <a:extLst>
                    <a:ext uri="{9D8B030D-6E8A-4147-A177-3AD203B41FA5}">
                      <a16:colId xmlns:a16="http://schemas.microsoft.com/office/drawing/2014/main" xmlns="" val="3777247511"/>
                    </a:ext>
                  </a:extLst>
                </a:gridCol>
                <a:gridCol w="1200230">
                  <a:extLst>
                    <a:ext uri="{9D8B030D-6E8A-4147-A177-3AD203B41FA5}">
                      <a16:colId xmlns:a16="http://schemas.microsoft.com/office/drawing/2014/main" xmlns="" val="3565287180"/>
                    </a:ext>
                  </a:extLst>
                </a:gridCol>
                <a:gridCol w="710503">
                  <a:extLst>
                    <a:ext uri="{9D8B030D-6E8A-4147-A177-3AD203B41FA5}">
                      <a16:colId xmlns:a16="http://schemas.microsoft.com/office/drawing/2014/main" xmlns="" val="310175345"/>
                    </a:ext>
                  </a:extLst>
                </a:gridCol>
                <a:gridCol w="1488412">
                  <a:extLst>
                    <a:ext uri="{9D8B030D-6E8A-4147-A177-3AD203B41FA5}">
                      <a16:colId xmlns:a16="http://schemas.microsoft.com/office/drawing/2014/main" xmlns="" val="2991616883"/>
                    </a:ext>
                  </a:extLst>
                </a:gridCol>
              </a:tblGrid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Birds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Invertebrates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9353912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Plants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6650058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Mammals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48586666"/>
                  </a:ext>
                </a:extLst>
              </a:tr>
              <a:tr h="490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Fish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6495031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327" y="4277386"/>
            <a:ext cx="682287" cy="4106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68" y="4617289"/>
            <a:ext cx="640805" cy="40894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05249"/>
              </p:ext>
            </p:extLst>
          </p:nvPr>
        </p:nvGraphicFramePr>
        <p:xfrm>
          <a:off x="2032000" y="723583"/>
          <a:ext cx="191485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265">
                  <a:extLst>
                    <a:ext uri="{9D8B030D-6E8A-4147-A177-3AD203B41FA5}">
                      <a16:colId xmlns:a16="http://schemas.microsoft.com/office/drawing/2014/main" xmlns="" val="1812283001"/>
                    </a:ext>
                  </a:extLst>
                </a:gridCol>
                <a:gridCol w="1427585">
                  <a:extLst>
                    <a:ext uri="{9D8B030D-6E8A-4147-A177-3AD203B41FA5}">
                      <a16:colId xmlns:a16="http://schemas.microsoft.com/office/drawing/2014/main" xmlns="" val="3574134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4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620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Mammals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394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40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Invertebrates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70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Benthos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951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Plankton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5655806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043" y="1924865"/>
            <a:ext cx="429134" cy="2129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4235" y="60801"/>
            <a:ext cx="1380392" cy="1325563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51" y="2970153"/>
            <a:ext cx="370436" cy="2977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832" y="2237652"/>
            <a:ext cx="395345" cy="325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80256" y="733268"/>
            <a:ext cx="386064" cy="3297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6589" y="2588903"/>
            <a:ext cx="422129" cy="3297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89" y="1149269"/>
            <a:ext cx="446039" cy="2684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0381" y="1551359"/>
            <a:ext cx="413796" cy="24491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90630"/>
              </p:ext>
            </p:extLst>
          </p:nvPr>
        </p:nvGraphicFramePr>
        <p:xfrm>
          <a:off x="6820894" y="3745150"/>
          <a:ext cx="2189284" cy="127452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61110">
                  <a:extLst>
                    <a:ext uri="{9D8B030D-6E8A-4147-A177-3AD203B41FA5}">
                      <a16:colId xmlns:a16="http://schemas.microsoft.com/office/drawing/2014/main" xmlns="" val="1963467705"/>
                    </a:ext>
                  </a:extLst>
                </a:gridCol>
                <a:gridCol w="928174">
                  <a:extLst>
                    <a:ext uri="{9D8B030D-6E8A-4147-A177-3AD203B41FA5}">
                      <a16:colId xmlns:a16="http://schemas.microsoft.com/office/drawing/2014/main" xmlns="" val="464586843"/>
                    </a:ext>
                  </a:extLst>
                </a:gridCol>
              </a:tblGrid>
              <a:tr h="424842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Terrestrial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16226580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12741848"/>
                  </a:ext>
                </a:extLst>
              </a:tr>
              <a:tr h="424842">
                <a:tc>
                  <a:txBody>
                    <a:bodyPr/>
                    <a:lstStyle/>
                    <a:p>
                      <a:r>
                        <a:rPr lang="en-US" dirty="0" smtClean="0"/>
                        <a:t>Freshwater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3126042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63232" y="3758752"/>
            <a:ext cx="655912" cy="3963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3232" y="4235472"/>
            <a:ext cx="728479" cy="29388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18805" y="3756919"/>
            <a:ext cx="535330" cy="4572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8111" y="4738385"/>
            <a:ext cx="709503" cy="41994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27" y="5316298"/>
            <a:ext cx="682288" cy="3385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3" y="3761069"/>
            <a:ext cx="551129" cy="45313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1840" y="4266416"/>
            <a:ext cx="522854" cy="40840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21" y="4769685"/>
            <a:ext cx="522854" cy="42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2128" y="125730"/>
            <a:ext cx="4203192" cy="10424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 panel conceptual figure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20580" y="26730"/>
            <a:ext cx="5555490" cy="6793906"/>
            <a:chOff x="120580" y="26730"/>
            <a:chExt cx="5555490" cy="67939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721" y="357096"/>
              <a:ext cx="2574012" cy="1833255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175991" y="89863"/>
              <a:ext cx="2567210" cy="2136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31775" y="89863"/>
              <a:ext cx="2567210" cy="2136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75991" y="3350245"/>
              <a:ext cx="1272043" cy="10673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2195" y="2279007"/>
              <a:ext cx="1277474" cy="10698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462195" y="3348659"/>
              <a:ext cx="1277474" cy="106891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Diamond 72"/>
            <p:cNvSpPr/>
            <p:nvPr/>
          </p:nvSpPr>
          <p:spPr>
            <a:xfrm>
              <a:off x="1262363" y="5551835"/>
              <a:ext cx="237744" cy="2194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10662" y="5283838"/>
              <a:ext cx="164592" cy="1536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1982537" y="4811779"/>
              <a:ext cx="174451" cy="18376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568" y="4940079"/>
              <a:ext cx="180669" cy="17078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5-Point Star 79"/>
            <p:cNvSpPr/>
            <p:nvPr/>
          </p:nvSpPr>
          <p:spPr>
            <a:xfrm>
              <a:off x="590569" y="5886892"/>
              <a:ext cx="222222" cy="187270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Diamond 85"/>
            <p:cNvSpPr/>
            <p:nvPr/>
          </p:nvSpPr>
          <p:spPr>
            <a:xfrm>
              <a:off x="3913539" y="5537134"/>
              <a:ext cx="237744" cy="219456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477249" y="5297226"/>
              <a:ext cx="164592" cy="1536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4653795" y="4823774"/>
              <a:ext cx="174451" cy="18376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3319744" y="4925378"/>
              <a:ext cx="180669" cy="170788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5-Point Star 89"/>
            <p:cNvSpPr/>
            <p:nvPr/>
          </p:nvSpPr>
          <p:spPr>
            <a:xfrm>
              <a:off x="3241745" y="5872191"/>
              <a:ext cx="222222" cy="187270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/>
            <p:cNvSpPr/>
            <p:nvPr/>
          </p:nvSpPr>
          <p:spPr>
            <a:xfrm>
              <a:off x="1937108" y="5696627"/>
              <a:ext cx="254081" cy="229821"/>
            </a:xfrm>
            <a:prstGeom prst="plus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Triangle 16"/>
            <p:cNvSpPr/>
            <p:nvPr/>
          </p:nvSpPr>
          <p:spPr>
            <a:xfrm>
              <a:off x="718886" y="5419502"/>
              <a:ext cx="212183" cy="184569"/>
            </a:xfrm>
            <a:prstGeom prst="rtTriangl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/>
            <p:cNvSpPr/>
            <p:nvPr/>
          </p:nvSpPr>
          <p:spPr>
            <a:xfrm>
              <a:off x="1099872" y="4844387"/>
              <a:ext cx="281363" cy="160133"/>
            </a:xfrm>
            <a:prstGeom prst="parallelogram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3839360" y="4851948"/>
              <a:ext cx="237744" cy="216145"/>
            </a:xfrm>
            <a:prstGeom prst="hexagon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oon 19"/>
            <p:cNvSpPr/>
            <p:nvPr/>
          </p:nvSpPr>
          <p:spPr>
            <a:xfrm>
              <a:off x="3462376" y="5462061"/>
              <a:ext cx="118578" cy="175637"/>
            </a:xfrm>
            <a:prstGeom prst="moon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/>
            <p:cNvSpPr/>
            <p:nvPr/>
          </p:nvSpPr>
          <p:spPr>
            <a:xfrm>
              <a:off x="4400409" y="5748642"/>
              <a:ext cx="240145" cy="183385"/>
            </a:xfrm>
            <a:prstGeom prst="trapezoid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84721" y="2278920"/>
              <a:ext cx="1277474" cy="10698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832704" y="2292332"/>
              <a:ext cx="2567210" cy="2136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3234716" y="298195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3264662" y="3887857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5011655" y="2494966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36308" y="4212777"/>
              <a:ext cx="8042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Log(area)</a:t>
              </a:r>
              <a:endParaRPr lang="en-US" sz="1100" dirty="0"/>
            </a:p>
          </p:txBody>
        </p:sp>
        <p:sp>
          <p:nvSpPr>
            <p:cNvPr id="77" name="TextBox 76"/>
            <p:cNvSpPr txBox="1"/>
            <p:nvPr/>
          </p:nvSpPr>
          <p:spPr>
            <a:xfrm rot="16200000">
              <a:off x="2484501" y="3325139"/>
              <a:ext cx="9552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Log(Species)</a:t>
              </a:r>
              <a:endParaRPr lang="en-US" sz="1100" dirty="0"/>
            </a:p>
          </p:txBody>
        </p:sp>
        <p:cxnSp>
          <p:nvCxnSpPr>
            <p:cNvPr id="79" name="Straight Connector 78"/>
            <p:cNvCxnSpPr/>
            <p:nvPr/>
          </p:nvCxnSpPr>
          <p:spPr>
            <a:xfrm flipV="1">
              <a:off x="3319744" y="2546445"/>
              <a:ext cx="1679579" cy="132859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3293435" y="2541727"/>
              <a:ext cx="1691612" cy="4541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3063211" y="2440158"/>
              <a:ext cx="0" cy="1796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3063210" y="4239912"/>
              <a:ext cx="2170131" cy="2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 rot="20741648">
              <a:off x="3362806" y="2589891"/>
              <a:ext cx="11018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All species</a:t>
              </a:r>
              <a:endParaRPr lang="en-US" sz="1100" dirty="0"/>
            </a:p>
          </p:txBody>
        </p:sp>
        <p:sp>
          <p:nvSpPr>
            <p:cNvPr id="95" name="TextBox 94"/>
            <p:cNvSpPr txBox="1"/>
            <p:nvPr/>
          </p:nvSpPr>
          <p:spPr>
            <a:xfrm rot="19292141">
              <a:off x="3245778" y="3067049"/>
              <a:ext cx="15520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Excluding transients</a:t>
              </a:r>
              <a:endParaRPr lang="en-US" sz="1100" dirty="0"/>
            </a:p>
          </p:txBody>
        </p:sp>
        <p:sp>
          <p:nvSpPr>
            <p:cNvPr id="97" name="Diamond 96"/>
            <p:cNvSpPr/>
            <p:nvPr/>
          </p:nvSpPr>
          <p:spPr>
            <a:xfrm>
              <a:off x="3185248" y="3923538"/>
              <a:ext cx="45719" cy="45719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3329648" y="3947786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3248660" y="4009768"/>
              <a:ext cx="45719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/>
            <p:cNvSpPr/>
            <p:nvPr/>
          </p:nvSpPr>
          <p:spPr>
            <a:xfrm>
              <a:off x="3170611" y="2924026"/>
              <a:ext cx="70648" cy="57645"/>
            </a:xfrm>
            <a:prstGeom prst="hexagon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275738" y="2907745"/>
              <a:ext cx="57025" cy="5235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Diamond 106"/>
            <p:cNvSpPr/>
            <p:nvPr/>
          </p:nvSpPr>
          <p:spPr>
            <a:xfrm>
              <a:off x="3154988" y="3026533"/>
              <a:ext cx="45719" cy="45719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299388" y="3050781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/>
            <p:cNvSpPr/>
            <p:nvPr/>
          </p:nvSpPr>
          <p:spPr>
            <a:xfrm>
              <a:off x="3218400" y="3112763"/>
              <a:ext cx="45719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>
              <a:off x="4976331" y="2342063"/>
              <a:ext cx="70648" cy="57645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056165" y="2409609"/>
              <a:ext cx="57025" cy="523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Diamond 118"/>
            <p:cNvSpPr/>
            <p:nvPr/>
          </p:nvSpPr>
          <p:spPr>
            <a:xfrm>
              <a:off x="5147669" y="2461961"/>
              <a:ext cx="45719" cy="45719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5081056" y="2548285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/>
            <p:cNvSpPr/>
            <p:nvPr/>
          </p:nvSpPr>
          <p:spPr>
            <a:xfrm>
              <a:off x="4998827" y="2614627"/>
              <a:ext cx="45719" cy="45719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5-Point Star 121"/>
            <p:cNvSpPr/>
            <p:nvPr/>
          </p:nvSpPr>
          <p:spPr>
            <a:xfrm>
              <a:off x="4924738" y="2434886"/>
              <a:ext cx="45720" cy="45719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Parallelogram 124"/>
            <p:cNvSpPr/>
            <p:nvPr/>
          </p:nvSpPr>
          <p:spPr>
            <a:xfrm>
              <a:off x="5156869" y="2607174"/>
              <a:ext cx="45719" cy="4571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rapezoid 125"/>
            <p:cNvSpPr/>
            <p:nvPr/>
          </p:nvSpPr>
          <p:spPr>
            <a:xfrm>
              <a:off x="5153178" y="2356662"/>
              <a:ext cx="45719" cy="4571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450292" y="3088067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Isosceles Triangle 134"/>
            <p:cNvSpPr/>
            <p:nvPr/>
          </p:nvSpPr>
          <p:spPr>
            <a:xfrm>
              <a:off x="1630372" y="2492536"/>
              <a:ext cx="103106" cy="98071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5-Point Star 135"/>
            <p:cNvSpPr/>
            <p:nvPr/>
          </p:nvSpPr>
          <p:spPr>
            <a:xfrm>
              <a:off x="2285862" y="2687584"/>
              <a:ext cx="168605" cy="165114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Parallelogram 136"/>
            <p:cNvSpPr/>
            <p:nvPr/>
          </p:nvSpPr>
          <p:spPr>
            <a:xfrm>
              <a:off x="1944733" y="2510674"/>
              <a:ext cx="186647" cy="106640"/>
            </a:xfrm>
            <a:prstGeom prst="parallelogram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rapezoid 137"/>
            <p:cNvSpPr/>
            <p:nvPr/>
          </p:nvSpPr>
          <p:spPr>
            <a:xfrm>
              <a:off x="1650116" y="2742807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1556207" y="4194864"/>
              <a:ext cx="170932" cy="151439"/>
            </a:xfrm>
            <a:prstGeom prst="hexagon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96180" y="3997372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2484729" y="4145824"/>
              <a:ext cx="119733" cy="108597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apezoid 145"/>
            <p:cNvSpPr/>
            <p:nvPr/>
          </p:nvSpPr>
          <p:spPr>
            <a:xfrm>
              <a:off x="1684553" y="3800564"/>
              <a:ext cx="145405" cy="119699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Diamond 146"/>
            <p:cNvSpPr/>
            <p:nvPr/>
          </p:nvSpPr>
          <p:spPr>
            <a:xfrm>
              <a:off x="2484337" y="3418148"/>
              <a:ext cx="143736" cy="139320"/>
            </a:xfrm>
            <a:prstGeom prst="diamond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12745" y="2927927"/>
              <a:ext cx="142869" cy="1352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Isosceles Triangle 150"/>
            <p:cNvSpPr/>
            <p:nvPr/>
          </p:nvSpPr>
          <p:spPr>
            <a:xfrm>
              <a:off x="381374" y="2480848"/>
              <a:ext cx="103106" cy="98071"/>
            </a:xfrm>
            <a:prstGeom prst="triangl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5-Point Star 151"/>
            <p:cNvSpPr/>
            <p:nvPr/>
          </p:nvSpPr>
          <p:spPr>
            <a:xfrm>
              <a:off x="1036864" y="2675896"/>
              <a:ext cx="168605" cy="165114"/>
            </a:xfrm>
            <a:prstGeom prst="star5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Parallelogram 152"/>
            <p:cNvSpPr/>
            <p:nvPr/>
          </p:nvSpPr>
          <p:spPr>
            <a:xfrm>
              <a:off x="695735" y="2498986"/>
              <a:ext cx="186647" cy="106640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Diamond 154"/>
            <p:cNvSpPr/>
            <p:nvPr/>
          </p:nvSpPr>
          <p:spPr>
            <a:xfrm>
              <a:off x="1200902" y="2348703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253999" y="4203038"/>
              <a:ext cx="170932" cy="151439"/>
            </a:xfrm>
            <a:prstGeom prst="hexagon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93972" y="4005546"/>
              <a:ext cx="142869" cy="135226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1182521" y="4153998"/>
              <a:ext cx="119733" cy="10859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Isosceles Triangle 158"/>
            <p:cNvSpPr/>
            <p:nvPr/>
          </p:nvSpPr>
          <p:spPr>
            <a:xfrm>
              <a:off x="362601" y="3558467"/>
              <a:ext cx="103106" cy="98071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Diamond 162"/>
            <p:cNvSpPr/>
            <p:nvPr/>
          </p:nvSpPr>
          <p:spPr>
            <a:xfrm>
              <a:off x="1182129" y="3426322"/>
              <a:ext cx="143736" cy="139320"/>
            </a:xfrm>
            <a:prstGeom prst="diamond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96616" y="26730"/>
              <a:ext cx="32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148881" y="26730"/>
              <a:ext cx="32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66" name="TextBox 165"/>
            <p:cNvSpPr txBox="1"/>
            <p:nvPr/>
          </p:nvSpPr>
          <p:spPr>
            <a:xfrm flipH="1">
              <a:off x="134462" y="2208311"/>
              <a:ext cx="2407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795703" y="2229595"/>
              <a:ext cx="329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1619" y="4468417"/>
              <a:ext cx="5227364" cy="23522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03851" y="4696769"/>
              <a:ext cx="1933055" cy="145671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59635" y="4696769"/>
              <a:ext cx="1933055" cy="145671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20580" y="4379753"/>
                  <a:ext cx="2044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E </a:t>
                  </a:r>
                  <a:r>
                    <a:rPr lang="en-US" b="1" dirty="0" smtClean="0"/>
                    <a:t>             </a:t>
                  </a:r>
                  <a:r>
                    <a:rPr lang="en-US" sz="1400" b="1" dirty="0" smtClean="0"/>
                    <a:t>time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80" y="4379753"/>
                  <a:ext cx="204455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8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631520" y="4443359"/>
                  <a:ext cx="20445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 smtClean="0"/>
                    <a:t>time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sz="1400" b="1" dirty="0"/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520" y="4443359"/>
                  <a:ext cx="2044550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96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Right Arrow 102"/>
            <p:cNvSpPr/>
            <p:nvPr/>
          </p:nvSpPr>
          <p:spPr>
            <a:xfrm>
              <a:off x="2415871" y="5218774"/>
              <a:ext cx="578873" cy="32304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93514" y="816004"/>
              <a:ext cx="2491454" cy="1322479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5259875" y="1292238"/>
              <a:ext cx="123610" cy="207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68760" y="470087"/>
              <a:ext cx="830956" cy="319414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214788" y="6144968"/>
              <a:ext cx="2966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Turnover = # of </a:t>
              </a:r>
              <a:r>
                <a:rPr lang="en-US" sz="1200" dirty="0" err="1" smtClean="0"/>
                <a:t>spp</a:t>
              </a:r>
              <a:r>
                <a:rPr lang="en-US" sz="1200" dirty="0" smtClean="0"/>
                <a:t> unique to </a:t>
              </a:r>
              <a:r>
                <a:rPr lang="en-US" sz="1200" i="1" dirty="0" err="1" smtClean="0"/>
                <a:t>t</a:t>
              </a:r>
              <a:r>
                <a:rPr lang="en-US" sz="1200" i="1" baseline="-25000" dirty="0" err="1" smtClean="0"/>
                <a:t>i</a:t>
              </a:r>
              <a:r>
                <a:rPr lang="en-US" sz="1200" dirty="0" smtClean="0"/>
                <a:t> / total # </a:t>
              </a:r>
              <a:r>
                <a:rPr lang="en-US" sz="1200" dirty="0" err="1" smtClean="0"/>
                <a:t>spp</a:t>
              </a:r>
              <a:endParaRPr 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00107" y="6358971"/>
              <a:ext cx="22765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All species:   	             6/11 = 55%</a:t>
              </a:r>
            </a:p>
            <a:p>
              <a:r>
                <a:rPr lang="en-US" sz="1200" dirty="0" smtClean="0"/>
                <a:t>Excluding transients:   0/5 = 0%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13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61" y="19202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1a-1f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413340" y="1423086"/>
            <a:ext cx="6302027" cy="4872260"/>
            <a:chOff x="2296213" y="1592590"/>
            <a:chExt cx="6302027" cy="48722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6213" y="1592590"/>
              <a:ext cx="6302027" cy="4697267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2900512" y="2800272"/>
              <a:ext cx="5537372" cy="3664578"/>
              <a:chOff x="2900512" y="2800272"/>
              <a:chExt cx="5537372" cy="366457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2903357" y="4533692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57" name="Picture 56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Picture 57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Picture 59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7"/>
              <p:cNvGrpSpPr/>
              <p:nvPr/>
            </p:nvGrpSpPr>
            <p:grpSpPr>
              <a:xfrm>
                <a:off x="3007299" y="2800816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4" name="Picture 63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66" name="Picture 65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67" name="Picture 66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68" name="Group 67"/>
              <p:cNvGrpSpPr/>
              <p:nvPr/>
            </p:nvGrpSpPr>
            <p:grpSpPr>
              <a:xfrm>
                <a:off x="6178191" y="2800272"/>
                <a:ext cx="2184543" cy="324582"/>
                <a:chOff x="2066372" y="1693067"/>
                <a:chExt cx="3063411" cy="422147"/>
              </a:xfrm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66372" y="1693067"/>
                  <a:ext cx="655912" cy="396304"/>
                </a:xfrm>
                <a:prstGeom prst="rect">
                  <a:avLst/>
                </a:prstGeom>
              </p:spPr>
            </p:pic>
            <p:pic>
              <p:nvPicPr>
                <p:cNvPr id="70" name="Picture 6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1304" y="1744278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71" name="Picture 70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63114" y="1706270"/>
                  <a:ext cx="640805" cy="408944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/>
              <p:cNvGrpSpPr/>
              <p:nvPr/>
            </p:nvGrpSpPr>
            <p:grpSpPr>
              <a:xfrm>
                <a:off x="6096094" y="4543173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78" name="Picture 7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9" name="Picture 7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0" name="Picture 7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1" name="Picture 8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82" name="Group 81"/>
              <p:cNvGrpSpPr/>
              <p:nvPr/>
            </p:nvGrpSpPr>
            <p:grpSpPr>
              <a:xfrm>
                <a:off x="2900512" y="6176226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88" name="Picture 8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0" name="Picture 8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1" name="Picture 9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7" name="Picture 8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4" name="Picture 8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  <p:grpSp>
            <p:nvGrpSpPr>
              <p:cNvPr id="92" name="Group 91"/>
              <p:cNvGrpSpPr/>
              <p:nvPr/>
            </p:nvGrpSpPr>
            <p:grpSpPr>
              <a:xfrm>
                <a:off x="6116407" y="6176226"/>
                <a:ext cx="2321477" cy="288624"/>
                <a:chOff x="2721075" y="6066646"/>
                <a:chExt cx="2738999" cy="243895"/>
              </a:xfrm>
            </p:grpSpPr>
            <p:grpSp>
              <p:nvGrpSpPr>
                <p:cNvPr id="93" name="Group 92"/>
                <p:cNvGrpSpPr/>
                <p:nvPr/>
              </p:nvGrpSpPr>
              <p:grpSpPr>
                <a:xfrm>
                  <a:off x="2721075" y="6066646"/>
                  <a:ext cx="2738999" cy="243895"/>
                  <a:chOff x="2721075" y="6066646"/>
                  <a:chExt cx="2738999" cy="243895"/>
                </a:xfrm>
              </p:grpSpPr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2721075" y="6083191"/>
                    <a:ext cx="2738999" cy="227350"/>
                    <a:chOff x="2887074" y="6083191"/>
                    <a:chExt cx="2738999" cy="227350"/>
                  </a:xfrm>
                </p:grpSpPr>
                <p:pic>
                  <p:nvPicPr>
                    <p:cNvPr id="98" name="Picture 97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079269" y="6103833"/>
                      <a:ext cx="325640" cy="16156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9" name="Picture 98"/>
                    <p:cNvPicPr>
                      <a:picLocks noChangeAspect="1"/>
                    </p:cNvPicPr>
                    <p:nvPr/>
                  </p:nvPicPr>
                  <p:blipFill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45440" y="6084945"/>
                      <a:ext cx="280633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0" name="Picture 99"/>
                    <p:cNvPicPr>
                      <a:picLocks noChangeAspect="1"/>
                    </p:cNvPicPr>
                    <p:nvPr/>
                  </p:nvPicPr>
                  <p:blipFill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15280" y="6084945"/>
                      <a:ext cx="274386" cy="22559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1" name="Picture 100"/>
                    <p:cNvPicPr>
                      <a:picLocks noChangeAspect="1"/>
                    </p:cNvPicPr>
                    <p:nvPr/>
                  </p:nvPicPr>
                  <p:blipFill>
                    <a:blip r:embed="rId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flipH="1">
                      <a:off x="2887074" y="6083191"/>
                      <a:ext cx="255789" cy="218495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7" name="Picture 9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734039" y="6066646"/>
                    <a:ext cx="302061" cy="2359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696" y="6098817"/>
                  <a:ext cx="334903" cy="198223"/>
                </a:xfrm>
                <a:prstGeom prst="rect">
                  <a:avLst/>
                </a:prstGeom>
              </p:spPr>
            </p:pic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07726" y="6098817"/>
                  <a:ext cx="327300" cy="196986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2567" y="564020"/>
            <a:ext cx="477444" cy="250454"/>
          </a:xfrm>
          <a:prstGeom prst="rect">
            <a:avLst/>
          </a:prstGeom>
        </p:spPr>
      </p:pic>
      <p:pic>
        <p:nvPicPr>
          <p:cNvPr id="104" name="Picture 10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2152" y="253354"/>
            <a:ext cx="374608" cy="278904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0725" y="1174766"/>
            <a:ext cx="496489" cy="256131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67" y="929976"/>
            <a:ext cx="477445" cy="206467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253106"/>
            <a:ext cx="415769" cy="29794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3128" y="532105"/>
            <a:ext cx="394437" cy="268537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28" y="814255"/>
            <a:ext cx="394437" cy="276368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86051" y="778857"/>
            <a:ext cx="478886" cy="26637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1499" y="256050"/>
            <a:ext cx="490175" cy="25813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4382" y="559572"/>
            <a:ext cx="544407" cy="1914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7710" y="253562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Birds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14289" y="583817"/>
            <a:ext cx="85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Plants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097831" y="1139377"/>
            <a:ext cx="1176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Mammals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117710" y="856029"/>
            <a:ext cx="71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Fish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288897" y="259168"/>
            <a:ext cx="104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Invertebrates</a:t>
            </a:r>
            <a:endParaRPr 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274565" y="530561"/>
            <a:ext cx="1019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Benthos</a:t>
            </a:r>
            <a:endParaRPr lang="en-US" sz="12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276654" y="820963"/>
            <a:ext cx="1063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Plankton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6803566" y="268007"/>
            <a:ext cx="113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Terrestrial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6793268" y="527873"/>
            <a:ext cx="908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Marine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795164" y="778661"/>
            <a:ext cx="1236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Freshwater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66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1080036" y="-16321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74646" y="0"/>
            <a:ext cx="12072613" cy="6694182"/>
            <a:chOff x="74646" y="0"/>
            <a:chExt cx="12072613" cy="669418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03"/>
            <a:stretch/>
          </p:blipFill>
          <p:spPr>
            <a:xfrm>
              <a:off x="74646" y="0"/>
              <a:ext cx="12072613" cy="6391469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143210" y="6285238"/>
              <a:ext cx="3652360" cy="363585"/>
              <a:chOff x="4092064" y="5570340"/>
              <a:chExt cx="2972860" cy="23594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92064" y="5570340"/>
                <a:ext cx="2972860" cy="235941"/>
                <a:chOff x="4092064" y="5570340"/>
                <a:chExt cx="2972860" cy="235941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4092064" y="5572051"/>
                  <a:ext cx="2509730" cy="233315"/>
                  <a:chOff x="4258063" y="5572051"/>
                  <a:chExt cx="2509730" cy="233315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690" y="5625700"/>
                    <a:ext cx="325640" cy="161565"/>
                  </a:xfrm>
                  <a:prstGeom prst="rect">
                    <a:avLst/>
                  </a:prstGeom>
                </p:spPr>
              </p:pic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32920" y="5579769"/>
                    <a:ext cx="280633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8063" y="5579770"/>
                    <a:ext cx="274386" cy="225596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6512004" y="5572051"/>
                    <a:ext cx="255789" cy="2184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62863" y="5570340"/>
                  <a:ext cx="302061" cy="235941"/>
                </a:xfrm>
                <a:prstGeom prst="rect">
                  <a:avLst/>
                </a:prstGeom>
              </p:spPr>
            </p:pic>
          </p:grp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5144" y="5585568"/>
                <a:ext cx="334903" cy="19822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7636" y="559356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>
              <a:off x="6301897" y="6285238"/>
              <a:ext cx="3201060" cy="408944"/>
              <a:chOff x="7643151" y="5628981"/>
              <a:chExt cx="3201060" cy="408944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88299" y="5635301"/>
                <a:ext cx="655912" cy="39630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43151" y="5628981"/>
                <a:ext cx="1970903" cy="408944"/>
                <a:chOff x="7643151" y="5628981"/>
                <a:chExt cx="1970903" cy="408944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85575" y="5689046"/>
                  <a:ext cx="728479" cy="293882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43151" y="5628981"/>
                  <a:ext cx="640805" cy="408944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13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05847" y="6019661"/>
            <a:ext cx="8805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Figure3a. </a:t>
            </a:r>
            <a:r>
              <a:rPr lang="en-US" sz="1000" dirty="0"/>
              <a:t>Proportion of transient </a:t>
            </a:r>
            <a:r>
              <a:rPr lang="en-US" sz="1000" dirty="0" smtClean="0"/>
              <a:t>species </a:t>
            </a:r>
            <a:r>
              <a:rPr lang="en-US" sz="1000" dirty="0"/>
              <a:t>by </a:t>
            </a:r>
            <a:r>
              <a:rPr lang="en-US" sz="1000" dirty="0" smtClean="0"/>
              <a:t>log of area, colored </a:t>
            </a:r>
            <a:r>
              <a:rPr lang="en-US" sz="1000" dirty="0"/>
              <a:t>by taxa, using the hierarchically </a:t>
            </a:r>
            <a:r>
              <a:rPr lang="en-US" sz="1000" dirty="0" smtClean="0"/>
              <a:t>scaled count </a:t>
            </a:r>
            <a:r>
              <a:rPr lang="en-US" sz="1000" dirty="0"/>
              <a:t>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Figure3b. Proportion of transient species by log of community size (number of individuals), colored by taxa, using the hierarchically scaled count datasets</a:t>
            </a:r>
            <a:r>
              <a:rPr lang="en-US" sz="1000" dirty="0" smtClean="0"/>
              <a:t>.</a:t>
            </a:r>
          </a:p>
          <a:p>
            <a:r>
              <a:rPr lang="en-US" sz="1000" dirty="0"/>
              <a:t>Figure3c. Predicted values of hierarchically scaled count datasets by taxa using average community size XXX. </a:t>
            </a:r>
          </a:p>
          <a:p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17817" y="134914"/>
            <a:ext cx="106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3a-3c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818898" y="134914"/>
            <a:ext cx="6973681" cy="5803521"/>
            <a:chOff x="1882906" y="0"/>
            <a:chExt cx="6973681" cy="58035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2906" y="0"/>
              <a:ext cx="6973681" cy="5474242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2573781" y="5458065"/>
              <a:ext cx="2577809" cy="336933"/>
              <a:chOff x="2725734" y="6040009"/>
              <a:chExt cx="2431519" cy="23355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725734" y="6040009"/>
                <a:ext cx="2431519" cy="233554"/>
                <a:chOff x="2891733" y="6040009"/>
                <a:chExt cx="2431519" cy="233554"/>
              </a:xfrm>
            </p:grpSpPr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90816" y="6072439"/>
                  <a:ext cx="325640" cy="161565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1153" y="6047967"/>
                  <a:ext cx="280633" cy="225596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91733" y="6043973"/>
                  <a:ext cx="274386" cy="225596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067462" y="6040009"/>
                  <a:ext cx="255790" cy="218495"/>
                </a:xfrm>
                <a:prstGeom prst="rect">
                  <a:avLst/>
                </a:prstGeom>
              </p:spPr>
            </p:pic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5391" y="6056054"/>
                <a:ext cx="334902" cy="198223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6641" y="6042431"/>
                <a:ext cx="327300" cy="196986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6172751" y="5427766"/>
              <a:ext cx="2448054" cy="375755"/>
              <a:chOff x="2148779" y="1628632"/>
              <a:chExt cx="2931901" cy="4140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8779" y="1628632"/>
                <a:ext cx="655912" cy="3963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58043" y="1679844"/>
                <a:ext cx="728479" cy="29388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39875" y="1633723"/>
                <a:ext cx="640805" cy="40894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279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29811" y="-173073"/>
            <a:ext cx="9402464" cy="7031075"/>
            <a:chOff x="1029811" y="-173073"/>
            <a:chExt cx="9402464" cy="70310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811" y="0"/>
              <a:ext cx="9402464" cy="6858002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3024652" y="-173073"/>
              <a:ext cx="671659" cy="2201662"/>
              <a:chOff x="3418463" y="-81231"/>
              <a:chExt cx="476881" cy="199008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438144" y="134914"/>
                <a:ext cx="457200" cy="16390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47429" y="224987"/>
                <a:ext cx="0" cy="6081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 rot="16200000">
                <a:off x="3060021" y="277211"/>
                <a:ext cx="10246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Log-series</a:t>
                </a:r>
                <a:endParaRPr lang="en-US" sz="1400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3643466" y="1150782"/>
                <a:ext cx="1" cy="604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6200000">
                <a:off x="3034486" y="1217097"/>
                <a:ext cx="10757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Log-normal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410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6371" y="146304"/>
            <a:ext cx="10336164" cy="6686725"/>
            <a:chOff x="926371" y="146304"/>
            <a:chExt cx="10336164" cy="66867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b="7630"/>
            <a:stretch/>
          </p:blipFill>
          <p:spPr>
            <a:xfrm>
              <a:off x="926371" y="146304"/>
              <a:ext cx="10336164" cy="6199632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330313" y="6345936"/>
              <a:ext cx="8304158" cy="487093"/>
              <a:chOff x="2376033" y="6324830"/>
              <a:chExt cx="8304158" cy="487093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399" y="6383536"/>
                <a:ext cx="512410" cy="31888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939" y="6324830"/>
                <a:ext cx="441590" cy="44526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6033" y="6346244"/>
                <a:ext cx="431760" cy="44526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029020" y="6351714"/>
                <a:ext cx="402496" cy="43124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4884" y="6346244"/>
                <a:ext cx="475307" cy="465679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03836" y="6330302"/>
                <a:ext cx="526986" cy="391234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79748" y="6357186"/>
                <a:ext cx="515022" cy="3887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13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3 SUPP 10					FIG </a:t>
            </a:r>
            <a:r>
              <a:rPr lang="en-US" dirty="0"/>
              <a:t>3 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" y="988584"/>
            <a:ext cx="5628737" cy="4514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624" y="988585"/>
            <a:ext cx="5699950" cy="45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1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16" y="0"/>
            <a:ext cx="10872216" cy="1325563"/>
          </a:xfrm>
        </p:spPr>
        <p:txBody>
          <a:bodyPr/>
          <a:lstStyle/>
          <a:p>
            <a:r>
              <a:rPr lang="en-US" dirty="0" smtClean="0"/>
              <a:t>FIG 4 SUPP 10					FIG 4 </a:t>
            </a:r>
            <a:r>
              <a:rPr lang="en-US" dirty="0"/>
              <a:t>SUPP </a:t>
            </a:r>
            <a:r>
              <a:rPr lang="en-US" dirty="0" smtClean="0"/>
              <a:t>25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66"/>
          <a:stretch/>
        </p:blipFill>
        <p:spPr>
          <a:xfrm>
            <a:off x="6096118" y="1079929"/>
            <a:ext cx="5956753" cy="4483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929"/>
            <a:ext cx="5991820" cy="44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8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</TotalTime>
  <Words>209</Words>
  <Application>Microsoft Office PowerPoint</Application>
  <PresentationFormat>Widescreen</PresentationFormat>
  <Paragraphs>66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Key</vt:lpstr>
      <vt:lpstr>6 panel conceptual figure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 3 SUPP 10     FIG 3 SUPP 25</vt:lpstr>
      <vt:lpstr>FIG 4 SUPP 10     FIG 4 SUPP 25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Snell, Sara Jeanne</dc:creator>
  <cp:lastModifiedBy>Hurlbert, Allen Hartley</cp:lastModifiedBy>
  <cp:revision>201</cp:revision>
  <dcterms:created xsi:type="dcterms:W3CDTF">2016-11-15T13:25:48Z</dcterms:created>
  <dcterms:modified xsi:type="dcterms:W3CDTF">2017-06-07T20:26:48Z</dcterms:modified>
</cp:coreProperties>
</file>