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71" r:id="rId8"/>
    <p:sldId id="256" r:id="rId9"/>
    <p:sldId id="264" r:id="rId10"/>
    <p:sldId id="267" r:id="rId11"/>
    <p:sldId id="273" r:id="rId12"/>
    <p:sldId id="272"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10</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8.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6.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1.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26371" y="0"/>
            <a:ext cx="8475090" cy="6848291"/>
            <a:chOff x="2026371" y="0"/>
            <a:chExt cx="8475090" cy="6848291"/>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0.30</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0.24</a:t>
              </a:r>
            </a:p>
            <a:p>
              <a:r>
                <a:rPr lang="en-US" sz="1400" dirty="0" smtClean="0"/>
                <a:t>Marginal R</a:t>
              </a:r>
              <a:r>
                <a:rPr lang="en-US" sz="1400" baseline="30000" dirty="0" smtClean="0"/>
                <a:t>2 </a:t>
              </a:r>
              <a:r>
                <a:rPr lang="en-US" sz="1400" dirty="0"/>
                <a:t>= </a:t>
              </a:r>
              <a:r>
                <a:rPr lang="en-US" sz="1400" dirty="0" smtClean="0"/>
                <a:t>0.27 </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7" name="Group 16"/>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870299"/>
          </a:xfrm>
        </p:spPr>
        <p:txBody>
          <a:bodyPr/>
          <a:lstStyle/>
          <a:p>
            <a:r>
              <a:rPr lang="en-US" dirty="0" smtClean="0"/>
              <a:t>1a null</a:t>
            </a:r>
            <a:endParaRPr lang="en-US" dirty="0"/>
          </a:p>
        </p:txBody>
      </p:sp>
      <p:grpSp>
        <p:nvGrpSpPr>
          <p:cNvPr id="19" name="Group 18"/>
          <p:cNvGrpSpPr/>
          <p:nvPr/>
        </p:nvGrpSpPr>
        <p:grpSpPr>
          <a:xfrm>
            <a:off x="826824" y="1032224"/>
            <a:ext cx="10106142" cy="4306159"/>
            <a:chOff x="826824" y="1032224"/>
            <a:chExt cx="10106142" cy="4306159"/>
          </a:xfrm>
        </p:grpSpPr>
        <p:pic>
          <p:nvPicPr>
            <p:cNvPr id="16" name="Picture 15"/>
            <p:cNvPicPr>
              <a:picLocks noChangeAspect="1"/>
            </p:cNvPicPr>
            <p:nvPr/>
          </p:nvPicPr>
          <p:blipFill>
            <a:blip r:embed="rId2"/>
            <a:stretch>
              <a:fillRect/>
            </a:stretch>
          </p:blipFill>
          <p:spPr>
            <a:xfrm>
              <a:off x="826824" y="1544277"/>
              <a:ext cx="5416735" cy="3794106"/>
            </a:xfrm>
            <a:prstGeom prst="rect">
              <a:avLst/>
            </a:prstGeom>
          </p:spPr>
        </p:pic>
        <p:pic>
          <p:nvPicPr>
            <p:cNvPr id="7" name="Picture 6"/>
            <p:cNvPicPr>
              <a:picLocks noChangeAspect="1"/>
            </p:cNvPicPr>
            <p:nvPr/>
          </p:nvPicPr>
          <p:blipFill rotWithShape="1">
            <a:blip r:embed="rId3"/>
            <a:srcRect l="13998" b="22422"/>
            <a:stretch/>
          </p:blipFill>
          <p:spPr>
            <a:xfrm>
              <a:off x="6243560" y="1401556"/>
              <a:ext cx="4689406" cy="2837638"/>
            </a:xfrm>
            <a:prstGeom prst="rect">
              <a:avLst/>
            </a:prstGeom>
          </p:spPr>
        </p:pic>
        <p:pic>
          <p:nvPicPr>
            <p:cNvPr id="3" name="Picture 2"/>
            <p:cNvPicPr>
              <a:picLocks noChangeAspect="1"/>
            </p:cNvPicPr>
            <p:nvPr/>
          </p:nvPicPr>
          <p:blipFill>
            <a:blip r:embed="rId4"/>
            <a:stretch>
              <a:fillRect/>
            </a:stretch>
          </p:blipFill>
          <p:spPr>
            <a:xfrm>
              <a:off x="7556804" y="1978166"/>
              <a:ext cx="2218843" cy="491867"/>
            </a:xfrm>
            <a:prstGeom prst="rect">
              <a:avLst/>
            </a:prstGeom>
          </p:spPr>
        </p:pic>
        <p:sp>
          <p:nvSpPr>
            <p:cNvPr id="9" name="TextBox 8"/>
            <p:cNvSpPr txBox="1"/>
            <p:nvPr/>
          </p:nvSpPr>
          <p:spPr>
            <a:xfrm>
              <a:off x="6713798" y="4081456"/>
              <a:ext cx="1500599" cy="1169551"/>
            </a:xfrm>
            <a:prstGeom prst="rect">
              <a:avLst/>
            </a:prstGeom>
            <a:noFill/>
          </p:spPr>
          <p:txBody>
            <a:bodyPr wrap="square" rtlCol="0">
              <a:spAutoFit/>
            </a:bodyPr>
            <a:lstStyle/>
            <a:p>
              <a:r>
                <a:rPr lang="en-US" sz="2500" dirty="0" smtClean="0"/>
                <a:t>0 </a:t>
              </a:r>
            </a:p>
            <a:p>
              <a:r>
                <a:rPr lang="en-US" dirty="0" smtClean="0"/>
                <a:t>lognormal</a:t>
              </a:r>
            </a:p>
            <a:p>
              <a:endParaRPr lang="en-US" sz="2500" dirty="0"/>
            </a:p>
          </p:txBody>
        </p:sp>
        <p:sp>
          <p:nvSpPr>
            <p:cNvPr id="10" name="TextBox 9"/>
            <p:cNvSpPr txBox="1"/>
            <p:nvPr/>
          </p:nvSpPr>
          <p:spPr>
            <a:xfrm>
              <a:off x="9293752" y="4083112"/>
              <a:ext cx="1324900" cy="1061829"/>
            </a:xfrm>
            <a:prstGeom prst="rect">
              <a:avLst/>
            </a:prstGeom>
            <a:noFill/>
          </p:spPr>
          <p:txBody>
            <a:bodyPr wrap="square" rtlCol="0">
              <a:spAutoFit/>
            </a:bodyPr>
            <a:lstStyle/>
            <a:p>
              <a:pPr algn="r"/>
              <a:r>
                <a:rPr lang="en-US" sz="2500" dirty="0" smtClean="0"/>
                <a:t>1</a:t>
              </a:r>
            </a:p>
            <a:p>
              <a:pPr algn="r"/>
              <a:r>
                <a:rPr lang="en-US" dirty="0"/>
                <a:t>logseries</a:t>
              </a:r>
              <a:endParaRPr lang="en-US" dirty="0" smtClean="0"/>
            </a:p>
            <a:p>
              <a:endParaRPr lang="en-US" sz="2000" dirty="0"/>
            </a:p>
          </p:txBody>
        </p:sp>
        <p:sp>
          <p:nvSpPr>
            <p:cNvPr id="12" name="TextBox 11"/>
            <p:cNvSpPr txBox="1"/>
            <p:nvPr/>
          </p:nvSpPr>
          <p:spPr>
            <a:xfrm>
              <a:off x="8428091" y="4083112"/>
              <a:ext cx="737779" cy="477054"/>
            </a:xfrm>
            <a:prstGeom prst="rect">
              <a:avLst/>
            </a:prstGeom>
            <a:noFill/>
          </p:spPr>
          <p:txBody>
            <a:bodyPr wrap="square" rtlCol="0">
              <a:spAutoFit/>
            </a:bodyPr>
            <a:lstStyle/>
            <a:p>
              <a:r>
                <a:rPr lang="en-US" sz="2500" dirty="0" smtClean="0"/>
                <a:t>0.5</a:t>
              </a:r>
              <a:endParaRPr lang="en-US" sz="2500" dirty="0"/>
            </a:p>
          </p:txBody>
        </p:sp>
        <p:cxnSp>
          <p:nvCxnSpPr>
            <p:cNvPr id="8" name="Straight Arrow Connector 7"/>
            <p:cNvCxnSpPr/>
            <p:nvPr/>
          </p:nvCxnSpPr>
          <p:spPr>
            <a:xfrm>
              <a:off x="7556804" y="4479604"/>
              <a:ext cx="229246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7727443" y="4674535"/>
              <a:ext cx="2876854" cy="477054"/>
            </a:xfrm>
            <a:prstGeom prst="rect">
              <a:avLst/>
            </a:prstGeom>
            <a:noFill/>
          </p:spPr>
          <p:txBody>
            <a:bodyPr wrap="square" rtlCol="0">
              <a:spAutoFit/>
            </a:bodyPr>
            <a:lstStyle/>
            <a:p>
              <a:r>
                <a:rPr lang="en-US" sz="2500" dirty="0" smtClean="0"/>
                <a:t>Akaike Weight </a:t>
              </a:r>
            </a:p>
          </p:txBody>
        </p:sp>
        <p:sp>
          <p:nvSpPr>
            <p:cNvPr id="14" name="TextBox 13"/>
            <p:cNvSpPr txBox="1"/>
            <p:nvPr/>
          </p:nvSpPr>
          <p:spPr>
            <a:xfrm rot="16200000">
              <a:off x="5193000" y="2617010"/>
              <a:ext cx="1624067" cy="477054"/>
            </a:xfrm>
            <a:prstGeom prst="rect">
              <a:avLst/>
            </a:prstGeom>
            <a:noFill/>
          </p:spPr>
          <p:txBody>
            <a:bodyPr wrap="square" rtlCol="0">
              <a:spAutoFit/>
            </a:bodyPr>
            <a:lstStyle/>
            <a:p>
              <a:r>
                <a:rPr lang="en-US" sz="2500" dirty="0" smtClean="0"/>
                <a:t>Frequency</a:t>
              </a:r>
            </a:p>
          </p:txBody>
        </p:sp>
        <p:sp>
          <p:nvSpPr>
            <p:cNvPr id="4" name="TextBox 3"/>
            <p:cNvSpPr txBox="1"/>
            <p:nvPr/>
          </p:nvSpPr>
          <p:spPr>
            <a:xfrm>
              <a:off x="1853779" y="1032224"/>
              <a:ext cx="245097" cy="369332"/>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6849601" y="1087569"/>
              <a:ext cx="245097" cy="369332"/>
            </a:xfrm>
            <a:prstGeom prst="rect">
              <a:avLst/>
            </a:prstGeom>
            <a:noFill/>
          </p:spPr>
          <p:txBody>
            <a:bodyPr wrap="square" rtlCol="0">
              <a:spAutoFit/>
            </a:bodyPr>
            <a:lstStyle/>
            <a:p>
              <a:r>
                <a:rPr lang="en-US" dirty="0" smtClean="0"/>
                <a:t>B</a:t>
              </a:r>
              <a:endParaRPr lang="en-US" dirty="0"/>
            </a:p>
          </p:txBody>
        </p: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2190" y="405190"/>
            <a:ext cx="8447619" cy="6047619"/>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0" name="Group 9"/>
          <p:cNvGrpSpPr/>
          <p:nvPr/>
        </p:nvGrpSpPr>
        <p:grpSpPr>
          <a:xfrm>
            <a:off x="1084082" y="0"/>
            <a:ext cx="9219415" cy="6397718"/>
            <a:chOff x="1084082" y="0"/>
            <a:chExt cx="9219415" cy="6397718"/>
          </a:xfrm>
        </p:grpSpPr>
        <p:pic>
          <p:nvPicPr>
            <p:cNvPr id="8" name="Picture 7"/>
            <p:cNvPicPr>
              <a:picLocks noChangeAspect="1"/>
            </p:cNvPicPr>
            <p:nvPr/>
          </p:nvPicPr>
          <p:blipFill>
            <a:blip r:embed="rId2"/>
            <a:stretch>
              <a:fillRect/>
            </a:stretch>
          </p:blipFill>
          <p:spPr>
            <a:xfrm>
              <a:off x="1084082" y="0"/>
              <a:ext cx="9219415" cy="6107315"/>
            </a:xfrm>
            <a:prstGeom prst="rect">
              <a:avLst/>
            </a:prstGeom>
          </p:spPr>
        </p:pic>
        <p:grpSp>
          <p:nvGrpSpPr>
            <p:cNvPr id="16" name="Group 15"/>
            <p:cNvGrpSpPr/>
            <p:nvPr/>
          </p:nvGrpSpPr>
          <p:grpSpPr>
            <a:xfrm>
              <a:off x="6841066" y="6005459"/>
              <a:ext cx="3098019" cy="392259"/>
              <a:chOff x="2263776" y="1666730"/>
              <a:chExt cx="371032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245623" y="1722491"/>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2313" y="6010845"/>
              <a:ext cx="3499961" cy="345720"/>
              <a:chOff x="1415503" y="5587161"/>
              <a:chExt cx="3499961" cy="345720"/>
            </a:xfrm>
          </p:grpSpPr>
          <p:grpSp>
            <p:nvGrpSpPr>
              <p:cNvPr id="19" name="Group 18"/>
              <p:cNvGrpSpPr/>
              <p:nvPr/>
            </p:nvGrpSpPr>
            <p:grpSpPr>
              <a:xfrm>
                <a:off x="1981462" y="5587161"/>
                <a:ext cx="2934002" cy="345720"/>
                <a:chOff x="2751513" y="6030070"/>
                <a:chExt cx="2326757" cy="239645"/>
              </a:xfrm>
            </p:grpSpPr>
            <p:grpSp>
              <p:nvGrpSpPr>
                <p:cNvPr id="24" name="Group 23"/>
                <p:cNvGrpSpPr/>
                <p:nvPr/>
              </p:nvGrpSpPr>
              <p:grpSpPr>
                <a:xfrm>
                  <a:off x="2751513" y="6030070"/>
                  <a:ext cx="2326757" cy="239645"/>
                  <a:chOff x="2917512" y="6030070"/>
                  <a:chExt cx="2326757" cy="23964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3200"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142" y="6043636"/>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7512"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988479" y="6030070"/>
                    <a:ext cx="255790" cy="218495"/>
                  </a:xfrm>
                  <a:prstGeom prst="rect">
                    <a:avLst/>
                  </a:prstGeom>
                </p:spPr>
              </p:pic>
            </p:grpSp>
            <p:pic>
              <p:nvPicPr>
                <p:cNvPr id="22" name="Picture 21"/>
                <p:cNvPicPr>
                  <a:picLocks noChangeAspect="1"/>
                </p:cNvPicPr>
                <p:nvPr/>
              </p:nvPicPr>
              <p:blipFill>
                <a:blip r:embed="rId10"/>
                <a:stretch>
                  <a:fillRect/>
                </a:stretch>
              </p:blipFill>
              <p:spPr>
                <a:xfrm>
                  <a:off x="4360096" y="6048071"/>
                  <a:ext cx="334902" cy="198223"/>
                </a:xfrm>
                <a:prstGeom prst="rect">
                  <a:avLst/>
                </a:prstGeom>
              </p:spPr>
            </p:pic>
            <p:pic>
              <p:nvPicPr>
                <p:cNvPr id="23" name="Picture 22"/>
                <p:cNvPicPr>
                  <a:picLocks noChangeAspect="1"/>
                </p:cNvPicPr>
                <p:nvPr/>
              </p:nvPicPr>
              <p:blipFill>
                <a:blip r:embed="rId11"/>
                <a:stretch>
                  <a:fillRect/>
                </a:stretch>
              </p:blipFill>
              <p:spPr>
                <a:xfrm>
                  <a:off x="3947411" y="6050884"/>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
          <p:nvSpPr>
            <p:cNvPr id="9" name="TextBox 8"/>
            <p:cNvSpPr txBox="1"/>
            <p:nvPr/>
          </p:nvSpPr>
          <p:spPr>
            <a:xfrm>
              <a:off x="1789257" y="2105597"/>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478439" y="1674710"/>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5697" y="20300"/>
            <a:ext cx="9305848" cy="6837700"/>
            <a:chOff x="955697" y="20300"/>
            <a:chExt cx="9305848" cy="6837700"/>
          </a:xfrm>
        </p:grpSpPr>
        <p:pic>
          <p:nvPicPr>
            <p:cNvPr id="11" name="Picture 10"/>
            <p:cNvPicPr>
              <a:picLocks noChangeAspect="1"/>
            </p:cNvPicPr>
            <p:nvPr/>
          </p:nvPicPr>
          <p:blipFill>
            <a:blip r:embed="rId2"/>
            <a:stretch>
              <a:fillRect/>
            </a:stretch>
          </p:blipFill>
          <p:spPr>
            <a:xfrm>
              <a:off x="1086415" y="20300"/>
              <a:ext cx="9044412" cy="6837700"/>
            </a:xfrm>
            <a:prstGeom prst="rect">
              <a:avLst/>
            </a:prstGeom>
          </p:spPr>
        </p:pic>
        <p:pic>
          <p:nvPicPr>
            <p:cNvPr id="2" name="Picture 1"/>
            <p:cNvPicPr>
              <a:picLocks noChangeAspect="1"/>
            </p:cNvPicPr>
            <p:nvPr/>
          </p:nvPicPr>
          <p:blipFill>
            <a:blip r:embed="rId3"/>
            <a:stretch>
              <a:fillRect/>
            </a:stretch>
          </p:blipFill>
          <p:spPr>
            <a:xfrm>
              <a:off x="7810741" y="114028"/>
              <a:ext cx="2450804" cy="823031"/>
            </a:xfrm>
            <a:prstGeom prst="rect">
              <a:avLst/>
            </a:prstGeom>
          </p:spPr>
        </p:pic>
        <p:pic>
          <p:nvPicPr>
            <p:cNvPr id="12" name="Picture 11"/>
            <p:cNvPicPr>
              <a:picLocks noChangeAspect="1"/>
            </p:cNvPicPr>
            <p:nvPr/>
          </p:nvPicPr>
          <p:blipFill rotWithShape="1">
            <a:blip r:embed="rId4"/>
            <a:srcRect l="84221" t="63761" b="14327"/>
            <a:stretch/>
          </p:blipFill>
          <p:spPr>
            <a:xfrm>
              <a:off x="8818630" y="4789284"/>
              <a:ext cx="1442915" cy="1502876"/>
            </a:xfrm>
            <a:prstGeom prst="rect">
              <a:avLst/>
            </a:prstGeom>
          </p:spPr>
        </p:pic>
        <p:pic>
          <p:nvPicPr>
            <p:cNvPr id="16" name="Picture 15"/>
            <p:cNvPicPr>
              <a:picLocks noChangeAspect="1"/>
            </p:cNvPicPr>
            <p:nvPr/>
          </p:nvPicPr>
          <p:blipFill rotWithShape="1">
            <a:blip r:embed="rId4"/>
            <a:srcRect t="58217" r="96465" b="21454"/>
            <a:stretch/>
          </p:blipFill>
          <p:spPr>
            <a:xfrm>
              <a:off x="955697" y="4264182"/>
              <a:ext cx="323304" cy="1394234"/>
            </a:xfrm>
            <a:prstGeom prst="rect">
              <a:avLst/>
            </a:prstGeom>
          </p:spPr>
        </p:pic>
        <p:pic>
          <p:nvPicPr>
            <p:cNvPr id="8" name="Picture 7"/>
            <p:cNvPicPr>
              <a:picLocks noChangeAspect="1"/>
            </p:cNvPicPr>
            <p:nvPr/>
          </p:nvPicPr>
          <p:blipFill>
            <a:blip r:embed="rId5"/>
            <a:stretch>
              <a:fillRect/>
            </a:stretch>
          </p:blipFill>
          <p:spPr>
            <a:xfrm>
              <a:off x="3107609" y="2776984"/>
              <a:ext cx="1250162" cy="274344"/>
            </a:xfrm>
            <a:prstGeom prst="rect">
              <a:avLst/>
            </a:prstGeom>
          </p:spPr>
        </p:pic>
        <p:sp>
          <p:nvSpPr>
            <p:cNvPr id="9" name="TextBox 8"/>
            <p:cNvSpPr txBox="1"/>
            <p:nvPr/>
          </p:nvSpPr>
          <p:spPr>
            <a:xfrm>
              <a:off x="3457749" y="2575602"/>
              <a:ext cx="549883" cy="338554"/>
            </a:xfrm>
            <a:prstGeom prst="rect">
              <a:avLst/>
            </a:prstGeom>
            <a:noFill/>
          </p:spPr>
          <p:txBody>
            <a:bodyPr wrap="square" rtlCol="0">
              <a:spAutoFit/>
            </a:bodyPr>
            <a:lstStyle/>
            <a:p>
              <a:r>
                <a:rPr lang="en-US" sz="1600" dirty="0" smtClean="0"/>
                <a:t>0.5</a:t>
              </a:r>
              <a:endParaRPr lang="en-US" sz="1600" dirty="0"/>
            </a:p>
          </p:txBody>
        </p:sp>
        <p:sp>
          <p:nvSpPr>
            <p:cNvPr id="10" name="TextBox 9"/>
            <p:cNvSpPr txBox="1"/>
            <p:nvPr/>
          </p:nvSpPr>
          <p:spPr>
            <a:xfrm>
              <a:off x="1980048" y="2547015"/>
              <a:ext cx="1149973" cy="553998"/>
            </a:xfrm>
            <a:prstGeom prst="rect">
              <a:avLst/>
            </a:prstGeom>
            <a:noFill/>
          </p:spPr>
          <p:txBody>
            <a:bodyPr wrap="square" rtlCol="0">
              <a:spAutoFit/>
            </a:bodyPr>
            <a:lstStyle/>
            <a:p>
              <a:r>
                <a:rPr lang="en-US" sz="1600" dirty="0" smtClean="0"/>
                <a:t>0 </a:t>
              </a:r>
            </a:p>
            <a:p>
              <a:r>
                <a:rPr lang="en-US" sz="1400" dirty="0" smtClean="0"/>
                <a:t>lognormal</a:t>
              </a:r>
            </a:p>
          </p:txBody>
        </p:sp>
        <p:sp>
          <p:nvSpPr>
            <p:cNvPr id="13" name="TextBox 12"/>
            <p:cNvSpPr txBox="1"/>
            <p:nvPr/>
          </p:nvSpPr>
          <p:spPr>
            <a:xfrm>
              <a:off x="4335360" y="2547015"/>
              <a:ext cx="1030785" cy="553998"/>
            </a:xfrm>
            <a:prstGeom prst="rect">
              <a:avLst/>
            </a:prstGeom>
            <a:noFill/>
          </p:spPr>
          <p:txBody>
            <a:bodyPr wrap="square" rtlCol="0">
              <a:spAutoFit/>
            </a:bodyPr>
            <a:lstStyle/>
            <a:p>
              <a:pPr algn="r"/>
              <a:r>
                <a:rPr lang="en-US" sz="1600" dirty="0" smtClean="0"/>
                <a:t>1</a:t>
              </a:r>
              <a:endParaRPr lang="en-US" sz="1600" dirty="0" smtClean="0"/>
            </a:p>
            <a:p>
              <a:pPr algn="r"/>
              <a:r>
                <a:rPr lang="en-US" sz="1400" dirty="0" smtClean="0"/>
                <a:t>logseries </a:t>
              </a:r>
              <a:endParaRPr lang="en-US" sz="1400" dirty="0"/>
            </a:p>
          </p:txBody>
        </p:sp>
      </p:grpSp>
    </p:spTree>
    <p:extLst>
      <p:ext uri="{BB962C8B-B14F-4D97-AF65-F5344CB8AC3E}">
        <p14:creationId xmlns:p14="http://schemas.microsoft.com/office/powerpoint/2010/main" val="33780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8" name="Group 7"/>
          <p:cNvGrpSpPr/>
          <p:nvPr/>
        </p:nvGrpSpPr>
        <p:grpSpPr>
          <a:xfrm>
            <a:off x="1385495" y="0"/>
            <a:ext cx="8637336" cy="6896940"/>
            <a:chOff x="1385495" y="0"/>
            <a:chExt cx="8637336" cy="6896940"/>
          </a:xfrm>
        </p:grpSpPr>
        <p:pic>
          <p:nvPicPr>
            <p:cNvPr id="7" name="Picture 6"/>
            <p:cNvPicPr>
              <a:picLocks noChangeAspect="1"/>
            </p:cNvPicPr>
            <p:nvPr/>
          </p:nvPicPr>
          <p:blipFill>
            <a:blip r:embed="rId2"/>
            <a:stretch>
              <a:fillRect/>
            </a:stretch>
          </p:blipFill>
          <p:spPr>
            <a:xfrm>
              <a:off x="1385495" y="0"/>
              <a:ext cx="8637336" cy="6619044"/>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86258" y="30769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0.21</a:t>
              </a:r>
            </a:p>
            <a:p>
              <a:r>
                <a:rPr lang="en-US" sz="1400" dirty="0" smtClean="0"/>
                <a:t>Marginal </a:t>
              </a:r>
              <a:r>
                <a:rPr lang="en-US" sz="1400" dirty="0"/>
                <a:t>R</a:t>
              </a:r>
              <a:r>
                <a:rPr lang="en-US" sz="1400" baseline="30000" dirty="0"/>
                <a:t>2 </a:t>
              </a:r>
              <a:r>
                <a:rPr lang="en-US" sz="1400" dirty="0"/>
                <a:t>= </a:t>
              </a:r>
              <a:r>
                <a:rPr lang="en-US" sz="1400" dirty="0" smtClean="0"/>
                <a:t>0.08</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0.17</a:t>
              </a:r>
              <a:endParaRPr lang="en-US" sz="1400" dirty="0"/>
            </a:p>
            <a:p>
              <a:r>
                <a:rPr lang="en-US" sz="1400" dirty="0"/>
                <a:t>Marginal R</a:t>
              </a:r>
              <a:r>
                <a:rPr lang="en-US" sz="1400" baseline="30000" dirty="0"/>
                <a:t>2 </a:t>
              </a:r>
              <a:r>
                <a:rPr lang="en-US" sz="1400" dirty="0"/>
                <a:t>= </a:t>
              </a:r>
              <a:r>
                <a:rPr lang="en-US" sz="1400" dirty="0" smtClean="0"/>
                <a:t>0.21</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5052</TotalTime>
  <Words>395</Words>
  <Application>Microsoft Office PowerPoint</Application>
  <PresentationFormat>Widescreen</PresentationFormat>
  <Paragraphs>111</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368</cp:revision>
  <dcterms:created xsi:type="dcterms:W3CDTF">2016-11-15T13:25:48Z</dcterms:created>
  <dcterms:modified xsi:type="dcterms:W3CDTF">2018-03-22T20:01:22Z</dcterms:modified>
</cp:coreProperties>
</file>