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8" r:id="rId2"/>
    <p:sldId id="263" r:id="rId3"/>
    <p:sldId id="257" r:id="rId4"/>
    <p:sldId id="260" r:id="rId5"/>
    <p:sldId id="262" r:id="rId6"/>
    <p:sldId id="266" r:id="rId7"/>
    <p:sldId id="268" r:id="rId8"/>
    <p:sldId id="256" r:id="rId9"/>
    <p:sldId id="264" r:id="rId10"/>
    <p:sldId id="267" r:id="rId11"/>
    <p:sldId id="270" r:id="rId12"/>
    <p:sldId id="269"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1"/>
    <a:srgbClr val="31AD34"/>
    <a:srgbClr val="FF0066"/>
    <a:srgbClr val="F5A3E5"/>
    <a:srgbClr val="6F6F6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209" autoAdjust="0"/>
  </p:normalViewPr>
  <p:slideViewPr>
    <p:cSldViewPr snapToGrid="0">
      <p:cViewPr varScale="1">
        <p:scale>
          <a:sx n="100" d="100"/>
          <a:sy n="100" d="100"/>
        </p:scale>
        <p:origin x="33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1820-D199-4D82-91AF-C50B1D3B111A}" type="datetimeFigureOut">
              <a:rPr lang="en-US" smtClean="0"/>
              <a:t>7/6/2017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0E3DB-BCAB-42BD-8DDD-04198F92E62D}" type="slidenum">
              <a:rPr lang="en-US" smtClean="0"/>
              <a:t>‹#›</a:t>
            </a:fld>
            <a:endParaRPr lang="en-US"/>
          </a:p>
        </p:txBody>
      </p:sp>
    </p:spTree>
    <p:extLst>
      <p:ext uri="{BB962C8B-B14F-4D97-AF65-F5344CB8AC3E}">
        <p14:creationId xmlns:p14="http://schemas.microsoft.com/office/powerpoint/2010/main" val="428899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enounproject.com/delwar"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henounproject.com/Mrs_Fla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Bird – created by </a:t>
            </a:r>
            <a:r>
              <a:rPr lang="en-US" dirty="0" err="1" smtClean="0"/>
              <a:t>parkjisun</a:t>
            </a:r>
            <a:endParaRPr lang="en-US" dirty="0" smtClean="0"/>
          </a:p>
          <a:p>
            <a:r>
              <a:rPr lang="en-US" dirty="0" smtClean="0"/>
              <a:t>Tree – created by </a:t>
            </a:r>
            <a:r>
              <a:rPr lang="en-US" sz="1200" b="0" i="0" u="none" strike="noStrike" kern="1200" dirty="0" err="1" smtClean="0">
                <a:solidFill>
                  <a:schemeClr val="tx1"/>
                </a:solidFill>
                <a:effectLst/>
                <a:latin typeface="+mn-lt"/>
                <a:ea typeface="+mn-ea"/>
                <a:cs typeface="+mn-cs"/>
                <a:hlinkClick r:id="rId3"/>
              </a:rPr>
              <a:t>Delwar</a:t>
            </a:r>
            <a:r>
              <a:rPr lang="en-US" sz="1200" b="0" i="0" u="none" strike="noStrike" kern="1200" dirty="0" smtClean="0">
                <a:solidFill>
                  <a:schemeClr val="tx1"/>
                </a:solidFill>
                <a:effectLst/>
                <a:latin typeface="+mn-lt"/>
                <a:ea typeface="+mn-ea"/>
                <a:cs typeface="+mn-cs"/>
                <a:hlinkClick r:id="rId3"/>
              </a:rPr>
              <a:t> Hossain</a:t>
            </a:r>
            <a:r>
              <a:rPr lang="en-US" sz="1200" b="0" i="0" kern="1200" dirty="0" smtClean="0">
                <a:solidFill>
                  <a:schemeClr val="tx1"/>
                </a:solidFill>
                <a:effectLst/>
                <a:latin typeface="+mn-lt"/>
                <a:ea typeface="+mn-ea"/>
                <a:cs typeface="+mn-cs"/>
              </a:rPr>
              <a:t>,</a:t>
            </a:r>
          </a:p>
          <a:p>
            <a:r>
              <a:rPr lang="en-US" dirty="0" smtClean="0"/>
              <a:t>Deer – created by </a:t>
            </a:r>
            <a:r>
              <a:rPr lang="en-US" sz="1200" b="0" i="0" u="none" strike="noStrike" kern="1200" dirty="0" smtClean="0">
                <a:solidFill>
                  <a:schemeClr val="tx1"/>
                </a:solidFill>
                <a:effectLst/>
                <a:latin typeface="+mn-lt"/>
                <a:ea typeface="+mn-ea"/>
                <a:cs typeface="+mn-cs"/>
                <a:hlinkClick r:id="rId4"/>
              </a:rPr>
              <a:t>Francisca </a:t>
            </a:r>
            <a:r>
              <a:rPr lang="en-US" sz="1200" b="0" i="0" u="none" strike="noStrike" kern="1200" dirty="0" err="1" smtClean="0">
                <a:solidFill>
                  <a:schemeClr val="tx1"/>
                </a:solidFill>
                <a:effectLst/>
                <a:latin typeface="+mn-lt"/>
                <a:ea typeface="+mn-ea"/>
                <a:cs typeface="+mn-cs"/>
                <a:hlinkClick r:id="rId4"/>
              </a:rPr>
              <a:t>Arévalo</a:t>
            </a:r>
            <a:endParaRPr lang="en-US" sz="1200" b="0" i="0" u="none" strike="noStrike" kern="1200" dirty="0" smtClean="0">
              <a:solidFill>
                <a:schemeClr val="tx1"/>
              </a:solidFill>
              <a:effectLst/>
              <a:latin typeface="+mn-lt"/>
              <a:ea typeface="+mn-ea"/>
              <a:cs typeface="+mn-cs"/>
            </a:endParaRPr>
          </a:p>
          <a:p>
            <a:r>
              <a:rPr lang="en-US" dirty="0" smtClean="0"/>
              <a:t>Fish – created by Iconic</a:t>
            </a:r>
          </a:p>
          <a:p>
            <a:r>
              <a:rPr lang="en-US" dirty="0" smtClean="0"/>
              <a:t>Butterfly – created by Jacqueline </a:t>
            </a:r>
            <a:r>
              <a:rPr lang="en-US" dirty="0" err="1" smtClean="0"/>
              <a:t>Fernandes</a:t>
            </a:r>
            <a:endParaRPr lang="en-US" dirty="0" smtClean="0"/>
          </a:p>
          <a:p>
            <a:r>
              <a:rPr lang="en-US" dirty="0" smtClean="0"/>
              <a:t>Shell</a:t>
            </a:r>
            <a:r>
              <a:rPr lang="en-US" baseline="0" dirty="0" smtClean="0"/>
              <a:t> – created by B Barrett Noun project</a:t>
            </a:r>
          </a:p>
          <a:p>
            <a:r>
              <a:rPr lang="en-US" baseline="0" dirty="0" smtClean="0"/>
              <a:t>Bacteria – created by Boris </a:t>
            </a:r>
            <a:r>
              <a:rPr lang="en-US" baseline="0" dirty="0" err="1" smtClean="0"/>
              <a:t>Belov</a:t>
            </a:r>
            <a:endParaRPr lang="en-US" baseline="0" dirty="0" smtClean="0"/>
          </a:p>
          <a:p>
            <a:r>
              <a:rPr lang="en-US" baseline="0" dirty="0" smtClean="0"/>
              <a:t>Mountains by </a:t>
            </a:r>
            <a:r>
              <a:rPr lang="en-US" baseline="0" dirty="0" err="1" smtClean="0"/>
              <a:t>alice</a:t>
            </a:r>
            <a:r>
              <a:rPr lang="en-US" baseline="0" dirty="0" smtClean="0"/>
              <a:t> noir, ocean by </a:t>
            </a:r>
            <a:r>
              <a:rPr lang="en-US" baseline="0" dirty="0" err="1" smtClean="0"/>
              <a:t>alex</a:t>
            </a:r>
            <a:r>
              <a:rPr lang="en-US" baseline="0" dirty="0" smtClean="0"/>
              <a:t> </a:t>
            </a:r>
            <a:r>
              <a:rPr lang="en-US" baseline="0" dirty="0" err="1" smtClean="0"/>
              <a:t>muravev</a:t>
            </a:r>
            <a:r>
              <a:rPr lang="en-US" baseline="0" dirty="0" smtClean="0"/>
              <a:t>, lake by </a:t>
            </a:r>
            <a:r>
              <a:rPr lang="en-US" baseline="0" dirty="0" err="1" smtClean="0"/>
              <a:t>By</a:t>
            </a:r>
            <a:r>
              <a:rPr lang="en-US" baseline="0" dirty="0" smtClean="0"/>
              <a:t> Anton </a:t>
            </a:r>
            <a:r>
              <a:rPr lang="en-US" baseline="0" dirty="0" err="1" smtClean="0"/>
              <a:t>Gajdosik</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a:t>
            </a:fld>
            <a:endParaRPr lang="en-US"/>
          </a:p>
        </p:txBody>
      </p:sp>
    </p:spTree>
    <p:extLst>
      <p:ext uri="{BB962C8B-B14F-4D97-AF65-F5344CB8AC3E}">
        <p14:creationId xmlns:p14="http://schemas.microsoft.com/office/powerpoint/2010/main" val="360076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3</a:t>
            </a:fld>
            <a:endParaRPr lang="en-US"/>
          </a:p>
        </p:txBody>
      </p:sp>
    </p:spTree>
    <p:extLst>
      <p:ext uri="{BB962C8B-B14F-4D97-AF65-F5344CB8AC3E}">
        <p14:creationId xmlns:p14="http://schemas.microsoft.com/office/powerpoint/2010/main" val="272887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4</a:t>
            </a:fld>
            <a:endParaRPr lang="en-US"/>
          </a:p>
        </p:txBody>
      </p:sp>
    </p:spTree>
    <p:extLst>
      <p:ext uri="{BB962C8B-B14F-4D97-AF65-F5344CB8AC3E}">
        <p14:creationId xmlns:p14="http://schemas.microsoft.com/office/powerpoint/2010/main" val="49430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7/6/2017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5366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7/6/2017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95896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7/6/2017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425776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7/6/2017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53816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6B8C92-D5E3-4480-8685-D57BEE386DE2}" type="datetimeFigureOut">
              <a:rPr lang="en-US" smtClean="0"/>
              <a:t>7/6/2017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549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6B8C92-D5E3-4480-8685-D57BEE386DE2}" type="datetimeFigureOut">
              <a:rPr lang="en-US" smtClean="0"/>
              <a:t>7/6/2017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841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B8C92-D5E3-4480-8685-D57BEE386DE2}" type="datetimeFigureOut">
              <a:rPr lang="en-US" smtClean="0"/>
              <a:t>7/6/2017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7790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B8C92-D5E3-4480-8685-D57BEE386DE2}" type="datetimeFigureOut">
              <a:rPr lang="en-US" smtClean="0"/>
              <a:t>7/6/2017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184618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8C92-D5E3-4480-8685-D57BEE386DE2}" type="datetimeFigureOut">
              <a:rPr lang="en-US" smtClean="0"/>
              <a:t>7/6/2017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10884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7/6/2017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8528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7/6/2017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533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8C92-D5E3-4480-8685-D57BEE386DE2}" type="datetimeFigureOut">
              <a:rPr lang="en-US" smtClean="0"/>
              <a:t>7/6/2017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739AB-A080-4B4D-8F68-F1CDB67AAAC5}" type="slidenum">
              <a:rPr lang="en-US" smtClean="0"/>
              <a:t>‹#›</a:t>
            </a:fld>
            <a:endParaRPr lang="en-US"/>
          </a:p>
        </p:txBody>
      </p:sp>
    </p:spTree>
    <p:extLst>
      <p:ext uri="{BB962C8B-B14F-4D97-AF65-F5344CB8AC3E}">
        <p14:creationId xmlns:p14="http://schemas.microsoft.com/office/powerpoint/2010/main" val="4234960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35.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6.png"/><Relationship Id="rId7" Type="http://schemas.openxmlformats.org/officeDocument/2006/relationships/image" Target="../media/image3.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png"/><Relationship Id="rId3" Type="http://schemas.openxmlformats.org/officeDocument/2006/relationships/image" Target="../media/image17.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9.png"/><Relationship Id="rId7" Type="http://schemas.openxmlformats.org/officeDocument/2006/relationships/image" Target="../media/image4.png"/><Relationship Id="rId12"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png"/><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523485171"/>
              </p:ext>
            </p:extLst>
          </p:nvPr>
        </p:nvGraphicFramePr>
        <p:xfrm>
          <a:off x="2492626" y="3745150"/>
          <a:ext cx="4202089" cy="1960028"/>
        </p:xfrm>
        <a:graphic>
          <a:graphicData uri="http://schemas.openxmlformats.org/drawingml/2006/table">
            <a:tbl>
              <a:tblPr firstRow="1" bandRow="1">
                <a:tableStyleId>{5C22544A-7EE6-4342-B048-85BDC9FD1C3A}</a:tableStyleId>
              </a:tblPr>
              <a:tblGrid>
                <a:gridCol w="802944">
                  <a:extLst>
                    <a:ext uri="{9D8B030D-6E8A-4147-A177-3AD203B41FA5}">
                      <a16:colId xmlns:a16="http://schemas.microsoft.com/office/drawing/2014/main" val="3777247511"/>
                    </a:ext>
                  </a:extLst>
                </a:gridCol>
                <a:gridCol w="1200230">
                  <a:extLst>
                    <a:ext uri="{9D8B030D-6E8A-4147-A177-3AD203B41FA5}">
                      <a16:colId xmlns:a16="http://schemas.microsoft.com/office/drawing/2014/main" val="3565287180"/>
                    </a:ext>
                  </a:extLst>
                </a:gridCol>
                <a:gridCol w="710503">
                  <a:extLst>
                    <a:ext uri="{9D8B030D-6E8A-4147-A177-3AD203B41FA5}">
                      <a16:colId xmlns:a16="http://schemas.microsoft.com/office/drawing/2014/main" val="310175345"/>
                    </a:ext>
                  </a:extLst>
                </a:gridCol>
                <a:gridCol w="1488412">
                  <a:extLst>
                    <a:ext uri="{9D8B030D-6E8A-4147-A177-3AD203B41FA5}">
                      <a16:colId xmlns:a16="http://schemas.microsoft.com/office/drawing/2014/main" val="2991616883"/>
                    </a:ext>
                  </a:extLst>
                </a:gridCol>
              </a:tblGrid>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Birds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Invertebrates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9353912"/>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Plants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Benthos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6650058"/>
                  </a:ext>
                </a:extLst>
              </a:tr>
              <a:tr h="4900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Mammals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Plankton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8586666"/>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495031"/>
                  </a:ext>
                </a:extLst>
              </a:tr>
            </a:tbl>
          </a:graphicData>
        </a:graphic>
      </p:graphicFrame>
      <p:pic>
        <p:nvPicPr>
          <p:cNvPr id="18" name="Picture 17"/>
          <p:cNvPicPr>
            <a:picLocks noChangeAspect="1"/>
          </p:cNvPicPr>
          <p:nvPr/>
        </p:nvPicPr>
        <p:blipFill>
          <a:blip r:embed="rId3"/>
          <a:stretch>
            <a:fillRect/>
          </a:stretch>
        </p:blipFill>
        <p:spPr>
          <a:xfrm>
            <a:off x="2545327" y="4277386"/>
            <a:ext cx="682287" cy="410634"/>
          </a:xfrm>
          <a:prstGeom prst="rect">
            <a:avLst/>
          </a:prstGeom>
        </p:spPr>
      </p:pic>
      <p:pic>
        <p:nvPicPr>
          <p:cNvPr id="16" name="Picture 15"/>
          <p:cNvPicPr>
            <a:picLocks noChangeAspect="1"/>
          </p:cNvPicPr>
          <p:nvPr/>
        </p:nvPicPr>
        <p:blipFill>
          <a:blip r:embed="rId4"/>
          <a:stretch>
            <a:fillRect/>
          </a:stretch>
        </p:blipFill>
        <p:spPr>
          <a:xfrm>
            <a:off x="8207068" y="4617289"/>
            <a:ext cx="640805" cy="408944"/>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414905249"/>
              </p:ext>
            </p:extLst>
          </p:nvPr>
        </p:nvGraphicFramePr>
        <p:xfrm>
          <a:off x="2032000" y="723583"/>
          <a:ext cx="1914850" cy="2595880"/>
        </p:xfrm>
        <a:graphic>
          <a:graphicData uri="http://schemas.openxmlformats.org/drawingml/2006/table">
            <a:tbl>
              <a:tblPr firstRow="1" bandRow="1">
                <a:tableStyleId>{5940675A-B579-460E-94D1-54222C63F5DA}</a:tableStyleId>
              </a:tblPr>
              <a:tblGrid>
                <a:gridCol w="487265">
                  <a:extLst>
                    <a:ext uri="{9D8B030D-6E8A-4147-A177-3AD203B41FA5}">
                      <a16:colId xmlns:a16="http://schemas.microsoft.com/office/drawing/2014/main" val="1812283001"/>
                    </a:ext>
                  </a:extLst>
                </a:gridCol>
                <a:gridCol w="1427585">
                  <a:extLst>
                    <a:ext uri="{9D8B030D-6E8A-4147-A177-3AD203B41FA5}">
                      <a16:colId xmlns:a16="http://schemas.microsoft.com/office/drawing/2014/main" val="3574134326"/>
                    </a:ext>
                  </a:extLst>
                </a:gridCol>
              </a:tblGrid>
              <a:tr h="370840">
                <a:tc>
                  <a:txBody>
                    <a:bodyPr/>
                    <a:lstStyle/>
                    <a:p>
                      <a:endParaRPr lang="en-US" dirty="0"/>
                    </a:p>
                  </a:txBody>
                  <a:tcPr/>
                </a:tc>
                <a:tc>
                  <a:txBody>
                    <a:bodyPr/>
                    <a:lstStyle/>
                    <a:p>
                      <a:r>
                        <a:rPr lang="en-US" dirty="0" smtClean="0"/>
                        <a:t>Birds</a:t>
                      </a:r>
                      <a:endParaRPr lang="en-US" dirty="0"/>
                    </a:p>
                  </a:txBody>
                  <a:tcPr/>
                </a:tc>
                <a:extLst>
                  <a:ext uri="{0D108BD9-81ED-4DB2-BD59-A6C34878D82A}">
                    <a16:rowId xmlns:a16="http://schemas.microsoft.com/office/drawing/2014/main" val="34741539"/>
                  </a:ext>
                </a:extLst>
              </a:tr>
              <a:tr h="370840">
                <a:tc>
                  <a:txBody>
                    <a:bodyPr/>
                    <a:lstStyle/>
                    <a:p>
                      <a:endParaRPr lang="en-US" dirty="0"/>
                    </a:p>
                  </a:txBody>
                  <a:tcPr/>
                </a:tc>
                <a:tc>
                  <a:txBody>
                    <a:bodyPr/>
                    <a:lstStyle/>
                    <a:p>
                      <a:r>
                        <a:rPr lang="en-US" dirty="0" smtClean="0"/>
                        <a:t>Plants</a:t>
                      </a:r>
                      <a:endParaRPr lang="en-US" dirty="0"/>
                    </a:p>
                  </a:txBody>
                  <a:tcPr/>
                </a:tc>
                <a:extLst>
                  <a:ext uri="{0D108BD9-81ED-4DB2-BD59-A6C34878D82A}">
                    <a16:rowId xmlns:a16="http://schemas.microsoft.com/office/drawing/2014/main" val="1816204491"/>
                  </a:ext>
                </a:extLst>
              </a:tr>
              <a:tr h="370840">
                <a:tc>
                  <a:txBody>
                    <a:bodyPr/>
                    <a:lstStyle/>
                    <a:p>
                      <a:endParaRPr lang="en-US"/>
                    </a:p>
                  </a:txBody>
                  <a:tcPr/>
                </a:tc>
                <a:tc>
                  <a:txBody>
                    <a:bodyPr/>
                    <a:lstStyle/>
                    <a:p>
                      <a:r>
                        <a:rPr lang="en-US" dirty="0" smtClean="0"/>
                        <a:t>Mammals</a:t>
                      </a:r>
                      <a:endParaRPr lang="en-US" dirty="0"/>
                    </a:p>
                  </a:txBody>
                  <a:tcPr/>
                </a:tc>
                <a:extLst>
                  <a:ext uri="{0D108BD9-81ED-4DB2-BD59-A6C34878D82A}">
                    <a16:rowId xmlns:a16="http://schemas.microsoft.com/office/drawing/2014/main" val="3053943592"/>
                  </a:ext>
                </a:extLst>
              </a:tr>
              <a:tr h="370840">
                <a:tc>
                  <a:txBody>
                    <a:bodyPr/>
                    <a:lstStyle/>
                    <a:p>
                      <a:endParaRPr lang="en-US" dirty="0"/>
                    </a:p>
                  </a:txBody>
                  <a:tcPr/>
                </a:tc>
                <a:tc>
                  <a:txBody>
                    <a:bodyPr/>
                    <a:lstStyle/>
                    <a:p>
                      <a:r>
                        <a:rPr lang="en-US" dirty="0" smtClean="0"/>
                        <a:t>Fish</a:t>
                      </a:r>
                      <a:endParaRPr lang="en-US" dirty="0"/>
                    </a:p>
                  </a:txBody>
                  <a:tcPr/>
                </a:tc>
                <a:extLst>
                  <a:ext uri="{0D108BD9-81ED-4DB2-BD59-A6C34878D82A}">
                    <a16:rowId xmlns:a16="http://schemas.microsoft.com/office/drawing/2014/main" val="1425409090"/>
                  </a:ext>
                </a:extLst>
              </a:tr>
              <a:tr h="370840">
                <a:tc>
                  <a:txBody>
                    <a:bodyPr/>
                    <a:lstStyle/>
                    <a:p>
                      <a:endParaRPr lang="en-US" dirty="0"/>
                    </a:p>
                  </a:txBody>
                  <a:tcPr/>
                </a:tc>
                <a:tc>
                  <a:txBody>
                    <a:bodyPr/>
                    <a:lstStyle/>
                    <a:p>
                      <a:r>
                        <a:rPr lang="en-US" dirty="0" smtClean="0"/>
                        <a:t>Invertebrates</a:t>
                      </a:r>
                      <a:endParaRPr lang="en-US" dirty="0"/>
                    </a:p>
                  </a:txBody>
                  <a:tcPr/>
                </a:tc>
                <a:extLst>
                  <a:ext uri="{0D108BD9-81ED-4DB2-BD59-A6C34878D82A}">
                    <a16:rowId xmlns:a16="http://schemas.microsoft.com/office/drawing/2014/main" val="3097088923"/>
                  </a:ext>
                </a:extLst>
              </a:tr>
              <a:tr h="370840">
                <a:tc>
                  <a:txBody>
                    <a:bodyPr/>
                    <a:lstStyle/>
                    <a:p>
                      <a:endParaRPr lang="en-US" dirty="0"/>
                    </a:p>
                  </a:txBody>
                  <a:tcPr/>
                </a:tc>
                <a:tc>
                  <a:txBody>
                    <a:bodyPr/>
                    <a:lstStyle/>
                    <a:p>
                      <a:r>
                        <a:rPr lang="en-US" dirty="0" smtClean="0"/>
                        <a:t>Benthos</a:t>
                      </a:r>
                      <a:endParaRPr lang="en-US" dirty="0"/>
                    </a:p>
                  </a:txBody>
                  <a:tcPr/>
                </a:tc>
                <a:extLst>
                  <a:ext uri="{0D108BD9-81ED-4DB2-BD59-A6C34878D82A}">
                    <a16:rowId xmlns:a16="http://schemas.microsoft.com/office/drawing/2014/main" val="1149511687"/>
                  </a:ext>
                </a:extLst>
              </a:tr>
              <a:tr h="370840">
                <a:tc>
                  <a:txBody>
                    <a:bodyPr/>
                    <a:lstStyle/>
                    <a:p>
                      <a:endParaRPr lang="en-US"/>
                    </a:p>
                  </a:txBody>
                  <a:tcPr/>
                </a:tc>
                <a:tc>
                  <a:txBody>
                    <a:bodyPr/>
                    <a:lstStyle/>
                    <a:p>
                      <a:r>
                        <a:rPr lang="en-US" dirty="0" smtClean="0"/>
                        <a:t>Plankton</a:t>
                      </a:r>
                      <a:endParaRPr lang="en-US" dirty="0"/>
                    </a:p>
                  </a:txBody>
                  <a:tcPr/>
                </a:tc>
                <a:extLst>
                  <a:ext uri="{0D108BD9-81ED-4DB2-BD59-A6C34878D82A}">
                    <a16:rowId xmlns:a16="http://schemas.microsoft.com/office/drawing/2014/main" val="785655806"/>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5043" y="1924865"/>
            <a:ext cx="429134" cy="212913"/>
          </a:xfrm>
          <a:prstGeom prst="rect">
            <a:avLst/>
          </a:prstGeom>
        </p:spPr>
      </p:pic>
      <p:sp>
        <p:nvSpPr>
          <p:cNvPr id="2" name="Title 1"/>
          <p:cNvSpPr>
            <a:spLocks noGrp="1"/>
          </p:cNvSpPr>
          <p:nvPr>
            <p:ph type="title"/>
          </p:nvPr>
        </p:nvSpPr>
        <p:spPr>
          <a:xfrm>
            <a:off x="10354235" y="60801"/>
            <a:ext cx="1380392" cy="1325563"/>
          </a:xfrm>
        </p:spPr>
        <p:txBody>
          <a:bodyPr/>
          <a:lstStyle/>
          <a:p>
            <a:r>
              <a:rPr lang="en-US" dirty="0" smtClean="0"/>
              <a:t>Key</a:t>
            </a:r>
            <a:endParaRPr lang="en-US"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9651" y="2970153"/>
            <a:ext cx="370436" cy="29778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8832" y="2237652"/>
            <a:ext cx="395345" cy="325047"/>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080256" y="733268"/>
            <a:ext cx="386064" cy="329776"/>
          </a:xfrm>
          <a:prstGeom prst="rect">
            <a:avLst/>
          </a:prstGeom>
        </p:spPr>
      </p:pic>
      <p:pic>
        <p:nvPicPr>
          <p:cNvPr id="5" name="Picture 4"/>
          <p:cNvPicPr>
            <a:picLocks noChangeAspect="1"/>
          </p:cNvPicPr>
          <p:nvPr/>
        </p:nvPicPr>
        <p:blipFill>
          <a:blip r:embed="rId9"/>
          <a:stretch>
            <a:fillRect/>
          </a:stretch>
        </p:blipFill>
        <p:spPr>
          <a:xfrm>
            <a:off x="2046589" y="2588903"/>
            <a:ext cx="422129" cy="329727"/>
          </a:xfrm>
          <a:prstGeom prst="rect">
            <a:avLst/>
          </a:prstGeom>
        </p:spPr>
      </p:pic>
      <p:pic>
        <p:nvPicPr>
          <p:cNvPr id="3" name="Picture 2"/>
          <p:cNvPicPr>
            <a:picLocks noChangeAspect="1"/>
          </p:cNvPicPr>
          <p:nvPr/>
        </p:nvPicPr>
        <p:blipFill>
          <a:blip r:embed="rId3"/>
          <a:stretch>
            <a:fillRect/>
          </a:stretch>
        </p:blipFill>
        <p:spPr>
          <a:xfrm>
            <a:off x="2046589" y="1149269"/>
            <a:ext cx="446039" cy="268449"/>
          </a:xfrm>
          <a:prstGeom prst="rect">
            <a:avLst/>
          </a:prstGeom>
        </p:spPr>
      </p:pic>
      <p:pic>
        <p:nvPicPr>
          <p:cNvPr id="11" name="Picture 10"/>
          <p:cNvPicPr>
            <a:picLocks noChangeAspect="1"/>
          </p:cNvPicPr>
          <p:nvPr/>
        </p:nvPicPr>
        <p:blipFill>
          <a:blip r:embed="rId10"/>
          <a:stretch>
            <a:fillRect/>
          </a:stretch>
        </p:blipFill>
        <p:spPr>
          <a:xfrm>
            <a:off x="2060381" y="1551359"/>
            <a:ext cx="413796" cy="24491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71090630"/>
              </p:ext>
            </p:extLst>
          </p:nvPr>
        </p:nvGraphicFramePr>
        <p:xfrm>
          <a:off x="6820894" y="3745150"/>
          <a:ext cx="2189284" cy="1274526"/>
        </p:xfrm>
        <a:graphic>
          <a:graphicData uri="http://schemas.openxmlformats.org/drawingml/2006/table">
            <a:tbl>
              <a:tblPr firstRow="1" bandRow="1">
                <a:tableStyleId>{0505E3EF-67EA-436B-97B2-0124C06EBD24}</a:tableStyleId>
              </a:tblPr>
              <a:tblGrid>
                <a:gridCol w="1261110">
                  <a:extLst>
                    <a:ext uri="{9D8B030D-6E8A-4147-A177-3AD203B41FA5}">
                      <a16:colId xmlns:a16="http://schemas.microsoft.com/office/drawing/2014/main" val="1963467705"/>
                    </a:ext>
                  </a:extLst>
                </a:gridCol>
                <a:gridCol w="928174">
                  <a:extLst>
                    <a:ext uri="{9D8B030D-6E8A-4147-A177-3AD203B41FA5}">
                      <a16:colId xmlns:a16="http://schemas.microsoft.com/office/drawing/2014/main" val="464586843"/>
                    </a:ext>
                  </a:extLst>
                </a:gridCol>
              </a:tblGrid>
              <a:tr h="424842">
                <a:tc>
                  <a:txBody>
                    <a:bodyPr/>
                    <a:lstStyle/>
                    <a:p>
                      <a:r>
                        <a:rPr lang="en-US" b="0" dirty="0" smtClean="0"/>
                        <a:t>Terrestrial</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6226580"/>
                  </a:ext>
                </a:extLst>
              </a:tr>
              <a:tr h="424842">
                <a:tc>
                  <a:txBody>
                    <a:bodyPr/>
                    <a:lstStyle/>
                    <a:p>
                      <a:r>
                        <a:rPr lang="en-US" dirty="0" smtClean="0"/>
                        <a:t>Marine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2741848"/>
                  </a:ext>
                </a:extLst>
              </a:tr>
              <a:tr h="424842">
                <a:tc>
                  <a:txBody>
                    <a:bodyPr/>
                    <a:lstStyle/>
                    <a:p>
                      <a:r>
                        <a:rPr lang="en-US" dirty="0" smtClean="0"/>
                        <a:t>Freshwater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1260421"/>
                  </a:ext>
                </a:extLst>
              </a:tr>
            </a:tbl>
          </a:graphicData>
        </a:graphic>
      </p:graphicFrame>
      <p:pic>
        <p:nvPicPr>
          <p:cNvPr id="8" name="Picture 7"/>
          <p:cNvPicPr>
            <a:picLocks noChangeAspect="1"/>
          </p:cNvPicPr>
          <p:nvPr/>
        </p:nvPicPr>
        <p:blipFill>
          <a:blip r:embed="rId11"/>
          <a:stretch>
            <a:fillRect/>
          </a:stretch>
        </p:blipFill>
        <p:spPr>
          <a:xfrm>
            <a:off x="8163232" y="3758752"/>
            <a:ext cx="655912" cy="396304"/>
          </a:xfrm>
          <a:prstGeom prst="rect">
            <a:avLst/>
          </a:prstGeom>
        </p:spPr>
      </p:pic>
      <p:pic>
        <p:nvPicPr>
          <p:cNvPr id="13" name="Picture 12"/>
          <p:cNvPicPr>
            <a:picLocks noChangeAspect="1"/>
          </p:cNvPicPr>
          <p:nvPr/>
        </p:nvPicPr>
        <p:blipFill>
          <a:blip r:embed="rId12"/>
          <a:stretch>
            <a:fillRect/>
          </a:stretch>
        </p:blipFill>
        <p:spPr>
          <a:xfrm>
            <a:off x="8163232" y="4235472"/>
            <a:ext cx="728479" cy="293882"/>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618805" y="3756919"/>
            <a:ext cx="535330" cy="457280"/>
          </a:xfrm>
          <a:prstGeom prst="rect">
            <a:avLst/>
          </a:prstGeom>
        </p:spPr>
      </p:pic>
      <p:pic>
        <p:nvPicPr>
          <p:cNvPr id="19" name="Picture 18"/>
          <p:cNvPicPr>
            <a:picLocks noChangeAspect="1"/>
          </p:cNvPicPr>
          <p:nvPr/>
        </p:nvPicPr>
        <p:blipFill>
          <a:blip r:embed="rId10"/>
          <a:stretch>
            <a:fillRect/>
          </a:stretch>
        </p:blipFill>
        <p:spPr>
          <a:xfrm>
            <a:off x="2518111" y="4738385"/>
            <a:ext cx="709503" cy="419942"/>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5327" y="5316298"/>
            <a:ext cx="682288" cy="33851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7703" y="3761069"/>
            <a:ext cx="551129" cy="453130"/>
          </a:xfrm>
          <a:prstGeom prst="rect">
            <a:avLst/>
          </a:prstGeom>
        </p:spPr>
      </p:pic>
      <p:pic>
        <p:nvPicPr>
          <p:cNvPr id="22" name="Picture 21"/>
          <p:cNvPicPr>
            <a:picLocks noChangeAspect="1"/>
          </p:cNvPicPr>
          <p:nvPr/>
        </p:nvPicPr>
        <p:blipFill>
          <a:blip r:embed="rId9"/>
          <a:stretch>
            <a:fillRect/>
          </a:stretch>
        </p:blipFill>
        <p:spPr>
          <a:xfrm>
            <a:off x="4551840" y="4266416"/>
            <a:ext cx="522854" cy="40840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3621" y="4769685"/>
            <a:ext cx="522854" cy="420313"/>
          </a:xfrm>
          <a:prstGeom prst="rect">
            <a:avLst/>
          </a:prstGeom>
        </p:spPr>
      </p:pic>
    </p:spTree>
    <p:extLst>
      <p:ext uri="{BB962C8B-B14F-4D97-AF65-F5344CB8AC3E}">
        <p14:creationId xmlns:p14="http://schemas.microsoft.com/office/powerpoint/2010/main" val="722852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502529" cy="1325563"/>
          </a:xfrm>
        </p:spPr>
        <p:txBody>
          <a:bodyPr/>
          <a:lstStyle/>
          <a:p>
            <a:r>
              <a:rPr lang="en-US" dirty="0" err="1" smtClean="0"/>
              <a:t>Supp</a:t>
            </a:r>
            <a:r>
              <a:rPr lang="en-US" dirty="0" smtClean="0"/>
              <a:t> 25</a:t>
            </a:r>
            <a:endParaRPr lang="en-US" dirty="0"/>
          </a:p>
        </p:txBody>
      </p:sp>
      <p:pic>
        <p:nvPicPr>
          <p:cNvPr id="10" name="Picture 9"/>
          <p:cNvPicPr>
            <a:picLocks noChangeAspect="1"/>
          </p:cNvPicPr>
          <p:nvPr/>
        </p:nvPicPr>
        <p:blipFill>
          <a:blip r:embed="rId2"/>
          <a:stretch>
            <a:fillRect/>
          </a:stretch>
        </p:blipFill>
        <p:spPr>
          <a:xfrm>
            <a:off x="2073896" y="0"/>
            <a:ext cx="8563094" cy="6721311"/>
          </a:xfrm>
          <a:prstGeom prst="rect">
            <a:avLst/>
          </a:prstGeom>
        </p:spPr>
      </p:pic>
      <p:pic>
        <p:nvPicPr>
          <p:cNvPr id="11" name="Picture 10"/>
          <p:cNvPicPr>
            <a:picLocks noChangeAspect="1"/>
          </p:cNvPicPr>
          <p:nvPr/>
        </p:nvPicPr>
        <p:blipFill>
          <a:blip r:embed="rId3"/>
          <a:stretch>
            <a:fillRect/>
          </a:stretch>
        </p:blipFill>
        <p:spPr>
          <a:xfrm>
            <a:off x="2831575" y="6516594"/>
            <a:ext cx="3286029" cy="341406"/>
          </a:xfrm>
          <a:prstGeom prst="rect">
            <a:avLst/>
          </a:prstGeom>
        </p:spPr>
      </p:pic>
      <p:pic>
        <p:nvPicPr>
          <p:cNvPr id="12" name="Picture 11"/>
          <p:cNvPicPr>
            <a:picLocks noChangeAspect="1"/>
          </p:cNvPicPr>
          <p:nvPr/>
        </p:nvPicPr>
        <p:blipFill>
          <a:blip r:embed="rId4"/>
          <a:stretch>
            <a:fillRect/>
          </a:stretch>
        </p:blipFill>
        <p:spPr>
          <a:xfrm>
            <a:off x="7435079" y="6492208"/>
            <a:ext cx="2883658" cy="390178"/>
          </a:xfrm>
          <a:prstGeom prst="rect">
            <a:avLst/>
          </a:prstGeom>
        </p:spPr>
      </p:pic>
    </p:spTree>
    <p:extLst>
      <p:ext uri="{BB962C8B-B14F-4D97-AF65-F5344CB8AC3E}">
        <p14:creationId xmlns:p14="http://schemas.microsoft.com/office/powerpoint/2010/main" val="3312420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018338" y="0"/>
            <a:ext cx="1173662" cy="564711"/>
          </a:xfrm>
          <a:prstGeom prst="rect">
            <a:avLst/>
          </a:prstGeom>
        </p:spPr>
      </p:pic>
      <p:grpSp>
        <p:nvGrpSpPr>
          <p:cNvPr id="10" name="Group 9"/>
          <p:cNvGrpSpPr/>
          <p:nvPr/>
        </p:nvGrpSpPr>
        <p:grpSpPr>
          <a:xfrm>
            <a:off x="1135411" y="0"/>
            <a:ext cx="9336985" cy="6858000"/>
            <a:chOff x="1135411" y="0"/>
            <a:chExt cx="9336985" cy="6858000"/>
          </a:xfrm>
        </p:grpSpPr>
        <p:grpSp>
          <p:nvGrpSpPr>
            <p:cNvPr id="9" name="Group 8"/>
            <p:cNvGrpSpPr/>
            <p:nvPr/>
          </p:nvGrpSpPr>
          <p:grpSpPr>
            <a:xfrm>
              <a:off x="1135411" y="0"/>
              <a:ext cx="9215269" cy="6858000"/>
              <a:chOff x="1135411" y="0"/>
              <a:chExt cx="9215269" cy="6858000"/>
            </a:xfrm>
          </p:grpSpPr>
          <p:pic>
            <p:nvPicPr>
              <p:cNvPr id="4" name="Picture 3"/>
              <p:cNvPicPr>
                <a:picLocks noChangeAspect="1"/>
              </p:cNvPicPr>
              <p:nvPr/>
            </p:nvPicPr>
            <p:blipFill>
              <a:blip r:embed="rId3"/>
              <a:stretch>
                <a:fillRect/>
              </a:stretch>
            </p:blipFill>
            <p:spPr>
              <a:xfrm>
                <a:off x="1135411" y="0"/>
                <a:ext cx="8922205" cy="6858000"/>
              </a:xfrm>
              <a:prstGeom prst="rect">
                <a:avLst/>
              </a:prstGeom>
            </p:spPr>
          </p:pic>
          <p:pic>
            <p:nvPicPr>
              <p:cNvPr id="7" name="Picture 6"/>
              <p:cNvPicPr>
                <a:picLocks noChangeAspect="1"/>
              </p:cNvPicPr>
              <p:nvPr/>
            </p:nvPicPr>
            <p:blipFill rotWithShape="1">
              <a:blip r:embed="rId4"/>
              <a:srcRect b="55459"/>
              <a:stretch/>
            </p:blipFill>
            <p:spPr>
              <a:xfrm>
                <a:off x="3425024" y="0"/>
                <a:ext cx="6925656" cy="2818614"/>
              </a:xfrm>
              <a:prstGeom prst="rect">
                <a:avLst/>
              </a:prstGeom>
            </p:spPr>
          </p:pic>
        </p:grpSp>
        <p:pic>
          <p:nvPicPr>
            <p:cNvPr id="8" name="Picture 7"/>
            <p:cNvPicPr>
              <a:picLocks noChangeAspect="1"/>
            </p:cNvPicPr>
            <p:nvPr/>
          </p:nvPicPr>
          <p:blipFill>
            <a:blip r:embed="rId5"/>
            <a:stretch>
              <a:fillRect/>
            </a:stretch>
          </p:blipFill>
          <p:spPr>
            <a:xfrm>
              <a:off x="8862913" y="4299181"/>
              <a:ext cx="1609483" cy="1615580"/>
            </a:xfrm>
            <a:prstGeom prst="rect">
              <a:avLst/>
            </a:prstGeom>
          </p:spPr>
        </p:pic>
      </p:grpSp>
    </p:spTree>
    <p:extLst>
      <p:ext uri="{BB962C8B-B14F-4D97-AF65-F5344CB8AC3E}">
        <p14:creationId xmlns:p14="http://schemas.microsoft.com/office/powerpoint/2010/main" val="3620861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165360" y="18854"/>
            <a:ext cx="9351728" cy="6835724"/>
            <a:chOff x="1165360" y="18854"/>
            <a:chExt cx="9351728" cy="6835724"/>
          </a:xfrm>
        </p:grpSpPr>
        <p:pic>
          <p:nvPicPr>
            <p:cNvPr id="2" name="Picture 1"/>
            <p:cNvPicPr>
              <a:picLocks noChangeAspect="1"/>
            </p:cNvPicPr>
            <p:nvPr/>
          </p:nvPicPr>
          <p:blipFill>
            <a:blip r:embed="rId2"/>
            <a:stretch>
              <a:fillRect/>
            </a:stretch>
          </p:blipFill>
          <p:spPr>
            <a:xfrm>
              <a:off x="1165360" y="18854"/>
              <a:ext cx="8836057" cy="6835724"/>
            </a:xfrm>
            <a:prstGeom prst="rect">
              <a:avLst/>
            </a:prstGeom>
          </p:spPr>
        </p:pic>
        <p:pic>
          <p:nvPicPr>
            <p:cNvPr id="5" name="Picture 4"/>
            <p:cNvPicPr>
              <a:picLocks noChangeAspect="1"/>
            </p:cNvPicPr>
            <p:nvPr/>
          </p:nvPicPr>
          <p:blipFill>
            <a:blip r:embed="rId3"/>
            <a:stretch>
              <a:fillRect/>
            </a:stretch>
          </p:blipFill>
          <p:spPr>
            <a:xfrm>
              <a:off x="8907605" y="4242621"/>
              <a:ext cx="1609483" cy="1615580"/>
            </a:xfrm>
            <a:prstGeom prst="rect">
              <a:avLst/>
            </a:prstGeom>
          </p:spPr>
        </p:pic>
        <p:pic>
          <p:nvPicPr>
            <p:cNvPr id="6" name="Picture 5"/>
            <p:cNvPicPr>
              <a:picLocks noChangeAspect="1"/>
            </p:cNvPicPr>
            <p:nvPr/>
          </p:nvPicPr>
          <p:blipFill>
            <a:blip r:embed="rId4"/>
            <a:stretch>
              <a:fillRect/>
            </a:stretch>
          </p:blipFill>
          <p:spPr>
            <a:xfrm>
              <a:off x="8066284" y="18854"/>
              <a:ext cx="2450804" cy="823031"/>
            </a:xfrm>
            <a:prstGeom prst="rect">
              <a:avLst/>
            </a:prstGeom>
          </p:spPr>
        </p:pic>
        <p:pic>
          <p:nvPicPr>
            <p:cNvPr id="8" name="Picture 7"/>
            <p:cNvPicPr>
              <a:picLocks noChangeAspect="1"/>
            </p:cNvPicPr>
            <p:nvPr/>
          </p:nvPicPr>
          <p:blipFill>
            <a:blip r:embed="rId5"/>
            <a:stretch>
              <a:fillRect/>
            </a:stretch>
          </p:blipFill>
          <p:spPr>
            <a:xfrm>
              <a:off x="3699780" y="101252"/>
              <a:ext cx="457441" cy="2388859"/>
            </a:xfrm>
            <a:prstGeom prst="rect">
              <a:avLst/>
            </a:prstGeom>
          </p:spPr>
        </p:pic>
      </p:grpSp>
      <p:pic>
        <p:nvPicPr>
          <p:cNvPr id="9" name="Picture 8"/>
          <p:cNvPicPr>
            <a:picLocks noChangeAspect="1"/>
          </p:cNvPicPr>
          <p:nvPr/>
        </p:nvPicPr>
        <p:blipFill>
          <a:blip r:embed="rId6"/>
          <a:stretch>
            <a:fillRect/>
          </a:stretch>
        </p:blipFill>
        <p:spPr>
          <a:xfrm>
            <a:off x="9427" y="18854"/>
            <a:ext cx="1155933" cy="556181"/>
          </a:xfrm>
          <a:prstGeom prst="rect">
            <a:avLst/>
          </a:prstGeom>
        </p:spPr>
      </p:pic>
    </p:spTree>
    <p:extLst>
      <p:ext uri="{BB962C8B-B14F-4D97-AF65-F5344CB8AC3E}">
        <p14:creationId xmlns:p14="http://schemas.microsoft.com/office/powerpoint/2010/main" val="3951314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516" y="0"/>
            <a:ext cx="10872216" cy="1325563"/>
          </a:xfrm>
        </p:spPr>
        <p:txBody>
          <a:bodyPr/>
          <a:lstStyle/>
          <a:p>
            <a:r>
              <a:rPr lang="en-US" dirty="0" smtClean="0"/>
              <a:t>FIG 4 SUPP 10					FIG 4 </a:t>
            </a:r>
            <a:r>
              <a:rPr lang="en-US" dirty="0"/>
              <a:t>SUPP </a:t>
            </a:r>
            <a:r>
              <a:rPr lang="en-US" dirty="0" smtClean="0"/>
              <a:t>25</a:t>
            </a:r>
            <a:endParaRPr lang="en-US" dirty="0"/>
          </a:p>
        </p:txBody>
      </p:sp>
      <p:pic>
        <p:nvPicPr>
          <p:cNvPr id="3" name="Picture 2"/>
          <p:cNvPicPr>
            <a:picLocks noChangeAspect="1"/>
          </p:cNvPicPr>
          <p:nvPr/>
        </p:nvPicPr>
        <p:blipFill rotWithShape="1">
          <a:blip r:embed="rId2"/>
          <a:srcRect l="666"/>
          <a:stretch/>
        </p:blipFill>
        <p:spPr>
          <a:xfrm>
            <a:off x="6096118" y="1079929"/>
            <a:ext cx="5956753" cy="4483977"/>
          </a:xfrm>
          <a:prstGeom prst="rect">
            <a:avLst/>
          </a:prstGeom>
        </p:spPr>
      </p:pic>
      <p:pic>
        <p:nvPicPr>
          <p:cNvPr id="4" name="Picture 3"/>
          <p:cNvPicPr>
            <a:picLocks noChangeAspect="1"/>
          </p:cNvPicPr>
          <p:nvPr/>
        </p:nvPicPr>
        <p:blipFill>
          <a:blip r:embed="rId3"/>
          <a:stretch>
            <a:fillRect/>
          </a:stretch>
        </p:blipFill>
        <p:spPr>
          <a:xfrm>
            <a:off x="0" y="1079929"/>
            <a:ext cx="5991820" cy="4483977"/>
          </a:xfrm>
          <a:prstGeom prst="rect">
            <a:avLst/>
          </a:prstGeom>
        </p:spPr>
      </p:pic>
    </p:spTree>
    <p:extLst>
      <p:ext uri="{BB962C8B-B14F-4D97-AF65-F5344CB8AC3E}">
        <p14:creationId xmlns:p14="http://schemas.microsoft.com/office/powerpoint/2010/main" val="1876886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88850" y="304464"/>
            <a:ext cx="2910828" cy="1840162"/>
            <a:chOff x="2888850" y="304464"/>
            <a:chExt cx="2910828" cy="1840162"/>
          </a:xfrm>
        </p:grpSpPr>
        <p:pic>
          <p:nvPicPr>
            <p:cNvPr id="26" name="Picture 25"/>
            <p:cNvPicPr>
              <a:picLocks noChangeAspect="1"/>
            </p:cNvPicPr>
            <p:nvPr/>
          </p:nvPicPr>
          <p:blipFill rotWithShape="1">
            <a:blip r:embed="rId2"/>
            <a:srcRect b="361"/>
            <a:stretch/>
          </p:blipFill>
          <p:spPr>
            <a:xfrm>
              <a:off x="2888850" y="304464"/>
              <a:ext cx="2870345" cy="1840162"/>
            </a:xfrm>
            <a:prstGeom prst="rect">
              <a:avLst/>
            </a:prstGeom>
          </p:spPr>
        </p:pic>
        <p:sp>
          <p:nvSpPr>
            <p:cNvPr id="12" name="Rectangle 11"/>
            <p:cNvSpPr/>
            <p:nvPr/>
          </p:nvSpPr>
          <p:spPr>
            <a:xfrm>
              <a:off x="5593742" y="1013745"/>
              <a:ext cx="205936" cy="216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p:cNvPicPr>
            <a:picLocks noChangeAspect="1"/>
          </p:cNvPicPr>
          <p:nvPr/>
        </p:nvPicPr>
        <p:blipFill>
          <a:blip r:embed="rId3"/>
          <a:stretch>
            <a:fillRect/>
          </a:stretch>
        </p:blipFill>
        <p:spPr>
          <a:xfrm>
            <a:off x="45288" y="465042"/>
            <a:ext cx="2842720" cy="1714371"/>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79588117"/>
              </p:ext>
            </p:extLst>
          </p:nvPr>
        </p:nvGraphicFramePr>
        <p:xfrm>
          <a:off x="673047" y="2488908"/>
          <a:ext cx="1744692" cy="1754298"/>
        </p:xfrm>
        <a:graphic>
          <a:graphicData uri="http://schemas.openxmlformats.org/drawingml/2006/table">
            <a:tbl>
              <a:tblPr firstRow="1" bandRow="1">
                <a:tableStyleId>{5C22544A-7EE6-4342-B048-85BDC9FD1C3A}</a:tableStyleId>
              </a:tblPr>
              <a:tblGrid>
                <a:gridCol w="872346">
                  <a:extLst>
                    <a:ext uri="{9D8B030D-6E8A-4147-A177-3AD203B41FA5}">
                      <a16:colId xmlns:a16="http://schemas.microsoft.com/office/drawing/2014/main" val="20000"/>
                    </a:ext>
                  </a:extLst>
                </a:gridCol>
                <a:gridCol w="872346">
                  <a:extLst>
                    <a:ext uri="{9D8B030D-6E8A-4147-A177-3AD203B41FA5}">
                      <a16:colId xmlns:a16="http://schemas.microsoft.com/office/drawing/2014/main" val="20001"/>
                    </a:ext>
                  </a:extLst>
                </a:gridCol>
              </a:tblGrid>
              <a:tr h="8771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7714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7882128" y="125730"/>
            <a:ext cx="4203192" cy="1042416"/>
          </a:xfrm>
        </p:spPr>
        <p:txBody>
          <a:bodyPr>
            <a:normAutofit fontScale="90000"/>
          </a:bodyPr>
          <a:lstStyle/>
          <a:p>
            <a:r>
              <a:rPr lang="en-US" dirty="0" smtClean="0"/>
              <a:t>6 panel conceptual figure</a:t>
            </a:r>
            <a:endParaRPr lang="en-US" dirty="0"/>
          </a:p>
        </p:txBody>
      </p:sp>
      <p:sp>
        <p:nvSpPr>
          <p:cNvPr id="66" name="Flowchart: Connector 65"/>
          <p:cNvSpPr/>
          <p:nvPr/>
        </p:nvSpPr>
        <p:spPr>
          <a:xfrm>
            <a:off x="3343204" y="310593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373150" y="388785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5011655" y="270419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813061" y="4143036"/>
            <a:ext cx="990603" cy="307777"/>
          </a:xfrm>
          <a:prstGeom prst="rect">
            <a:avLst/>
          </a:prstGeom>
          <a:noFill/>
        </p:spPr>
        <p:txBody>
          <a:bodyPr wrap="square" rtlCol="0">
            <a:spAutoFit/>
          </a:bodyPr>
          <a:lstStyle/>
          <a:p>
            <a:r>
              <a:rPr lang="en-US" sz="1400" dirty="0"/>
              <a:t>l</a:t>
            </a:r>
            <a:r>
              <a:rPr lang="en-US" sz="1400" dirty="0" smtClean="0"/>
              <a:t>og(area)</a:t>
            </a:r>
            <a:endParaRPr lang="en-US" sz="1400" dirty="0"/>
          </a:p>
        </p:txBody>
      </p:sp>
      <p:sp>
        <p:nvSpPr>
          <p:cNvPr id="77" name="TextBox 76"/>
          <p:cNvSpPr txBox="1"/>
          <p:nvPr/>
        </p:nvSpPr>
        <p:spPr>
          <a:xfrm rot="16200000">
            <a:off x="2455255" y="3147635"/>
            <a:ext cx="1169233" cy="307777"/>
          </a:xfrm>
          <a:prstGeom prst="rect">
            <a:avLst/>
          </a:prstGeom>
          <a:noFill/>
        </p:spPr>
        <p:txBody>
          <a:bodyPr wrap="square" rtlCol="0">
            <a:spAutoFit/>
          </a:bodyPr>
          <a:lstStyle/>
          <a:p>
            <a:r>
              <a:rPr lang="en-US" sz="1400" dirty="0"/>
              <a:t>l</a:t>
            </a:r>
            <a:r>
              <a:rPr lang="en-US" sz="1400" dirty="0" smtClean="0"/>
              <a:t>og(Species)</a:t>
            </a:r>
            <a:endParaRPr lang="en-US" sz="1400" dirty="0"/>
          </a:p>
        </p:txBody>
      </p:sp>
      <p:cxnSp>
        <p:nvCxnSpPr>
          <p:cNvPr id="79" name="Straight Connector 78"/>
          <p:cNvCxnSpPr>
            <a:stCxn id="67" idx="6"/>
            <a:endCxn id="68" idx="6"/>
          </p:cNvCxnSpPr>
          <p:nvPr/>
        </p:nvCxnSpPr>
        <p:spPr>
          <a:xfrm flipV="1">
            <a:off x="3418869" y="2727051"/>
            <a:ext cx="1638505" cy="11836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6" idx="6"/>
            <a:endCxn id="68" idx="2"/>
          </p:cNvCxnSpPr>
          <p:nvPr/>
        </p:nvCxnSpPr>
        <p:spPr>
          <a:xfrm flipV="1">
            <a:off x="3388923" y="2727051"/>
            <a:ext cx="1622732" cy="40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1370" y="2529883"/>
            <a:ext cx="0" cy="1636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193760" y="4170171"/>
            <a:ext cx="2039582" cy="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859770">
            <a:off x="3694214" y="2683855"/>
            <a:ext cx="1101852" cy="261610"/>
          </a:xfrm>
          <a:prstGeom prst="rect">
            <a:avLst/>
          </a:prstGeom>
          <a:noFill/>
        </p:spPr>
        <p:txBody>
          <a:bodyPr wrap="square" rtlCol="0">
            <a:spAutoFit/>
          </a:bodyPr>
          <a:lstStyle/>
          <a:p>
            <a:r>
              <a:rPr lang="en-US" sz="1100" dirty="0" smtClean="0"/>
              <a:t>All species</a:t>
            </a:r>
            <a:endParaRPr lang="en-US" sz="1100" dirty="0"/>
          </a:p>
        </p:txBody>
      </p:sp>
      <p:sp>
        <p:nvSpPr>
          <p:cNvPr id="95" name="TextBox 94"/>
          <p:cNvSpPr txBox="1"/>
          <p:nvPr/>
        </p:nvSpPr>
        <p:spPr>
          <a:xfrm rot="19413092">
            <a:off x="3343022" y="3153889"/>
            <a:ext cx="1552041" cy="261610"/>
          </a:xfrm>
          <a:prstGeom prst="rect">
            <a:avLst/>
          </a:prstGeom>
          <a:noFill/>
        </p:spPr>
        <p:txBody>
          <a:bodyPr wrap="square" rtlCol="0">
            <a:spAutoFit/>
          </a:bodyPr>
          <a:lstStyle/>
          <a:p>
            <a:r>
              <a:rPr lang="en-US" sz="1100" dirty="0" smtClean="0"/>
              <a:t>Excluding transients</a:t>
            </a:r>
            <a:endParaRPr lang="en-US" sz="1100" dirty="0"/>
          </a:p>
        </p:txBody>
      </p:sp>
      <p:sp>
        <p:nvSpPr>
          <p:cNvPr id="97" name="Diamond 96"/>
          <p:cNvSpPr/>
          <p:nvPr/>
        </p:nvSpPr>
        <p:spPr>
          <a:xfrm>
            <a:off x="3293736" y="3923538"/>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38136" y="3947786"/>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a:off x="3357148" y="4009768"/>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3279099" y="3048010"/>
            <a:ext cx="70648" cy="57645"/>
          </a:xfrm>
          <a:prstGeom prst="hexagon">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384226" y="3031729"/>
            <a:ext cx="57025" cy="5235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3263476" y="3150517"/>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407876" y="3174765"/>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p:cNvSpPr/>
          <p:nvPr/>
        </p:nvSpPr>
        <p:spPr>
          <a:xfrm>
            <a:off x="3326888" y="3236747"/>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a:off x="4976331" y="2551288"/>
            <a:ext cx="70648" cy="57645"/>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056165" y="2618834"/>
            <a:ext cx="57025" cy="52352"/>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5147669" y="2671186"/>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081056" y="2757510"/>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a:off x="4998827" y="2823852"/>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4924738" y="2644111"/>
            <a:ext cx="45720" cy="45719"/>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5156869" y="2816399"/>
            <a:ext cx="45719" cy="45719"/>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p:cNvSpPr/>
          <p:nvPr/>
        </p:nvSpPr>
        <p:spPr>
          <a:xfrm>
            <a:off x="5153178" y="2565887"/>
            <a:ext cx="45719" cy="4571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96616" y="26730"/>
            <a:ext cx="329184" cy="369332"/>
          </a:xfrm>
          <a:prstGeom prst="rect">
            <a:avLst/>
          </a:prstGeom>
          <a:noFill/>
        </p:spPr>
        <p:txBody>
          <a:bodyPr wrap="square" rtlCol="0">
            <a:spAutoFit/>
          </a:bodyPr>
          <a:lstStyle/>
          <a:p>
            <a:r>
              <a:rPr lang="en-US" dirty="0"/>
              <a:t>B</a:t>
            </a:r>
          </a:p>
        </p:txBody>
      </p:sp>
      <p:sp>
        <p:nvSpPr>
          <p:cNvPr id="165" name="TextBox 164"/>
          <p:cNvSpPr txBox="1"/>
          <p:nvPr/>
        </p:nvSpPr>
        <p:spPr>
          <a:xfrm>
            <a:off x="148881" y="26730"/>
            <a:ext cx="329184" cy="369332"/>
          </a:xfrm>
          <a:prstGeom prst="rect">
            <a:avLst/>
          </a:prstGeom>
          <a:noFill/>
        </p:spPr>
        <p:txBody>
          <a:bodyPr wrap="square" rtlCol="0">
            <a:spAutoFit/>
          </a:bodyPr>
          <a:lstStyle/>
          <a:p>
            <a:r>
              <a:rPr lang="en-US" dirty="0" smtClean="0"/>
              <a:t>A</a:t>
            </a:r>
            <a:endParaRPr lang="en-US" dirty="0"/>
          </a:p>
        </p:txBody>
      </p:sp>
      <p:sp>
        <p:nvSpPr>
          <p:cNvPr id="166" name="TextBox 165"/>
          <p:cNvSpPr txBox="1"/>
          <p:nvPr/>
        </p:nvSpPr>
        <p:spPr>
          <a:xfrm flipH="1">
            <a:off x="134462" y="2208311"/>
            <a:ext cx="240792" cy="369332"/>
          </a:xfrm>
          <a:prstGeom prst="rect">
            <a:avLst/>
          </a:prstGeom>
          <a:noFill/>
        </p:spPr>
        <p:txBody>
          <a:bodyPr wrap="square" rtlCol="0">
            <a:spAutoFit/>
          </a:bodyPr>
          <a:lstStyle/>
          <a:p>
            <a:r>
              <a:rPr lang="en-US" dirty="0"/>
              <a:t>C</a:t>
            </a:r>
          </a:p>
        </p:txBody>
      </p:sp>
      <p:sp>
        <p:nvSpPr>
          <p:cNvPr id="167" name="TextBox 166"/>
          <p:cNvSpPr txBox="1"/>
          <p:nvPr/>
        </p:nvSpPr>
        <p:spPr>
          <a:xfrm>
            <a:off x="2795703" y="2229595"/>
            <a:ext cx="329184" cy="369332"/>
          </a:xfrm>
          <a:prstGeom prst="rect">
            <a:avLst/>
          </a:prstGeom>
          <a:noFill/>
        </p:spPr>
        <p:txBody>
          <a:bodyPr wrap="square" rtlCol="0">
            <a:spAutoFit/>
          </a:bodyPr>
          <a:lstStyle/>
          <a:p>
            <a:r>
              <a:rPr lang="en-US" dirty="0" smtClean="0"/>
              <a:t>D</a:t>
            </a:r>
            <a:endParaRPr lang="en-US" dirty="0"/>
          </a:p>
        </p:txBody>
      </p:sp>
      <mc:AlternateContent xmlns:mc="http://schemas.openxmlformats.org/markup-compatibility/2006" xmlns:a14="http://schemas.microsoft.com/office/drawing/2010/main">
        <mc:Choice Requires="a14">
          <p:sp>
            <p:nvSpPr>
              <p:cNvPr id="143" name="TextBox 142"/>
              <p:cNvSpPr txBox="1"/>
              <p:nvPr/>
            </p:nvSpPr>
            <p:spPr>
              <a:xfrm>
                <a:off x="2216777" y="5923755"/>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2</m:t>
                        </m:r>
                      </m:sub>
                    </m:sSub>
                  </m:oMath>
                </a14:m>
                <a:endParaRPr lang="en-US" sz="1400" dirty="0"/>
              </a:p>
            </p:txBody>
          </p:sp>
        </mc:Choice>
        <mc:Fallback xmlns="">
          <p:sp>
            <p:nvSpPr>
              <p:cNvPr id="143" name="TextBox 142"/>
              <p:cNvSpPr txBox="1">
                <a:spLocks noRot="1" noChangeAspect="1" noMove="1" noResize="1" noEditPoints="1" noAdjustHandles="1" noChangeArrowheads="1" noChangeShapeType="1" noTextEdit="1"/>
              </p:cNvSpPr>
              <p:nvPr/>
            </p:nvSpPr>
            <p:spPr>
              <a:xfrm>
                <a:off x="2216777" y="5923755"/>
                <a:ext cx="845729" cy="307777"/>
              </a:xfrm>
              <a:prstGeom prst="rect">
                <a:avLst/>
              </a:prstGeom>
              <a:blipFill rotWithShape="0">
                <a:blip r:embed="rId5"/>
                <a:stretch>
                  <a:fillRect l="-2174" t="-4000" b="-20000"/>
                </a:stretch>
              </a:blipFill>
            </p:spPr>
            <p:txBody>
              <a:bodyPr/>
              <a:lstStyle/>
              <a:p>
                <a:r>
                  <a:rPr lang="en-US">
                    <a:noFill/>
                  </a:rPr>
                  <a:t> </a:t>
                </a:r>
              </a:p>
            </p:txBody>
          </p:sp>
        </mc:Fallback>
      </mc:AlternateContent>
      <p:sp>
        <p:nvSpPr>
          <p:cNvPr id="144" name="Right Arrow 143"/>
          <p:cNvSpPr/>
          <p:nvPr/>
        </p:nvSpPr>
        <p:spPr>
          <a:xfrm>
            <a:off x="1528829" y="5263503"/>
            <a:ext cx="357252" cy="3230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extBox 147"/>
          <p:cNvSpPr txBox="1"/>
          <p:nvPr/>
        </p:nvSpPr>
        <p:spPr>
          <a:xfrm>
            <a:off x="3069774" y="5007478"/>
            <a:ext cx="1425390" cy="276999"/>
          </a:xfrm>
          <a:prstGeom prst="rect">
            <a:avLst/>
          </a:prstGeom>
          <a:noFill/>
        </p:spPr>
        <p:txBody>
          <a:bodyPr wrap="none" rtlCol="0">
            <a:spAutoFit/>
          </a:bodyPr>
          <a:lstStyle/>
          <a:p>
            <a:r>
              <a:rPr lang="en-US" sz="1200" dirty="0" smtClean="0"/>
              <a:t>All species:   	         </a:t>
            </a:r>
          </a:p>
        </p:txBody>
      </p:sp>
      <p:sp>
        <p:nvSpPr>
          <p:cNvPr id="150" name="TextBox 149"/>
          <p:cNvSpPr txBox="1"/>
          <p:nvPr/>
        </p:nvSpPr>
        <p:spPr>
          <a:xfrm>
            <a:off x="120580" y="4480490"/>
            <a:ext cx="283271" cy="369332"/>
          </a:xfrm>
          <a:prstGeom prst="rect">
            <a:avLst/>
          </a:prstGeom>
          <a:noFill/>
        </p:spPr>
        <p:txBody>
          <a:bodyPr wrap="square" rtlCol="0">
            <a:spAutoFit/>
          </a:bodyPr>
          <a:lstStyle/>
          <a:p>
            <a:r>
              <a:rPr lang="en-US" dirty="0" smtClean="0"/>
              <a:t>E</a:t>
            </a:r>
            <a:endParaRPr lang="en-US" sz="1400" dirty="0"/>
          </a:p>
        </p:txBody>
      </p:sp>
      <p:grpSp>
        <p:nvGrpSpPr>
          <p:cNvPr id="5" name="Group 4"/>
          <p:cNvGrpSpPr/>
          <p:nvPr/>
        </p:nvGrpSpPr>
        <p:grpSpPr>
          <a:xfrm>
            <a:off x="741358" y="2607174"/>
            <a:ext cx="1619653" cy="1562552"/>
            <a:chOff x="741358" y="2607174"/>
            <a:chExt cx="1619653" cy="1562552"/>
          </a:xfrm>
        </p:grpSpPr>
        <p:sp>
          <p:nvSpPr>
            <p:cNvPr id="98" name="Oval 97"/>
            <p:cNvSpPr/>
            <p:nvPr/>
          </p:nvSpPr>
          <p:spPr>
            <a:xfrm>
              <a:off x="2237937" y="3177094"/>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a:off x="1639506" y="2607174"/>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a:off x="2214707" y="2883624"/>
              <a:ext cx="146304" cy="146304"/>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arallelogram 159"/>
            <p:cNvSpPr/>
            <p:nvPr/>
          </p:nvSpPr>
          <p:spPr>
            <a:xfrm>
              <a:off x="1917076" y="2636469"/>
              <a:ext cx="186647" cy="106640"/>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apezoid 160"/>
            <p:cNvSpPr/>
            <p:nvPr/>
          </p:nvSpPr>
          <p:spPr>
            <a:xfrm>
              <a:off x="1630427" y="2896926"/>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742143" y="4018287"/>
              <a:ext cx="170932" cy="151439"/>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052570" y="4025254"/>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341792" y="4023069"/>
              <a:ext cx="137160" cy="13716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rapezoid 168"/>
            <p:cNvSpPr/>
            <p:nvPr/>
          </p:nvSpPr>
          <p:spPr>
            <a:xfrm>
              <a:off x="744405" y="3754947"/>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1313188" y="3478526"/>
              <a:ext cx="164592" cy="164592"/>
            </a:xfrm>
            <a:prstGeom prst="diamon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002620" y="3156031"/>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5-Point Star 172"/>
            <p:cNvSpPr/>
            <p:nvPr/>
          </p:nvSpPr>
          <p:spPr>
            <a:xfrm>
              <a:off x="1293778" y="2889731"/>
              <a:ext cx="168605" cy="165114"/>
            </a:xfrm>
            <a:prstGeom prst="star5">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arallelogram 173"/>
            <p:cNvSpPr/>
            <p:nvPr/>
          </p:nvSpPr>
          <p:spPr>
            <a:xfrm>
              <a:off x="966591" y="2636469"/>
              <a:ext cx="186647" cy="106640"/>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p:cNvSpPr/>
            <p:nvPr/>
          </p:nvSpPr>
          <p:spPr>
            <a:xfrm>
              <a:off x="1296853" y="262502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p:cNvSpPr/>
            <p:nvPr/>
          </p:nvSpPr>
          <p:spPr>
            <a:xfrm>
              <a:off x="1632791" y="4013966"/>
              <a:ext cx="170932" cy="151439"/>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921368" y="4022073"/>
              <a:ext cx="142869" cy="13522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17173" y="4026107"/>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Isosceles Triangle 178"/>
            <p:cNvSpPr/>
            <p:nvPr/>
          </p:nvSpPr>
          <p:spPr>
            <a:xfrm>
              <a:off x="1658192" y="3506174"/>
              <a:ext cx="103106" cy="98071"/>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2205172" y="347276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a:off x="741358" y="2629306"/>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rot="14463452" flipH="1">
            <a:off x="2674322" y="3889430"/>
            <a:ext cx="555739" cy="838602"/>
          </a:xfrm>
          <a:custGeom>
            <a:avLst/>
            <a:gdLst>
              <a:gd name="connsiteX0" fmla="*/ 139485 w 208052"/>
              <a:gd name="connsiteY0" fmla="*/ 387458 h 387458"/>
              <a:gd name="connsiteX1" fmla="*/ 201478 w 208052"/>
              <a:gd name="connsiteY1" fmla="*/ 247973 h 387458"/>
              <a:gd name="connsiteX2" fmla="*/ 0 w 208052"/>
              <a:gd name="connsiteY2" fmla="*/ 7750 h 387458"/>
              <a:gd name="connsiteX3" fmla="*/ 0 w 208052"/>
              <a:gd name="connsiteY3" fmla="*/ 7750 h 387458"/>
              <a:gd name="connsiteX4" fmla="*/ 0 w 208052"/>
              <a:gd name="connsiteY4" fmla="*/ 0 h 38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52" h="387458">
                <a:moveTo>
                  <a:pt x="139485" y="387458"/>
                </a:moveTo>
                <a:cubicBezTo>
                  <a:pt x="182105" y="349358"/>
                  <a:pt x="224725" y="311258"/>
                  <a:pt x="201478" y="247973"/>
                </a:cubicBezTo>
                <a:cubicBezTo>
                  <a:pt x="178231" y="184688"/>
                  <a:pt x="0" y="7750"/>
                  <a:pt x="0" y="7750"/>
                </a:cubicBezTo>
                <a:lnTo>
                  <a:pt x="0" y="7750"/>
                </a:lnTo>
                <a:lnTo>
                  <a:pt x="0" y="0"/>
                </a:lnTo>
              </a:path>
            </a:pathLst>
          </a:custGeom>
          <a:noFill/>
          <a:ln w="2857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345569" y="4881769"/>
            <a:ext cx="1131512" cy="1096218"/>
            <a:chOff x="345569" y="4881769"/>
            <a:chExt cx="1131512" cy="1096218"/>
          </a:xfrm>
        </p:grpSpPr>
        <p:sp>
          <p:nvSpPr>
            <p:cNvPr id="182" name="Diamond 181"/>
            <p:cNvSpPr/>
            <p:nvPr/>
          </p:nvSpPr>
          <p:spPr>
            <a:xfrm>
              <a:off x="82902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122584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Isosceles Triangle 184"/>
            <p:cNvSpPr/>
            <p:nvPr/>
          </p:nvSpPr>
          <p:spPr>
            <a:xfrm>
              <a:off x="41519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5-Point Star 185"/>
            <p:cNvSpPr/>
            <p:nvPr/>
          </p:nvSpPr>
          <p:spPr>
            <a:xfrm>
              <a:off x="415191" y="5368330"/>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Cross 186"/>
            <p:cNvSpPr/>
            <p:nvPr/>
          </p:nvSpPr>
          <p:spPr>
            <a:xfrm>
              <a:off x="1225840" y="5368330"/>
              <a:ext cx="164592" cy="164592"/>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ight Triangle 187"/>
            <p:cNvSpPr/>
            <p:nvPr/>
          </p:nvSpPr>
          <p:spPr>
            <a:xfrm>
              <a:off x="454590" y="5710198"/>
              <a:ext cx="164592" cy="164592"/>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Parallelogram 188"/>
            <p:cNvSpPr/>
            <p:nvPr/>
          </p:nvSpPr>
          <p:spPr>
            <a:xfrm>
              <a:off x="768606"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p:cNvGrpSpPr/>
          <p:nvPr/>
        </p:nvGrpSpPr>
        <p:grpSpPr>
          <a:xfrm>
            <a:off x="1921849" y="4881769"/>
            <a:ext cx="1131512" cy="1096218"/>
            <a:chOff x="1921849" y="4881769"/>
            <a:chExt cx="1131512" cy="1096218"/>
          </a:xfrm>
        </p:grpSpPr>
        <p:sp>
          <p:nvSpPr>
            <p:cNvPr id="130" name="Hexagon 129"/>
            <p:cNvSpPr/>
            <p:nvPr/>
          </p:nvSpPr>
          <p:spPr>
            <a:xfrm>
              <a:off x="2387021" y="4998527"/>
              <a:ext cx="182880" cy="164592"/>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Moon 130"/>
            <p:cNvSpPr/>
            <p:nvPr/>
          </p:nvSpPr>
          <p:spPr>
            <a:xfrm>
              <a:off x="2829552" y="5349533"/>
              <a:ext cx="109728" cy="164592"/>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Trapezoid 131"/>
            <p:cNvSpPr/>
            <p:nvPr/>
          </p:nvSpPr>
          <p:spPr>
            <a:xfrm>
              <a:off x="2001941" y="5679557"/>
              <a:ext cx="182880" cy="164592"/>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Diamond 190"/>
            <p:cNvSpPr/>
            <p:nvPr/>
          </p:nvSpPr>
          <p:spPr>
            <a:xfrm>
              <a:off x="240530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p:cNvSpPr/>
            <p:nvPr/>
          </p:nvSpPr>
          <p:spPr>
            <a:xfrm>
              <a:off x="280212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Isosceles Triangle 193"/>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5-Point Star 194"/>
            <p:cNvSpPr/>
            <p:nvPr/>
          </p:nvSpPr>
          <p:spPr>
            <a:xfrm>
              <a:off x="1991471" y="5349533"/>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97" name="TextBox 196"/>
              <p:cNvSpPr txBox="1"/>
              <p:nvPr/>
            </p:nvSpPr>
            <p:spPr>
              <a:xfrm>
                <a:off x="535544" y="5920426"/>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1</m:t>
                        </m:r>
                      </m:sub>
                    </m:sSub>
                  </m:oMath>
                </a14:m>
                <a:endParaRPr lang="en-US" sz="1400" dirty="0"/>
              </a:p>
            </p:txBody>
          </p:sp>
        </mc:Choice>
        <mc:Fallback xmlns="">
          <p:sp>
            <p:nvSpPr>
              <p:cNvPr id="197" name="TextBox 196"/>
              <p:cNvSpPr txBox="1">
                <a:spLocks noRot="1" noChangeAspect="1" noMove="1" noResize="1" noEditPoints="1" noAdjustHandles="1" noChangeArrowheads="1" noChangeShapeType="1" noTextEdit="1"/>
              </p:cNvSpPr>
              <p:nvPr/>
            </p:nvSpPr>
            <p:spPr>
              <a:xfrm>
                <a:off x="535544" y="5920426"/>
                <a:ext cx="845729" cy="307777"/>
              </a:xfrm>
              <a:prstGeom prst="rect">
                <a:avLst/>
              </a:prstGeom>
              <a:blipFill rotWithShape="0">
                <a:blip r:embed="rId6"/>
                <a:stretch>
                  <a:fillRect l="-2158" t="-3922" b="-19608"/>
                </a:stretch>
              </a:blipFill>
            </p:spPr>
            <p:txBody>
              <a:bodyPr/>
              <a:lstStyle/>
              <a:p>
                <a:r>
                  <a:rPr lang="en-US">
                    <a:noFill/>
                  </a:rPr>
                  <a:t> </a:t>
                </a:r>
              </a:p>
            </p:txBody>
          </p:sp>
        </mc:Fallback>
      </mc:AlternateContent>
      <p:sp>
        <p:nvSpPr>
          <p:cNvPr id="198" name="Right Triangle 197"/>
          <p:cNvSpPr/>
          <p:nvPr/>
        </p:nvSpPr>
        <p:spPr>
          <a:xfrm>
            <a:off x="4022887" y="5000825"/>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Cross 198"/>
          <p:cNvSpPr/>
          <p:nvPr/>
        </p:nvSpPr>
        <p:spPr>
          <a:xfrm>
            <a:off x="4324023" y="5006460"/>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Parallelogram 199"/>
          <p:cNvSpPr/>
          <p:nvPr/>
        </p:nvSpPr>
        <p:spPr>
          <a:xfrm>
            <a:off x="4168274" y="5000825"/>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Hexagon 200"/>
          <p:cNvSpPr/>
          <p:nvPr/>
        </p:nvSpPr>
        <p:spPr>
          <a:xfrm>
            <a:off x="4022132" y="4860611"/>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Moon 201"/>
          <p:cNvSpPr/>
          <p:nvPr/>
        </p:nvSpPr>
        <p:spPr>
          <a:xfrm>
            <a:off x="4317430" y="4854532"/>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rapezoid 202"/>
          <p:cNvSpPr/>
          <p:nvPr/>
        </p:nvSpPr>
        <p:spPr>
          <a:xfrm>
            <a:off x="4168902" y="4854532"/>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ight Triangle 203"/>
          <p:cNvSpPr/>
          <p:nvPr/>
        </p:nvSpPr>
        <p:spPr>
          <a:xfrm>
            <a:off x="3905732" y="5354950"/>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Cross 204"/>
          <p:cNvSpPr/>
          <p:nvPr/>
        </p:nvSpPr>
        <p:spPr>
          <a:xfrm>
            <a:off x="4206868" y="5360585"/>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Parallelogram 205"/>
          <p:cNvSpPr/>
          <p:nvPr/>
        </p:nvSpPr>
        <p:spPr>
          <a:xfrm>
            <a:off x="4051119" y="5354950"/>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Hexagon 206"/>
          <p:cNvSpPr/>
          <p:nvPr/>
        </p:nvSpPr>
        <p:spPr>
          <a:xfrm>
            <a:off x="3904977" y="5214736"/>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Moon 207"/>
          <p:cNvSpPr/>
          <p:nvPr/>
        </p:nvSpPr>
        <p:spPr>
          <a:xfrm>
            <a:off x="4200275" y="5208657"/>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Trapezoid 208"/>
          <p:cNvSpPr/>
          <p:nvPr/>
        </p:nvSpPr>
        <p:spPr>
          <a:xfrm>
            <a:off x="4051747" y="5208657"/>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3886635" y="5165417"/>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0" name="Diamond 209"/>
          <p:cNvSpPr/>
          <p:nvPr/>
        </p:nvSpPr>
        <p:spPr>
          <a:xfrm>
            <a:off x="4529779" y="5353884"/>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p:cNvSpPr/>
          <p:nvPr/>
        </p:nvSpPr>
        <p:spPr>
          <a:xfrm>
            <a:off x="4679103" y="5210820"/>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p:cNvSpPr/>
          <p:nvPr/>
        </p:nvSpPr>
        <p:spPr>
          <a:xfrm>
            <a:off x="4521266" y="5216105"/>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Isosceles Triangle 212"/>
          <p:cNvSpPr/>
          <p:nvPr/>
        </p:nvSpPr>
        <p:spPr>
          <a:xfrm>
            <a:off x="4370767" y="5208657"/>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5-Point Star 213"/>
          <p:cNvSpPr/>
          <p:nvPr/>
        </p:nvSpPr>
        <p:spPr>
          <a:xfrm>
            <a:off x="4370543" y="5364850"/>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Straight Connector 214"/>
          <p:cNvCxnSpPr/>
          <p:nvPr/>
        </p:nvCxnSpPr>
        <p:spPr>
          <a:xfrm>
            <a:off x="3903434" y="5783101"/>
            <a:ext cx="7772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6" name="Diamond 215"/>
          <p:cNvSpPr/>
          <p:nvPr/>
        </p:nvSpPr>
        <p:spPr>
          <a:xfrm>
            <a:off x="4080943" y="5824061"/>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p:cNvSpPr/>
          <p:nvPr/>
        </p:nvSpPr>
        <p:spPr>
          <a:xfrm>
            <a:off x="4533171" y="5828504"/>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p:nvPr/>
        </p:nvSpPr>
        <p:spPr>
          <a:xfrm>
            <a:off x="4375334" y="5833789"/>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Isosceles Triangle 218"/>
          <p:cNvSpPr/>
          <p:nvPr/>
        </p:nvSpPr>
        <p:spPr>
          <a:xfrm>
            <a:off x="4224835" y="5826341"/>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5-Point Star 219"/>
          <p:cNvSpPr/>
          <p:nvPr/>
        </p:nvSpPr>
        <p:spPr>
          <a:xfrm>
            <a:off x="3921707" y="5835027"/>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TextBox 220"/>
          <p:cNvSpPr txBox="1"/>
          <p:nvPr/>
        </p:nvSpPr>
        <p:spPr>
          <a:xfrm>
            <a:off x="3067202" y="5508371"/>
            <a:ext cx="845360" cy="461665"/>
          </a:xfrm>
          <a:prstGeom prst="rect">
            <a:avLst/>
          </a:prstGeom>
          <a:noFill/>
        </p:spPr>
        <p:txBody>
          <a:bodyPr wrap="none" rtlCol="0">
            <a:spAutoFit/>
          </a:bodyPr>
          <a:lstStyle/>
          <a:p>
            <a:r>
              <a:rPr lang="en-US" sz="1200" dirty="0" smtClean="0"/>
              <a:t>Excluding</a:t>
            </a:r>
          </a:p>
          <a:p>
            <a:r>
              <a:rPr lang="en-US" sz="1200" dirty="0" smtClean="0"/>
              <a:t>transients:</a:t>
            </a:r>
          </a:p>
        </p:txBody>
      </p:sp>
      <p:sp>
        <p:nvSpPr>
          <p:cNvPr id="222" name="TextBox 221"/>
          <p:cNvSpPr txBox="1"/>
          <p:nvPr/>
        </p:nvSpPr>
        <p:spPr>
          <a:xfrm>
            <a:off x="4130125" y="5522058"/>
            <a:ext cx="263214" cy="276999"/>
          </a:xfrm>
          <a:prstGeom prst="rect">
            <a:avLst/>
          </a:prstGeom>
          <a:noFill/>
        </p:spPr>
        <p:txBody>
          <a:bodyPr wrap="none" rtlCol="0">
            <a:spAutoFit/>
          </a:bodyPr>
          <a:lstStyle/>
          <a:p>
            <a:r>
              <a:rPr lang="en-US" sz="1200" dirty="0" smtClean="0"/>
              <a:t>0</a:t>
            </a:r>
          </a:p>
        </p:txBody>
      </p:sp>
      <p:sp>
        <p:nvSpPr>
          <p:cNvPr id="223" name="TextBox 222"/>
          <p:cNvSpPr txBox="1"/>
          <p:nvPr/>
        </p:nvSpPr>
        <p:spPr>
          <a:xfrm>
            <a:off x="4788831" y="5626819"/>
            <a:ext cx="486030" cy="276999"/>
          </a:xfrm>
          <a:prstGeom prst="rect">
            <a:avLst/>
          </a:prstGeom>
          <a:noFill/>
        </p:spPr>
        <p:txBody>
          <a:bodyPr wrap="none" rtlCol="0">
            <a:spAutoFit/>
          </a:bodyPr>
          <a:lstStyle/>
          <a:p>
            <a:r>
              <a:rPr lang="en-US" sz="1200" dirty="0" smtClean="0"/>
              <a:t>= 0%</a:t>
            </a:r>
          </a:p>
        </p:txBody>
      </p:sp>
      <p:sp>
        <p:nvSpPr>
          <p:cNvPr id="224" name="TextBox 223"/>
          <p:cNvSpPr txBox="1"/>
          <p:nvPr/>
        </p:nvSpPr>
        <p:spPr>
          <a:xfrm>
            <a:off x="4794469" y="5026917"/>
            <a:ext cx="564578" cy="276999"/>
          </a:xfrm>
          <a:prstGeom prst="rect">
            <a:avLst/>
          </a:prstGeom>
          <a:noFill/>
        </p:spPr>
        <p:txBody>
          <a:bodyPr wrap="none" rtlCol="0">
            <a:spAutoFit/>
          </a:bodyPr>
          <a:lstStyle/>
          <a:p>
            <a:r>
              <a:rPr lang="en-US" sz="1200" dirty="0" smtClean="0"/>
              <a:t>= 55%</a:t>
            </a:r>
          </a:p>
        </p:txBody>
      </p:sp>
      <p:sp>
        <p:nvSpPr>
          <p:cNvPr id="225" name="TextBox 224"/>
          <p:cNvSpPr txBox="1"/>
          <p:nvPr/>
        </p:nvSpPr>
        <p:spPr>
          <a:xfrm>
            <a:off x="3871137" y="6005214"/>
            <a:ext cx="839461" cy="307777"/>
          </a:xfrm>
          <a:prstGeom prst="rect">
            <a:avLst/>
          </a:prstGeom>
          <a:noFill/>
        </p:spPr>
        <p:txBody>
          <a:bodyPr wrap="none" rtlCol="0">
            <a:spAutoFit/>
          </a:bodyPr>
          <a:lstStyle/>
          <a:p>
            <a:r>
              <a:rPr lang="en-US" sz="1400" dirty="0" smtClean="0"/>
              <a:t>Turnover</a:t>
            </a:r>
          </a:p>
        </p:txBody>
      </p:sp>
      <p:sp>
        <p:nvSpPr>
          <p:cNvPr id="124" name="Isosceles Triangle 123"/>
          <p:cNvSpPr/>
          <p:nvPr/>
        </p:nvSpPr>
        <p:spPr>
          <a:xfrm>
            <a:off x="697873" y="1563202"/>
            <a:ext cx="200634" cy="169490"/>
          </a:xfrm>
          <a:prstGeom prst="triangl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27"/>
          <p:cNvSpPr/>
          <p:nvPr/>
        </p:nvSpPr>
        <p:spPr>
          <a:xfrm>
            <a:off x="2186387" y="1570480"/>
            <a:ext cx="200634" cy="169490"/>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97105" y="1718465"/>
            <a:ext cx="4339526" cy="2123658"/>
          </a:xfrm>
          <a:prstGeom prst="rect">
            <a:avLst/>
          </a:prstGeom>
          <a:noFill/>
        </p:spPr>
        <p:txBody>
          <a:bodyPr wrap="square" rtlCol="0">
            <a:spAutoFit/>
          </a:bodyPr>
          <a:lstStyle/>
          <a:p>
            <a:r>
              <a:rPr lang="en-US" sz="1100" dirty="0" smtClean="0"/>
              <a:t>Figure 1. (A) Bimodal distribution of temporal occupancy for North American birds from Coyle et al. (2013). (B) Core and transient species exhibit different species abundance distributions for the </a:t>
            </a:r>
            <a:r>
              <a:rPr lang="en-US" sz="1100" dirty="0" err="1" smtClean="0"/>
              <a:t>Hinkley</a:t>
            </a:r>
            <a:r>
              <a:rPr lang="en-US" sz="1100" dirty="0" smtClean="0"/>
              <a:t> Point fish assemblage (</a:t>
            </a:r>
            <a:r>
              <a:rPr lang="en-US" sz="1100" dirty="0" err="1" smtClean="0"/>
              <a:t>Magurran</a:t>
            </a:r>
            <a:r>
              <a:rPr lang="en-US" sz="1100" dirty="0" smtClean="0"/>
              <a:t> and Henderson 2003). (C) Four contiguous quadrats in which species (different shapes) may be core (shaded) or transient (open). (D) The species-area relationships for (C) depending on whether transient species are excluded or not, using the lower right panel to represent the smallest area. Because every species is core in at least one quadrat, species richness at the largest scale is the same for the two relationships. (E) Temporal turnover (using one minus the </a:t>
            </a:r>
            <a:r>
              <a:rPr lang="en-US" sz="1100" dirty="0" err="1" smtClean="0"/>
              <a:t>Jaccard</a:t>
            </a:r>
            <a:r>
              <a:rPr lang="en-US" sz="1100" dirty="0" smtClean="0"/>
              <a:t> index of similarity) is much lower when transient species are excluded from the calculation, since they are the species most driving turnover.</a:t>
            </a:r>
            <a:endParaRPr lang="en-US" sz="1100" dirty="0"/>
          </a:p>
        </p:txBody>
      </p:sp>
      <p:sp>
        <p:nvSpPr>
          <p:cNvPr id="10" name="Rectangle 9"/>
          <p:cNvSpPr/>
          <p:nvPr/>
        </p:nvSpPr>
        <p:spPr>
          <a:xfrm>
            <a:off x="4885154" y="1039231"/>
            <a:ext cx="473893" cy="197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8072" y="1683729"/>
            <a:ext cx="785257" cy="261610"/>
          </a:xfrm>
          <a:prstGeom prst="rect">
            <a:avLst/>
          </a:prstGeom>
          <a:noFill/>
        </p:spPr>
        <p:txBody>
          <a:bodyPr wrap="square" rtlCol="0">
            <a:spAutoFit/>
          </a:bodyPr>
          <a:lstStyle/>
          <a:p>
            <a:r>
              <a:rPr lang="en-US" sz="1100" dirty="0" smtClean="0"/>
              <a:t>Transient</a:t>
            </a:r>
            <a:endParaRPr lang="en-US" sz="1100" dirty="0"/>
          </a:p>
        </p:txBody>
      </p:sp>
      <p:sp>
        <p:nvSpPr>
          <p:cNvPr id="129" name="TextBox 128"/>
          <p:cNvSpPr txBox="1"/>
          <p:nvPr/>
        </p:nvSpPr>
        <p:spPr>
          <a:xfrm>
            <a:off x="1910269" y="1684771"/>
            <a:ext cx="785257" cy="261610"/>
          </a:xfrm>
          <a:prstGeom prst="rect">
            <a:avLst/>
          </a:prstGeom>
          <a:noFill/>
        </p:spPr>
        <p:txBody>
          <a:bodyPr wrap="square" rtlCol="0">
            <a:spAutoFit/>
          </a:bodyPr>
          <a:lstStyle/>
          <a:p>
            <a:pPr algn="ctr"/>
            <a:r>
              <a:rPr lang="en-US" sz="1100" dirty="0" smtClean="0"/>
              <a:t>Core</a:t>
            </a:r>
            <a:endParaRPr lang="en-US" sz="1100" dirty="0"/>
          </a:p>
        </p:txBody>
      </p:sp>
      <p:pic>
        <p:nvPicPr>
          <p:cNvPr id="11" name="Picture 10"/>
          <p:cNvPicPr>
            <a:picLocks noChangeAspect="1"/>
          </p:cNvPicPr>
          <p:nvPr/>
        </p:nvPicPr>
        <p:blipFill>
          <a:blip r:embed="rId7"/>
          <a:stretch>
            <a:fillRect/>
          </a:stretch>
        </p:blipFill>
        <p:spPr>
          <a:xfrm>
            <a:off x="4031038" y="472910"/>
            <a:ext cx="939420" cy="520174"/>
          </a:xfrm>
          <a:prstGeom prst="rect">
            <a:avLst/>
          </a:prstGeom>
        </p:spPr>
      </p:pic>
    </p:spTree>
    <p:extLst>
      <p:ext uri="{BB962C8B-B14F-4D97-AF65-F5344CB8AC3E}">
        <p14:creationId xmlns:p14="http://schemas.microsoft.com/office/powerpoint/2010/main" val="299135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61" y="192024"/>
            <a:ext cx="1060704" cy="369332"/>
          </a:xfrm>
          <a:prstGeom prst="rect">
            <a:avLst/>
          </a:prstGeom>
          <a:noFill/>
        </p:spPr>
        <p:txBody>
          <a:bodyPr wrap="square" rtlCol="0">
            <a:spAutoFit/>
          </a:bodyPr>
          <a:lstStyle/>
          <a:p>
            <a:r>
              <a:rPr lang="en-US" dirty="0" smtClean="0"/>
              <a:t>Fig 1a-1f</a:t>
            </a:r>
            <a:endParaRPr lang="en-US" dirty="0"/>
          </a:p>
        </p:txBody>
      </p:sp>
      <p:grpSp>
        <p:nvGrpSpPr>
          <p:cNvPr id="10" name="Group 9"/>
          <p:cNvGrpSpPr/>
          <p:nvPr/>
        </p:nvGrpSpPr>
        <p:grpSpPr>
          <a:xfrm>
            <a:off x="2439631" y="29029"/>
            <a:ext cx="7031287" cy="6606096"/>
            <a:chOff x="2439631" y="29029"/>
            <a:chExt cx="7031287" cy="6606096"/>
          </a:xfrm>
        </p:grpSpPr>
        <p:pic>
          <p:nvPicPr>
            <p:cNvPr id="8" name="Picture 7"/>
            <p:cNvPicPr>
              <a:picLocks noChangeAspect="1"/>
            </p:cNvPicPr>
            <p:nvPr/>
          </p:nvPicPr>
          <p:blipFill>
            <a:blip r:embed="rId3"/>
            <a:stretch>
              <a:fillRect/>
            </a:stretch>
          </p:blipFill>
          <p:spPr>
            <a:xfrm>
              <a:off x="2439631" y="1374411"/>
              <a:ext cx="7031287" cy="5169694"/>
            </a:xfrm>
            <a:prstGeom prst="rect">
              <a:avLst/>
            </a:prstGeom>
          </p:spPr>
        </p:pic>
        <p:grpSp>
          <p:nvGrpSpPr>
            <p:cNvPr id="15" name="Group 14"/>
            <p:cNvGrpSpPr/>
            <p:nvPr/>
          </p:nvGrpSpPr>
          <p:grpSpPr>
            <a:xfrm>
              <a:off x="3393215" y="29029"/>
              <a:ext cx="4875431" cy="1300710"/>
              <a:chOff x="3455272" y="318618"/>
              <a:chExt cx="4875431" cy="1300710"/>
            </a:xfrm>
          </p:grpSpPr>
          <p:grpSp>
            <p:nvGrpSpPr>
              <p:cNvPr id="6" name="Group 5"/>
              <p:cNvGrpSpPr/>
              <p:nvPr/>
            </p:nvGrpSpPr>
            <p:grpSpPr>
              <a:xfrm>
                <a:off x="5561297" y="392532"/>
                <a:ext cx="2769406" cy="1177791"/>
                <a:chOff x="3570725" y="253106"/>
                <a:chExt cx="2769406" cy="1177791"/>
              </a:xfrm>
            </p:grpSpPr>
            <p:pic>
              <p:nvPicPr>
                <p:cNvPr id="62" name="Picture 61"/>
                <p:cNvPicPr>
                  <a:picLocks noChangeAspect="1"/>
                </p:cNvPicPr>
                <p:nvPr/>
              </p:nvPicPr>
              <p:blipFill>
                <a:blip r:embed="rId4"/>
                <a:stretch>
                  <a:fillRect/>
                </a:stretch>
              </p:blipFill>
              <p:spPr>
                <a:xfrm>
                  <a:off x="3582567" y="564020"/>
                  <a:ext cx="477444" cy="250454"/>
                </a:xfrm>
                <a:prstGeom prst="rect">
                  <a:avLst/>
                </a:prstGeom>
              </p:spPr>
            </p:pic>
            <p:pic>
              <p:nvPicPr>
                <p:cNvPr id="104" name="Pictur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652152" y="253354"/>
                  <a:ext cx="374608" cy="278904"/>
                </a:xfrm>
                <a:prstGeom prst="rect">
                  <a:avLst/>
                </a:prstGeom>
              </p:spPr>
            </p:pic>
            <p:pic>
              <p:nvPicPr>
                <p:cNvPr id="105" name="Picture 104"/>
                <p:cNvPicPr>
                  <a:picLocks noChangeAspect="1"/>
                </p:cNvPicPr>
                <p:nvPr/>
              </p:nvPicPr>
              <p:blipFill>
                <a:blip r:embed="rId6"/>
                <a:stretch>
                  <a:fillRect/>
                </a:stretch>
              </p:blipFill>
              <p:spPr>
                <a:xfrm>
                  <a:off x="3570725" y="1174766"/>
                  <a:ext cx="496489" cy="256131"/>
                </a:xfrm>
                <a:prstGeom prst="rect">
                  <a:avLst/>
                </a:prstGeom>
              </p:spPr>
            </p:pic>
            <p:pic>
              <p:nvPicPr>
                <p:cNvPr id="106" name="Picture 10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2567" y="929976"/>
                  <a:ext cx="477445" cy="206467"/>
                </a:xfrm>
                <a:prstGeom prst="rect">
                  <a:avLst/>
                </a:prstGeom>
              </p:spPr>
            </p:pic>
            <p:pic>
              <p:nvPicPr>
                <p:cNvPr id="107" name="Picture 10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73128" y="253106"/>
                  <a:ext cx="415769" cy="297946"/>
                </a:xfrm>
                <a:prstGeom prst="rect">
                  <a:avLst/>
                </a:prstGeom>
              </p:spPr>
            </p:pic>
            <p:pic>
              <p:nvPicPr>
                <p:cNvPr id="108" name="Picture 107"/>
                <p:cNvPicPr>
                  <a:picLocks noChangeAspect="1"/>
                </p:cNvPicPr>
                <p:nvPr/>
              </p:nvPicPr>
              <p:blipFill>
                <a:blip r:embed="rId9"/>
                <a:stretch>
                  <a:fillRect/>
                </a:stretch>
              </p:blipFill>
              <p:spPr>
                <a:xfrm>
                  <a:off x="4873128" y="532105"/>
                  <a:ext cx="394437" cy="268537"/>
                </a:xfrm>
                <a:prstGeom prst="rect">
                  <a:avLst/>
                </a:prstGeom>
              </p:spPr>
            </p:pic>
            <p:pic>
              <p:nvPicPr>
                <p:cNvPr id="109" name="Picture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73128" y="814255"/>
                  <a:ext cx="394437" cy="276368"/>
                </a:xfrm>
                <a:prstGeom prst="rect">
                  <a:avLst/>
                </a:prstGeom>
              </p:spPr>
            </p:pic>
            <p:sp>
              <p:nvSpPr>
                <p:cNvPr id="9" name="TextBox 8"/>
                <p:cNvSpPr txBox="1"/>
                <p:nvPr/>
              </p:nvSpPr>
              <p:spPr>
                <a:xfrm>
                  <a:off x="4117710" y="253562"/>
                  <a:ext cx="718472" cy="276999"/>
                </a:xfrm>
                <a:prstGeom prst="rect">
                  <a:avLst/>
                </a:prstGeom>
                <a:noFill/>
              </p:spPr>
              <p:txBody>
                <a:bodyPr wrap="square" rtlCol="0">
                  <a:spAutoFit/>
                </a:bodyPr>
                <a:lstStyle/>
                <a:p>
                  <a:r>
                    <a:rPr lang="en-US" sz="1200" dirty="0" smtClean="0"/>
                    <a:t>Birds</a:t>
                  </a:r>
                  <a:endParaRPr lang="en-US" sz="1200" dirty="0"/>
                </a:p>
              </p:txBody>
            </p:sp>
            <p:sp>
              <p:nvSpPr>
                <p:cNvPr id="110" name="TextBox 109"/>
                <p:cNvSpPr txBox="1"/>
                <p:nvPr/>
              </p:nvSpPr>
              <p:spPr>
                <a:xfrm>
                  <a:off x="4114289" y="583817"/>
                  <a:ext cx="859893" cy="276999"/>
                </a:xfrm>
                <a:prstGeom prst="rect">
                  <a:avLst/>
                </a:prstGeom>
                <a:noFill/>
              </p:spPr>
              <p:txBody>
                <a:bodyPr wrap="square" rtlCol="0">
                  <a:spAutoFit/>
                </a:bodyPr>
                <a:lstStyle/>
                <a:p>
                  <a:r>
                    <a:rPr lang="en-US" sz="1200" dirty="0" smtClean="0"/>
                    <a:t>Plants</a:t>
                  </a:r>
                  <a:endParaRPr lang="en-US" sz="1200" dirty="0"/>
                </a:p>
              </p:txBody>
            </p:sp>
            <p:sp>
              <p:nvSpPr>
                <p:cNvPr id="111" name="TextBox 110"/>
                <p:cNvSpPr txBox="1"/>
                <p:nvPr/>
              </p:nvSpPr>
              <p:spPr>
                <a:xfrm>
                  <a:off x="4097831" y="1139377"/>
                  <a:ext cx="1176734" cy="276999"/>
                </a:xfrm>
                <a:prstGeom prst="rect">
                  <a:avLst/>
                </a:prstGeom>
                <a:noFill/>
              </p:spPr>
              <p:txBody>
                <a:bodyPr wrap="square" rtlCol="0">
                  <a:spAutoFit/>
                </a:bodyPr>
                <a:lstStyle/>
                <a:p>
                  <a:r>
                    <a:rPr lang="en-US" sz="1200" dirty="0" smtClean="0"/>
                    <a:t>Mammals</a:t>
                  </a:r>
                  <a:endParaRPr lang="en-US" sz="1200" dirty="0"/>
                </a:p>
              </p:txBody>
            </p:sp>
            <p:sp>
              <p:nvSpPr>
                <p:cNvPr id="112" name="TextBox 111"/>
                <p:cNvSpPr txBox="1"/>
                <p:nvPr/>
              </p:nvSpPr>
              <p:spPr>
                <a:xfrm>
                  <a:off x="4117710" y="856029"/>
                  <a:ext cx="718472" cy="276999"/>
                </a:xfrm>
                <a:prstGeom prst="rect">
                  <a:avLst/>
                </a:prstGeom>
                <a:noFill/>
              </p:spPr>
              <p:txBody>
                <a:bodyPr wrap="square" rtlCol="0">
                  <a:spAutoFit/>
                </a:bodyPr>
                <a:lstStyle/>
                <a:p>
                  <a:r>
                    <a:rPr lang="en-US" sz="1200" dirty="0" smtClean="0"/>
                    <a:t>Fish</a:t>
                  </a:r>
                  <a:endParaRPr lang="en-US" sz="1200" dirty="0"/>
                </a:p>
              </p:txBody>
            </p:sp>
            <p:sp>
              <p:nvSpPr>
                <p:cNvPr id="113" name="TextBox 112"/>
                <p:cNvSpPr txBox="1"/>
                <p:nvPr/>
              </p:nvSpPr>
              <p:spPr>
                <a:xfrm>
                  <a:off x="5288897" y="259168"/>
                  <a:ext cx="1042648" cy="276999"/>
                </a:xfrm>
                <a:prstGeom prst="rect">
                  <a:avLst/>
                </a:prstGeom>
                <a:noFill/>
              </p:spPr>
              <p:txBody>
                <a:bodyPr wrap="square" rtlCol="0">
                  <a:spAutoFit/>
                </a:bodyPr>
                <a:lstStyle/>
                <a:p>
                  <a:r>
                    <a:rPr lang="en-US" sz="1200" dirty="0" smtClean="0"/>
                    <a:t>Invertebrates</a:t>
                  </a:r>
                  <a:endParaRPr lang="en-US" sz="1200" dirty="0"/>
                </a:p>
              </p:txBody>
            </p:sp>
            <p:sp>
              <p:nvSpPr>
                <p:cNvPr id="114" name="TextBox 113"/>
                <p:cNvSpPr txBox="1"/>
                <p:nvPr/>
              </p:nvSpPr>
              <p:spPr>
                <a:xfrm>
                  <a:off x="5274565" y="530561"/>
                  <a:ext cx="1019843" cy="276999"/>
                </a:xfrm>
                <a:prstGeom prst="rect">
                  <a:avLst/>
                </a:prstGeom>
                <a:noFill/>
              </p:spPr>
              <p:txBody>
                <a:bodyPr wrap="square" rtlCol="0">
                  <a:spAutoFit/>
                </a:bodyPr>
                <a:lstStyle/>
                <a:p>
                  <a:r>
                    <a:rPr lang="en-US" sz="1200" dirty="0" smtClean="0"/>
                    <a:t>Benthos</a:t>
                  </a:r>
                  <a:endParaRPr lang="en-US" sz="1200" dirty="0"/>
                </a:p>
              </p:txBody>
            </p:sp>
            <p:sp>
              <p:nvSpPr>
                <p:cNvPr id="115" name="TextBox 114"/>
                <p:cNvSpPr txBox="1"/>
                <p:nvPr/>
              </p:nvSpPr>
              <p:spPr>
                <a:xfrm>
                  <a:off x="5276654" y="820963"/>
                  <a:ext cx="1063477" cy="276999"/>
                </a:xfrm>
                <a:prstGeom prst="rect">
                  <a:avLst/>
                </a:prstGeom>
                <a:noFill/>
              </p:spPr>
              <p:txBody>
                <a:bodyPr wrap="square" rtlCol="0">
                  <a:spAutoFit/>
                </a:bodyPr>
                <a:lstStyle/>
                <a:p>
                  <a:r>
                    <a:rPr lang="en-US" sz="1200" dirty="0" smtClean="0"/>
                    <a:t>Plankton</a:t>
                  </a:r>
                  <a:endParaRPr lang="en-US" sz="1200" dirty="0"/>
                </a:p>
              </p:txBody>
            </p:sp>
          </p:grpSp>
          <p:grpSp>
            <p:nvGrpSpPr>
              <p:cNvPr id="3" name="Group 2"/>
              <p:cNvGrpSpPr/>
              <p:nvPr/>
            </p:nvGrpSpPr>
            <p:grpSpPr>
              <a:xfrm>
                <a:off x="3695148" y="569615"/>
                <a:ext cx="1787041" cy="799610"/>
                <a:chOff x="6244382" y="256050"/>
                <a:chExt cx="1787041" cy="799610"/>
              </a:xfrm>
            </p:grpSpPr>
            <p:pic>
              <p:nvPicPr>
                <p:cNvPr id="63" name="Picture 62"/>
                <p:cNvPicPr>
                  <a:picLocks noChangeAspect="1"/>
                </p:cNvPicPr>
                <p:nvPr/>
              </p:nvPicPr>
              <p:blipFill>
                <a:blip r:embed="rId11"/>
                <a:stretch>
                  <a:fillRect/>
                </a:stretch>
              </p:blipFill>
              <p:spPr>
                <a:xfrm>
                  <a:off x="6286051" y="778857"/>
                  <a:ext cx="478886" cy="266371"/>
                </a:xfrm>
                <a:prstGeom prst="rect">
                  <a:avLst/>
                </a:prstGeom>
              </p:spPr>
            </p:pic>
            <p:pic>
              <p:nvPicPr>
                <p:cNvPr id="102" name="Picture 101"/>
                <p:cNvPicPr>
                  <a:picLocks noChangeAspect="1"/>
                </p:cNvPicPr>
                <p:nvPr/>
              </p:nvPicPr>
              <p:blipFill>
                <a:blip r:embed="rId12"/>
                <a:stretch>
                  <a:fillRect/>
                </a:stretch>
              </p:blipFill>
              <p:spPr>
                <a:xfrm>
                  <a:off x="6271499" y="256050"/>
                  <a:ext cx="490175" cy="258138"/>
                </a:xfrm>
                <a:prstGeom prst="rect">
                  <a:avLst/>
                </a:prstGeom>
              </p:spPr>
            </p:pic>
            <p:pic>
              <p:nvPicPr>
                <p:cNvPr id="103" name="Picture 102"/>
                <p:cNvPicPr>
                  <a:picLocks noChangeAspect="1"/>
                </p:cNvPicPr>
                <p:nvPr/>
              </p:nvPicPr>
              <p:blipFill>
                <a:blip r:embed="rId13"/>
                <a:stretch>
                  <a:fillRect/>
                </a:stretch>
              </p:blipFill>
              <p:spPr>
                <a:xfrm>
                  <a:off x="6244382" y="559572"/>
                  <a:ext cx="544407" cy="191424"/>
                </a:xfrm>
                <a:prstGeom prst="rect">
                  <a:avLst/>
                </a:prstGeom>
              </p:spPr>
            </p:pic>
            <p:sp>
              <p:nvSpPr>
                <p:cNvPr id="116" name="TextBox 115"/>
                <p:cNvSpPr txBox="1"/>
                <p:nvPr/>
              </p:nvSpPr>
              <p:spPr>
                <a:xfrm>
                  <a:off x="6803566" y="268007"/>
                  <a:ext cx="1136084" cy="276999"/>
                </a:xfrm>
                <a:prstGeom prst="rect">
                  <a:avLst/>
                </a:prstGeom>
                <a:noFill/>
              </p:spPr>
              <p:txBody>
                <a:bodyPr wrap="square" rtlCol="0">
                  <a:spAutoFit/>
                </a:bodyPr>
                <a:lstStyle/>
                <a:p>
                  <a:r>
                    <a:rPr lang="en-US" sz="1200" dirty="0" smtClean="0"/>
                    <a:t>Terrestrial</a:t>
                  </a:r>
                  <a:endParaRPr lang="en-US" sz="1200" dirty="0"/>
                </a:p>
              </p:txBody>
            </p:sp>
            <p:sp>
              <p:nvSpPr>
                <p:cNvPr id="117" name="TextBox 116"/>
                <p:cNvSpPr txBox="1"/>
                <p:nvPr/>
              </p:nvSpPr>
              <p:spPr>
                <a:xfrm>
                  <a:off x="6793268" y="527873"/>
                  <a:ext cx="908370" cy="276999"/>
                </a:xfrm>
                <a:prstGeom prst="rect">
                  <a:avLst/>
                </a:prstGeom>
                <a:noFill/>
              </p:spPr>
              <p:txBody>
                <a:bodyPr wrap="square" rtlCol="0">
                  <a:spAutoFit/>
                </a:bodyPr>
                <a:lstStyle/>
                <a:p>
                  <a:r>
                    <a:rPr lang="en-US" sz="1200" dirty="0" smtClean="0"/>
                    <a:t>Marine</a:t>
                  </a:r>
                  <a:endParaRPr lang="en-US" sz="1200" dirty="0"/>
                </a:p>
              </p:txBody>
            </p:sp>
            <p:sp>
              <p:nvSpPr>
                <p:cNvPr id="118" name="TextBox 117"/>
                <p:cNvSpPr txBox="1"/>
                <p:nvPr/>
              </p:nvSpPr>
              <p:spPr>
                <a:xfrm>
                  <a:off x="6795164" y="778661"/>
                  <a:ext cx="1236259" cy="276999"/>
                </a:xfrm>
                <a:prstGeom prst="rect">
                  <a:avLst/>
                </a:prstGeom>
                <a:noFill/>
              </p:spPr>
              <p:txBody>
                <a:bodyPr wrap="square" rtlCol="0">
                  <a:spAutoFit/>
                </a:bodyPr>
                <a:lstStyle/>
                <a:p>
                  <a:r>
                    <a:rPr lang="en-US" sz="1200" dirty="0" smtClean="0"/>
                    <a:t>Freshwater</a:t>
                  </a:r>
                  <a:endParaRPr lang="en-US" sz="1200" dirty="0"/>
                </a:p>
              </p:txBody>
            </p:sp>
          </p:grpSp>
          <p:sp>
            <p:nvSpPr>
              <p:cNvPr id="7" name="Rectangle 6"/>
              <p:cNvSpPr/>
              <p:nvPr/>
            </p:nvSpPr>
            <p:spPr>
              <a:xfrm>
                <a:off x="3455272" y="318618"/>
                <a:ext cx="4817550" cy="13007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3313491" y="2550800"/>
              <a:ext cx="2250695" cy="321957"/>
              <a:chOff x="2066372" y="1693067"/>
              <a:chExt cx="3156177" cy="418733"/>
            </a:xfrm>
          </p:grpSpPr>
          <p:pic>
            <p:nvPicPr>
              <p:cNvPr id="83" name="Picture 82"/>
              <p:cNvPicPr>
                <a:picLocks noChangeAspect="1"/>
              </p:cNvPicPr>
              <p:nvPr/>
            </p:nvPicPr>
            <p:blipFill>
              <a:blip r:embed="rId12"/>
              <a:stretch>
                <a:fillRect/>
              </a:stretch>
            </p:blipFill>
            <p:spPr>
              <a:xfrm>
                <a:off x="2066372" y="1693067"/>
                <a:ext cx="655912" cy="396304"/>
              </a:xfrm>
              <a:prstGeom prst="rect">
                <a:avLst/>
              </a:prstGeom>
            </p:spPr>
          </p:pic>
          <p:pic>
            <p:nvPicPr>
              <p:cNvPr id="84" name="Picture 83"/>
              <p:cNvPicPr>
                <a:picLocks noChangeAspect="1"/>
              </p:cNvPicPr>
              <p:nvPr/>
            </p:nvPicPr>
            <p:blipFill>
              <a:blip r:embed="rId13"/>
              <a:stretch>
                <a:fillRect/>
              </a:stretch>
            </p:blipFill>
            <p:spPr>
              <a:xfrm>
                <a:off x="4494070" y="1746386"/>
                <a:ext cx="728479" cy="293882"/>
              </a:xfrm>
              <a:prstGeom prst="rect">
                <a:avLst/>
              </a:prstGeom>
            </p:spPr>
          </p:pic>
          <p:pic>
            <p:nvPicPr>
              <p:cNvPr id="85" name="Picture 84"/>
              <p:cNvPicPr>
                <a:picLocks noChangeAspect="1"/>
              </p:cNvPicPr>
              <p:nvPr/>
            </p:nvPicPr>
            <p:blipFill>
              <a:blip r:embed="rId11"/>
              <a:stretch>
                <a:fillRect/>
              </a:stretch>
            </p:blipFill>
            <p:spPr>
              <a:xfrm>
                <a:off x="3345216" y="1702857"/>
                <a:ext cx="640805" cy="408943"/>
              </a:xfrm>
              <a:prstGeom prst="rect">
                <a:avLst/>
              </a:prstGeom>
            </p:spPr>
          </p:pic>
        </p:grpSp>
        <p:grpSp>
          <p:nvGrpSpPr>
            <p:cNvPr id="86" name="Group 85"/>
            <p:cNvGrpSpPr/>
            <p:nvPr/>
          </p:nvGrpSpPr>
          <p:grpSpPr>
            <a:xfrm>
              <a:off x="3207563" y="4519742"/>
              <a:ext cx="2433913" cy="314496"/>
              <a:chOff x="2721075" y="6071986"/>
              <a:chExt cx="2446874" cy="235941"/>
            </a:xfrm>
          </p:grpSpPr>
          <p:grpSp>
            <p:nvGrpSpPr>
              <p:cNvPr id="87" name="Group 86"/>
              <p:cNvGrpSpPr/>
              <p:nvPr/>
            </p:nvGrpSpPr>
            <p:grpSpPr>
              <a:xfrm>
                <a:off x="2721075" y="6071986"/>
                <a:ext cx="2446874" cy="235941"/>
                <a:chOff x="2721075" y="6071986"/>
                <a:chExt cx="2446874" cy="235941"/>
              </a:xfrm>
            </p:grpSpPr>
            <p:grpSp>
              <p:nvGrpSpPr>
                <p:cNvPr id="90" name="Group 89"/>
                <p:cNvGrpSpPr/>
                <p:nvPr/>
              </p:nvGrpSpPr>
              <p:grpSpPr>
                <a:xfrm>
                  <a:off x="2721075" y="6071986"/>
                  <a:ext cx="2446874" cy="232634"/>
                  <a:chOff x="2887074" y="6071986"/>
                  <a:chExt cx="2446874" cy="232634"/>
                </a:xfrm>
              </p:grpSpPr>
              <p:pic>
                <p:nvPicPr>
                  <p:cNvPr id="130" name="Picture 1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31" name="Picture 1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32" name="Picture 1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33" name="Picture 1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91" name="Picture 90"/>
                <p:cNvPicPr>
                  <a:picLocks noChangeAspect="1"/>
                </p:cNvPicPr>
                <p:nvPr/>
              </p:nvPicPr>
              <p:blipFill>
                <a:blip r:embed="rId9"/>
                <a:stretch>
                  <a:fillRect/>
                </a:stretch>
              </p:blipFill>
              <p:spPr>
                <a:xfrm>
                  <a:off x="4496014" y="6071986"/>
                  <a:ext cx="302061" cy="235941"/>
                </a:xfrm>
                <a:prstGeom prst="rect">
                  <a:avLst/>
                </a:prstGeom>
              </p:spPr>
            </p:pic>
          </p:grpSp>
          <p:pic>
            <p:nvPicPr>
              <p:cNvPr id="88" name="Picture 87"/>
              <p:cNvPicPr>
                <a:picLocks noChangeAspect="1"/>
              </p:cNvPicPr>
              <p:nvPr/>
            </p:nvPicPr>
            <p:blipFill>
              <a:blip r:embed="rId6"/>
              <a:stretch>
                <a:fillRect/>
              </a:stretch>
            </p:blipFill>
            <p:spPr>
              <a:xfrm>
                <a:off x="3431585" y="6089590"/>
                <a:ext cx="334903" cy="198223"/>
              </a:xfrm>
              <a:prstGeom prst="rect">
                <a:avLst/>
              </a:prstGeom>
            </p:spPr>
          </p:pic>
          <p:pic>
            <p:nvPicPr>
              <p:cNvPr id="89" name="Picture 88"/>
              <p:cNvPicPr>
                <a:picLocks noChangeAspect="1"/>
              </p:cNvPicPr>
              <p:nvPr/>
            </p:nvPicPr>
            <p:blipFill>
              <a:blip r:embed="rId4"/>
              <a:stretch>
                <a:fillRect/>
              </a:stretch>
            </p:blipFill>
            <p:spPr>
              <a:xfrm>
                <a:off x="3070198" y="6097678"/>
                <a:ext cx="327300" cy="196986"/>
              </a:xfrm>
              <a:prstGeom prst="rect">
                <a:avLst/>
              </a:prstGeom>
            </p:spPr>
          </p:pic>
        </p:grpSp>
        <p:grpSp>
          <p:nvGrpSpPr>
            <p:cNvPr id="184" name="Group 183"/>
            <p:cNvGrpSpPr/>
            <p:nvPr/>
          </p:nvGrpSpPr>
          <p:grpSpPr>
            <a:xfrm>
              <a:off x="3229725" y="6320629"/>
              <a:ext cx="2433913" cy="314496"/>
              <a:chOff x="2721075" y="6071986"/>
              <a:chExt cx="2446874" cy="235941"/>
            </a:xfrm>
          </p:grpSpPr>
          <p:grpSp>
            <p:nvGrpSpPr>
              <p:cNvPr id="185" name="Group 184"/>
              <p:cNvGrpSpPr/>
              <p:nvPr/>
            </p:nvGrpSpPr>
            <p:grpSpPr>
              <a:xfrm>
                <a:off x="2721075" y="6071986"/>
                <a:ext cx="2446874" cy="235941"/>
                <a:chOff x="2721075" y="6071986"/>
                <a:chExt cx="2446874" cy="235941"/>
              </a:xfrm>
            </p:grpSpPr>
            <p:grpSp>
              <p:nvGrpSpPr>
                <p:cNvPr id="188" name="Group 187"/>
                <p:cNvGrpSpPr/>
                <p:nvPr/>
              </p:nvGrpSpPr>
              <p:grpSpPr>
                <a:xfrm>
                  <a:off x="2721075" y="6071986"/>
                  <a:ext cx="2446874" cy="232634"/>
                  <a:chOff x="2887074" y="6071986"/>
                  <a:chExt cx="2446874" cy="232634"/>
                </a:xfrm>
              </p:grpSpPr>
              <p:pic>
                <p:nvPicPr>
                  <p:cNvPr id="190" name="Picture 1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91" name="Picture 19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92" name="Picture 19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93" name="Picture 1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89" name="Picture 188"/>
                <p:cNvPicPr>
                  <a:picLocks noChangeAspect="1"/>
                </p:cNvPicPr>
                <p:nvPr/>
              </p:nvPicPr>
              <p:blipFill>
                <a:blip r:embed="rId9"/>
                <a:stretch>
                  <a:fillRect/>
                </a:stretch>
              </p:blipFill>
              <p:spPr>
                <a:xfrm>
                  <a:off x="4496014" y="6071986"/>
                  <a:ext cx="302061" cy="235941"/>
                </a:xfrm>
                <a:prstGeom prst="rect">
                  <a:avLst/>
                </a:prstGeom>
              </p:spPr>
            </p:pic>
          </p:grpSp>
          <p:pic>
            <p:nvPicPr>
              <p:cNvPr id="186" name="Picture 185"/>
              <p:cNvPicPr>
                <a:picLocks noChangeAspect="1"/>
              </p:cNvPicPr>
              <p:nvPr/>
            </p:nvPicPr>
            <p:blipFill>
              <a:blip r:embed="rId6"/>
              <a:stretch>
                <a:fillRect/>
              </a:stretch>
            </p:blipFill>
            <p:spPr>
              <a:xfrm>
                <a:off x="3431585" y="6089590"/>
                <a:ext cx="334903" cy="198223"/>
              </a:xfrm>
              <a:prstGeom prst="rect">
                <a:avLst/>
              </a:prstGeom>
            </p:spPr>
          </p:pic>
          <p:pic>
            <p:nvPicPr>
              <p:cNvPr id="187" name="Picture 186"/>
              <p:cNvPicPr>
                <a:picLocks noChangeAspect="1"/>
              </p:cNvPicPr>
              <p:nvPr/>
            </p:nvPicPr>
            <p:blipFill>
              <a:blip r:embed="rId4"/>
              <a:stretch>
                <a:fillRect/>
              </a:stretch>
            </p:blipFill>
            <p:spPr>
              <a:xfrm>
                <a:off x="3070198" y="6097678"/>
                <a:ext cx="327300" cy="196986"/>
              </a:xfrm>
              <a:prstGeom prst="rect">
                <a:avLst/>
              </a:prstGeom>
            </p:spPr>
          </p:pic>
        </p:grpSp>
        <p:grpSp>
          <p:nvGrpSpPr>
            <p:cNvPr id="194" name="Group 193"/>
            <p:cNvGrpSpPr/>
            <p:nvPr/>
          </p:nvGrpSpPr>
          <p:grpSpPr>
            <a:xfrm>
              <a:off x="6803043" y="4510207"/>
              <a:ext cx="2433913" cy="314496"/>
              <a:chOff x="2721075" y="6071986"/>
              <a:chExt cx="2446874" cy="235941"/>
            </a:xfrm>
          </p:grpSpPr>
          <p:grpSp>
            <p:nvGrpSpPr>
              <p:cNvPr id="195" name="Group 194"/>
              <p:cNvGrpSpPr/>
              <p:nvPr/>
            </p:nvGrpSpPr>
            <p:grpSpPr>
              <a:xfrm>
                <a:off x="2721075" y="6071986"/>
                <a:ext cx="2446874" cy="235941"/>
                <a:chOff x="2721075" y="6071986"/>
                <a:chExt cx="2446874" cy="235941"/>
              </a:xfrm>
            </p:grpSpPr>
            <p:grpSp>
              <p:nvGrpSpPr>
                <p:cNvPr id="198" name="Group 197"/>
                <p:cNvGrpSpPr/>
                <p:nvPr/>
              </p:nvGrpSpPr>
              <p:grpSpPr>
                <a:xfrm>
                  <a:off x="2721075" y="6071986"/>
                  <a:ext cx="2446874" cy="232634"/>
                  <a:chOff x="2887074" y="6071986"/>
                  <a:chExt cx="2446874" cy="232634"/>
                </a:xfrm>
              </p:grpSpPr>
              <p:pic>
                <p:nvPicPr>
                  <p:cNvPr id="200" name="Picture 1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01" name="Picture 20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02" name="Picture 20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03" name="Picture 2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99" name="Picture 198"/>
                <p:cNvPicPr>
                  <a:picLocks noChangeAspect="1"/>
                </p:cNvPicPr>
                <p:nvPr/>
              </p:nvPicPr>
              <p:blipFill>
                <a:blip r:embed="rId9"/>
                <a:stretch>
                  <a:fillRect/>
                </a:stretch>
              </p:blipFill>
              <p:spPr>
                <a:xfrm>
                  <a:off x="4496014" y="6071986"/>
                  <a:ext cx="302061" cy="235941"/>
                </a:xfrm>
                <a:prstGeom prst="rect">
                  <a:avLst/>
                </a:prstGeom>
              </p:spPr>
            </p:pic>
          </p:grpSp>
          <p:pic>
            <p:nvPicPr>
              <p:cNvPr id="196" name="Picture 195"/>
              <p:cNvPicPr>
                <a:picLocks noChangeAspect="1"/>
              </p:cNvPicPr>
              <p:nvPr/>
            </p:nvPicPr>
            <p:blipFill>
              <a:blip r:embed="rId6"/>
              <a:stretch>
                <a:fillRect/>
              </a:stretch>
            </p:blipFill>
            <p:spPr>
              <a:xfrm>
                <a:off x="3431585" y="6089590"/>
                <a:ext cx="334903" cy="198223"/>
              </a:xfrm>
              <a:prstGeom prst="rect">
                <a:avLst/>
              </a:prstGeom>
            </p:spPr>
          </p:pic>
          <p:pic>
            <p:nvPicPr>
              <p:cNvPr id="197" name="Picture 196"/>
              <p:cNvPicPr>
                <a:picLocks noChangeAspect="1"/>
              </p:cNvPicPr>
              <p:nvPr/>
            </p:nvPicPr>
            <p:blipFill>
              <a:blip r:embed="rId4"/>
              <a:stretch>
                <a:fillRect/>
              </a:stretch>
            </p:blipFill>
            <p:spPr>
              <a:xfrm>
                <a:off x="3070198" y="6097678"/>
                <a:ext cx="327300" cy="196986"/>
              </a:xfrm>
              <a:prstGeom prst="rect">
                <a:avLst/>
              </a:prstGeom>
            </p:spPr>
          </p:pic>
        </p:grpSp>
        <p:grpSp>
          <p:nvGrpSpPr>
            <p:cNvPr id="204" name="Group 203"/>
            <p:cNvGrpSpPr/>
            <p:nvPr/>
          </p:nvGrpSpPr>
          <p:grpSpPr>
            <a:xfrm>
              <a:off x="6803043" y="6320629"/>
              <a:ext cx="2433913" cy="314496"/>
              <a:chOff x="2721075" y="6071986"/>
              <a:chExt cx="2446874" cy="235941"/>
            </a:xfrm>
          </p:grpSpPr>
          <p:grpSp>
            <p:nvGrpSpPr>
              <p:cNvPr id="205" name="Group 204"/>
              <p:cNvGrpSpPr/>
              <p:nvPr/>
            </p:nvGrpSpPr>
            <p:grpSpPr>
              <a:xfrm>
                <a:off x="2721075" y="6071986"/>
                <a:ext cx="2446874" cy="235941"/>
                <a:chOff x="2721075" y="6071986"/>
                <a:chExt cx="2446874" cy="235941"/>
              </a:xfrm>
            </p:grpSpPr>
            <p:grpSp>
              <p:nvGrpSpPr>
                <p:cNvPr id="208" name="Group 207"/>
                <p:cNvGrpSpPr/>
                <p:nvPr/>
              </p:nvGrpSpPr>
              <p:grpSpPr>
                <a:xfrm>
                  <a:off x="2721075" y="6071986"/>
                  <a:ext cx="2446874" cy="232634"/>
                  <a:chOff x="2887074" y="6071986"/>
                  <a:chExt cx="2446874" cy="232634"/>
                </a:xfrm>
              </p:grpSpPr>
              <p:pic>
                <p:nvPicPr>
                  <p:cNvPr id="210" name="Picture 20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11" name="Picture 2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12" name="Picture 2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209" name="Picture 208"/>
                <p:cNvPicPr>
                  <a:picLocks noChangeAspect="1"/>
                </p:cNvPicPr>
                <p:nvPr/>
              </p:nvPicPr>
              <p:blipFill>
                <a:blip r:embed="rId9"/>
                <a:stretch>
                  <a:fillRect/>
                </a:stretch>
              </p:blipFill>
              <p:spPr>
                <a:xfrm>
                  <a:off x="4496014" y="6071986"/>
                  <a:ext cx="302061" cy="235941"/>
                </a:xfrm>
                <a:prstGeom prst="rect">
                  <a:avLst/>
                </a:prstGeom>
              </p:spPr>
            </p:pic>
          </p:grpSp>
          <p:pic>
            <p:nvPicPr>
              <p:cNvPr id="206" name="Picture 205"/>
              <p:cNvPicPr>
                <a:picLocks noChangeAspect="1"/>
              </p:cNvPicPr>
              <p:nvPr/>
            </p:nvPicPr>
            <p:blipFill>
              <a:blip r:embed="rId6"/>
              <a:stretch>
                <a:fillRect/>
              </a:stretch>
            </p:blipFill>
            <p:spPr>
              <a:xfrm>
                <a:off x="3431585" y="6089590"/>
                <a:ext cx="334903" cy="198223"/>
              </a:xfrm>
              <a:prstGeom prst="rect">
                <a:avLst/>
              </a:prstGeom>
            </p:spPr>
          </p:pic>
          <p:pic>
            <p:nvPicPr>
              <p:cNvPr id="207" name="Picture 206"/>
              <p:cNvPicPr>
                <a:picLocks noChangeAspect="1"/>
              </p:cNvPicPr>
              <p:nvPr/>
            </p:nvPicPr>
            <p:blipFill>
              <a:blip r:embed="rId4"/>
              <a:stretch>
                <a:fillRect/>
              </a:stretch>
            </p:blipFill>
            <p:spPr>
              <a:xfrm>
                <a:off x="3070198" y="6097678"/>
                <a:ext cx="327300" cy="196986"/>
              </a:xfrm>
              <a:prstGeom prst="rect">
                <a:avLst/>
              </a:prstGeom>
            </p:spPr>
          </p:pic>
        </p:grpSp>
        <p:grpSp>
          <p:nvGrpSpPr>
            <p:cNvPr id="214" name="Group 213"/>
            <p:cNvGrpSpPr/>
            <p:nvPr/>
          </p:nvGrpSpPr>
          <p:grpSpPr>
            <a:xfrm>
              <a:off x="6902697" y="2571330"/>
              <a:ext cx="2250695" cy="321957"/>
              <a:chOff x="2066372" y="1693067"/>
              <a:chExt cx="3156177" cy="418733"/>
            </a:xfrm>
          </p:grpSpPr>
          <p:pic>
            <p:nvPicPr>
              <p:cNvPr id="215" name="Picture 214"/>
              <p:cNvPicPr>
                <a:picLocks noChangeAspect="1"/>
              </p:cNvPicPr>
              <p:nvPr/>
            </p:nvPicPr>
            <p:blipFill>
              <a:blip r:embed="rId12"/>
              <a:stretch>
                <a:fillRect/>
              </a:stretch>
            </p:blipFill>
            <p:spPr>
              <a:xfrm>
                <a:off x="2066372" y="1693067"/>
                <a:ext cx="655912" cy="396304"/>
              </a:xfrm>
              <a:prstGeom prst="rect">
                <a:avLst/>
              </a:prstGeom>
            </p:spPr>
          </p:pic>
          <p:pic>
            <p:nvPicPr>
              <p:cNvPr id="216" name="Picture 215"/>
              <p:cNvPicPr>
                <a:picLocks noChangeAspect="1"/>
              </p:cNvPicPr>
              <p:nvPr/>
            </p:nvPicPr>
            <p:blipFill>
              <a:blip r:embed="rId13"/>
              <a:stretch>
                <a:fillRect/>
              </a:stretch>
            </p:blipFill>
            <p:spPr>
              <a:xfrm>
                <a:off x="4494070" y="1746386"/>
                <a:ext cx="728479" cy="293882"/>
              </a:xfrm>
              <a:prstGeom prst="rect">
                <a:avLst/>
              </a:prstGeom>
            </p:spPr>
          </p:pic>
          <p:pic>
            <p:nvPicPr>
              <p:cNvPr id="217" name="Picture 216"/>
              <p:cNvPicPr>
                <a:picLocks noChangeAspect="1"/>
              </p:cNvPicPr>
              <p:nvPr/>
            </p:nvPicPr>
            <p:blipFill>
              <a:blip r:embed="rId11"/>
              <a:stretch>
                <a:fillRect/>
              </a:stretch>
            </p:blipFill>
            <p:spPr>
              <a:xfrm>
                <a:off x="3345216" y="1702857"/>
                <a:ext cx="640805" cy="408943"/>
              </a:xfrm>
              <a:prstGeom prst="rect">
                <a:avLst/>
              </a:prstGeom>
            </p:spPr>
          </p:pic>
        </p:grpSp>
      </p:grpSp>
    </p:spTree>
    <p:extLst>
      <p:ext uri="{BB962C8B-B14F-4D97-AF65-F5344CB8AC3E}">
        <p14:creationId xmlns:p14="http://schemas.microsoft.com/office/powerpoint/2010/main" val="1066287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310245" y="1219880"/>
            <a:ext cx="10853055" cy="5373087"/>
            <a:chOff x="310245" y="1219880"/>
            <a:chExt cx="10853055" cy="5373087"/>
          </a:xfrm>
        </p:grpSpPr>
        <p:pic>
          <p:nvPicPr>
            <p:cNvPr id="6" name="Picture 5"/>
            <p:cNvPicPr>
              <a:picLocks noChangeAspect="1"/>
            </p:cNvPicPr>
            <p:nvPr/>
          </p:nvPicPr>
          <p:blipFill>
            <a:blip r:embed="rId3"/>
            <a:stretch>
              <a:fillRect/>
            </a:stretch>
          </p:blipFill>
          <p:spPr>
            <a:xfrm>
              <a:off x="310245" y="1219880"/>
              <a:ext cx="10853055" cy="5034923"/>
            </a:xfrm>
            <a:prstGeom prst="rect">
              <a:avLst/>
            </a:prstGeom>
          </p:spPr>
        </p:pic>
        <p:grpSp>
          <p:nvGrpSpPr>
            <p:cNvPr id="7" name="Group 6"/>
            <p:cNvGrpSpPr/>
            <p:nvPr/>
          </p:nvGrpSpPr>
          <p:grpSpPr>
            <a:xfrm>
              <a:off x="1295068" y="6162010"/>
              <a:ext cx="3300413" cy="379037"/>
              <a:chOff x="3683264" y="5565484"/>
              <a:chExt cx="2686391" cy="245968"/>
            </a:xfrm>
          </p:grpSpPr>
          <p:grpSp>
            <p:nvGrpSpPr>
              <p:cNvPr id="8" name="Group 7"/>
              <p:cNvGrpSpPr/>
              <p:nvPr/>
            </p:nvGrpSpPr>
            <p:grpSpPr>
              <a:xfrm>
                <a:off x="3683264" y="5565484"/>
                <a:ext cx="2686391" cy="245968"/>
                <a:chOff x="3683264" y="5565484"/>
                <a:chExt cx="2686391" cy="245968"/>
              </a:xfrm>
            </p:grpSpPr>
            <p:grpSp>
              <p:nvGrpSpPr>
                <p:cNvPr id="11" name="Group 10"/>
                <p:cNvGrpSpPr/>
                <p:nvPr/>
              </p:nvGrpSpPr>
              <p:grpSpPr>
                <a:xfrm>
                  <a:off x="4074813" y="5565484"/>
                  <a:ext cx="2294842" cy="239881"/>
                  <a:chOff x="4240812" y="5565484"/>
                  <a:chExt cx="2294842" cy="239881"/>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1334" y="5624057"/>
                    <a:ext cx="325640" cy="16156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19533" y="5575511"/>
                    <a:ext cx="280633" cy="22559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40812" y="5579769"/>
                    <a:ext cx="274386" cy="22559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279865" y="5565484"/>
                    <a:ext cx="255789" cy="218495"/>
                  </a:xfrm>
                  <a:prstGeom prst="rect">
                    <a:avLst/>
                  </a:prstGeom>
                </p:spPr>
              </p:pic>
            </p:grpSp>
            <p:pic>
              <p:nvPicPr>
                <p:cNvPr id="12" name="Picture 11"/>
                <p:cNvPicPr>
                  <a:picLocks noChangeAspect="1"/>
                </p:cNvPicPr>
                <p:nvPr/>
              </p:nvPicPr>
              <p:blipFill>
                <a:blip r:embed="rId8"/>
                <a:stretch>
                  <a:fillRect/>
                </a:stretch>
              </p:blipFill>
              <p:spPr>
                <a:xfrm>
                  <a:off x="3683264" y="5575511"/>
                  <a:ext cx="302061" cy="235941"/>
                </a:xfrm>
                <a:prstGeom prst="rect">
                  <a:avLst/>
                </a:prstGeom>
              </p:spPr>
            </p:pic>
          </p:grpSp>
          <p:pic>
            <p:nvPicPr>
              <p:cNvPr id="9" name="Picture 8"/>
              <p:cNvPicPr>
                <a:picLocks noChangeAspect="1"/>
              </p:cNvPicPr>
              <p:nvPr/>
            </p:nvPicPr>
            <p:blipFill>
              <a:blip r:embed="rId9"/>
              <a:stretch>
                <a:fillRect/>
              </a:stretch>
            </p:blipFill>
            <p:spPr>
              <a:xfrm>
                <a:off x="5631266" y="5586993"/>
                <a:ext cx="334903" cy="198223"/>
              </a:xfrm>
              <a:prstGeom prst="rect">
                <a:avLst/>
              </a:prstGeom>
            </p:spPr>
          </p:pic>
          <p:pic>
            <p:nvPicPr>
              <p:cNvPr id="10" name="Picture 9"/>
              <p:cNvPicPr>
                <a:picLocks noChangeAspect="1"/>
              </p:cNvPicPr>
              <p:nvPr/>
            </p:nvPicPr>
            <p:blipFill>
              <a:blip r:embed="rId10"/>
              <a:stretch>
                <a:fillRect/>
              </a:stretch>
            </p:blipFill>
            <p:spPr>
              <a:xfrm>
                <a:off x="5240380" y="5586993"/>
                <a:ext cx="327300" cy="196986"/>
              </a:xfrm>
              <a:prstGeom prst="rect">
                <a:avLst/>
              </a:prstGeom>
            </p:spPr>
          </p:pic>
        </p:grpSp>
        <p:grpSp>
          <p:nvGrpSpPr>
            <p:cNvPr id="23" name="Group 22"/>
            <p:cNvGrpSpPr/>
            <p:nvPr/>
          </p:nvGrpSpPr>
          <p:grpSpPr>
            <a:xfrm>
              <a:off x="5882579" y="6184023"/>
              <a:ext cx="3002202" cy="408944"/>
              <a:chOff x="7842009" y="5628981"/>
              <a:chExt cx="3002202" cy="408944"/>
            </a:xfrm>
          </p:grpSpPr>
          <p:pic>
            <p:nvPicPr>
              <p:cNvPr id="19" name="Picture 18"/>
              <p:cNvPicPr>
                <a:picLocks noChangeAspect="1"/>
              </p:cNvPicPr>
              <p:nvPr/>
            </p:nvPicPr>
            <p:blipFill>
              <a:blip r:embed="rId11"/>
              <a:stretch>
                <a:fillRect/>
              </a:stretch>
            </p:blipFill>
            <p:spPr>
              <a:xfrm>
                <a:off x="10188299" y="5635301"/>
                <a:ext cx="655912" cy="396304"/>
              </a:xfrm>
              <a:prstGeom prst="rect">
                <a:avLst/>
              </a:prstGeom>
            </p:spPr>
          </p:pic>
          <p:grpSp>
            <p:nvGrpSpPr>
              <p:cNvPr id="22" name="Group 21"/>
              <p:cNvGrpSpPr/>
              <p:nvPr/>
            </p:nvGrpSpPr>
            <p:grpSpPr>
              <a:xfrm>
                <a:off x="7842009" y="5628981"/>
                <a:ext cx="1845444" cy="408944"/>
                <a:chOff x="7842009" y="5628981"/>
                <a:chExt cx="1845444" cy="408944"/>
              </a:xfrm>
            </p:grpSpPr>
            <p:pic>
              <p:nvPicPr>
                <p:cNvPr id="20" name="Picture 19"/>
                <p:cNvPicPr>
                  <a:picLocks noChangeAspect="1"/>
                </p:cNvPicPr>
                <p:nvPr/>
              </p:nvPicPr>
              <p:blipFill>
                <a:blip r:embed="rId12"/>
                <a:stretch>
                  <a:fillRect/>
                </a:stretch>
              </p:blipFill>
              <p:spPr>
                <a:xfrm>
                  <a:off x="8958974" y="5686512"/>
                  <a:ext cx="728479" cy="293882"/>
                </a:xfrm>
                <a:prstGeom prst="rect">
                  <a:avLst/>
                </a:prstGeom>
              </p:spPr>
            </p:pic>
            <p:pic>
              <p:nvPicPr>
                <p:cNvPr id="5" name="Picture 4"/>
                <p:cNvPicPr>
                  <a:picLocks noChangeAspect="1"/>
                </p:cNvPicPr>
                <p:nvPr/>
              </p:nvPicPr>
              <p:blipFill>
                <a:blip r:embed="rId13"/>
                <a:stretch>
                  <a:fillRect/>
                </a:stretch>
              </p:blipFill>
              <p:spPr>
                <a:xfrm>
                  <a:off x="7842009" y="5628981"/>
                  <a:ext cx="640805" cy="408944"/>
                </a:xfrm>
                <a:prstGeom prst="rect">
                  <a:avLst/>
                </a:prstGeom>
              </p:spPr>
            </p:pic>
          </p:grpSp>
        </p:grpSp>
      </p:grpSp>
      <p:sp>
        <p:nvSpPr>
          <p:cNvPr id="17" name="TextBox 16"/>
          <p:cNvSpPr txBox="1"/>
          <p:nvPr/>
        </p:nvSpPr>
        <p:spPr>
          <a:xfrm>
            <a:off x="11080036" y="-16321"/>
            <a:ext cx="1060704" cy="369332"/>
          </a:xfrm>
          <a:prstGeom prst="rect">
            <a:avLst/>
          </a:prstGeom>
          <a:noFill/>
        </p:spPr>
        <p:txBody>
          <a:bodyPr wrap="square" rtlCol="0">
            <a:spAutoFit/>
          </a:bodyPr>
          <a:lstStyle/>
          <a:p>
            <a:r>
              <a:rPr lang="en-US" dirty="0" smtClean="0"/>
              <a:t>Fig 3a-3b</a:t>
            </a:r>
          </a:p>
        </p:txBody>
      </p:sp>
    </p:spTree>
    <p:extLst>
      <p:ext uri="{BB962C8B-B14F-4D97-AF65-F5344CB8AC3E}">
        <p14:creationId xmlns:p14="http://schemas.microsoft.com/office/powerpoint/2010/main" val="22137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05847" y="6145461"/>
            <a:ext cx="8805672" cy="707886"/>
          </a:xfrm>
          <a:prstGeom prst="rect">
            <a:avLst/>
          </a:prstGeom>
        </p:spPr>
        <p:txBody>
          <a:bodyPr wrap="square">
            <a:spAutoFit/>
          </a:bodyPr>
          <a:lstStyle/>
          <a:p>
            <a:r>
              <a:rPr lang="en-US" sz="1000" dirty="0" smtClean="0"/>
              <a:t>Figure3a. </a:t>
            </a:r>
            <a:r>
              <a:rPr lang="en-US" sz="1000" dirty="0"/>
              <a:t>Proportion of transient </a:t>
            </a:r>
            <a:r>
              <a:rPr lang="en-US" sz="1000" dirty="0" smtClean="0"/>
              <a:t>species </a:t>
            </a:r>
            <a:r>
              <a:rPr lang="en-US" sz="1000" dirty="0"/>
              <a:t>by </a:t>
            </a:r>
            <a:r>
              <a:rPr lang="en-US" sz="1000" dirty="0" smtClean="0"/>
              <a:t>log of area, colored </a:t>
            </a:r>
            <a:r>
              <a:rPr lang="en-US" sz="1000" dirty="0"/>
              <a:t>by taxa, using the hierarchically </a:t>
            </a:r>
            <a:r>
              <a:rPr lang="en-US" sz="1000" dirty="0" smtClean="0"/>
              <a:t>scaled count </a:t>
            </a:r>
            <a:r>
              <a:rPr lang="en-US" sz="1000" dirty="0"/>
              <a:t>datasets</a:t>
            </a:r>
            <a:r>
              <a:rPr lang="en-US" sz="1000" dirty="0" smtClean="0"/>
              <a:t>.</a:t>
            </a:r>
          </a:p>
          <a:p>
            <a:r>
              <a:rPr lang="en-US" sz="1000" dirty="0"/>
              <a:t>Figure3b. Proportion of transient species by log of community size (number of individuals), colored by taxa, using the hierarchically scaled count datasets</a:t>
            </a:r>
            <a:r>
              <a:rPr lang="en-US" sz="1000" dirty="0" smtClean="0"/>
              <a:t>.</a:t>
            </a:r>
          </a:p>
          <a:p>
            <a:r>
              <a:rPr lang="en-US" sz="1000" dirty="0"/>
              <a:t>Figure3c. Predicted values of hierarchically scaled count datasets by taxa using average community size XXX. </a:t>
            </a:r>
          </a:p>
          <a:p>
            <a:endParaRPr lang="en-US" sz="1000" dirty="0"/>
          </a:p>
        </p:txBody>
      </p:sp>
      <p:sp>
        <p:nvSpPr>
          <p:cNvPr id="5" name="TextBox 4"/>
          <p:cNvSpPr txBox="1"/>
          <p:nvPr/>
        </p:nvSpPr>
        <p:spPr>
          <a:xfrm>
            <a:off x="117817" y="134914"/>
            <a:ext cx="1060704" cy="369332"/>
          </a:xfrm>
          <a:prstGeom prst="rect">
            <a:avLst/>
          </a:prstGeom>
          <a:noFill/>
        </p:spPr>
        <p:txBody>
          <a:bodyPr wrap="square" rtlCol="0">
            <a:spAutoFit/>
          </a:bodyPr>
          <a:lstStyle/>
          <a:p>
            <a:r>
              <a:rPr lang="en-US" dirty="0" smtClean="0"/>
              <a:t>Fig 3a-3c</a:t>
            </a:r>
            <a:endParaRPr lang="en-US" dirty="0"/>
          </a:p>
        </p:txBody>
      </p:sp>
      <p:pic>
        <p:nvPicPr>
          <p:cNvPr id="11" name="Picture 10"/>
          <p:cNvPicPr>
            <a:picLocks noChangeAspect="1"/>
          </p:cNvPicPr>
          <p:nvPr/>
        </p:nvPicPr>
        <p:blipFill>
          <a:blip r:embed="rId2"/>
          <a:stretch>
            <a:fillRect/>
          </a:stretch>
        </p:blipFill>
        <p:spPr>
          <a:xfrm>
            <a:off x="1093509" y="0"/>
            <a:ext cx="8811949" cy="5951017"/>
          </a:xfrm>
          <a:prstGeom prst="rect">
            <a:avLst/>
          </a:prstGeom>
        </p:spPr>
      </p:pic>
      <p:grpSp>
        <p:nvGrpSpPr>
          <p:cNvPr id="16" name="Group 15"/>
          <p:cNvGrpSpPr/>
          <p:nvPr/>
        </p:nvGrpSpPr>
        <p:grpSpPr>
          <a:xfrm>
            <a:off x="6544247" y="5746600"/>
            <a:ext cx="2888455" cy="389327"/>
            <a:chOff x="2148779" y="1628632"/>
            <a:chExt cx="3459345" cy="428988"/>
          </a:xfrm>
        </p:grpSpPr>
        <p:pic>
          <p:nvPicPr>
            <p:cNvPr id="17" name="Picture 16"/>
            <p:cNvPicPr>
              <a:picLocks noChangeAspect="1"/>
            </p:cNvPicPr>
            <p:nvPr/>
          </p:nvPicPr>
          <p:blipFill>
            <a:blip r:embed="rId3"/>
            <a:stretch>
              <a:fillRect/>
            </a:stretch>
          </p:blipFill>
          <p:spPr>
            <a:xfrm>
              <a:off x="2148779" y="1628632"/>
              <a:ext cx="655912" cy="396304"/>
            </a:xfrm>
            <a:prstGeom prst="rect">
              <a:avLst/>
            </a:prstGeom>
          </p:spPr>
        </p:pic>
        <p:pic>
          <p:nvPicPr>
            <p:cNvPr id="18" name="Picture 17"/>
            <p:cNvPicPr>
              <a:picLocks noChangeAspect="1"/>
            </p:cNvPicPr>
            <p:nvPr/>
          </p:nvPicPr>
          <p:blipFill>
            <a:blip r:embed="rId4"/>
            <a:stretch>
              <a:fillRect/>
            </a:stretch>
          </p:blipFill>
          <p:spPr>
            <a:xfrm>
              <a:off x="4879645" y="1660191"/>
              <a:ext cx="728479" cy="293882"/>
            </a:xfrm>
            <a:prstGeom prst="rect">
              <a:avLst/>
            </a:prstGeom>
          </p:spPr>
        </p:pic>
        <p:pic>
          <p:nvPicPr>
            <p:cNvPr id="20" name="Picture 19"/>
            <p:cNvPicPr>
              <a:picLocks noChangeAspect="1"/>
            </p:cNvPicPr>
            <p:nvPr/>
          </p:nvPicPr>
          <p:blipFill>
            <a:blip r:embed="rId5"/>
            <a:stretch>
              <a:fillRect/>
            </a:stretch>
          </p:blipFill>
          <p:spPr>
            <a:xfrm>
              <a:off x="3525166" y="1648678"/>
              <a:ext cx="640805" cy="408942"/>
            </a:xfrm>
            <a:prstGeom prst="rect">
              <a:avLst/>
            </a:prstGeom>
          </p:spPr>
        </p:pic>
      </p:grpSp>
      <p:grpSp>
        <p:nvGrpSpPr>
          <p:cNvPr id="7" name="Group 6"/>
          <p:cNvGrpSpPr/>
          <p:nvPr/>
        </p:nvGrpSpPr>
        <p:grpSpPr>
          <a:xfrm>
            <a:off x="1889150" y="5779295"/>
            <a:ext cx="3287191" cy="343444"/>
            <a:chOff x="1415503" y="5589412"/>
            <a:chExt cx="3287191" cy="343444"/>
          </a:xfrm>
        </p:grpSpPr>
        <p:grpSp>
          <p:nvGrpSpPr>
            <p:cNvPr id="19" name="Group 18"/>
            <p:cNvGrpSpPr/>
            <p:nvPr/>
          </p:nvGrpSpPr>
          <p:grpSpPr>
            <a:xfrm>
              <a:off x="1943830" y="5589412"/>
              <a:ext cx="2758864" cy="343444"/>
              <a:chOff x="2721670" y="6031647"/>
              <a:chExt cx="2187867" cy="238068"/>
            </a:xfrm>
          </p:grpSpPr>
          <p:grpSp>
            <p:nvGrpSpPr>
              <p:cNvPr id="24" name="Group 23"/>
              <p:cNvGrpSpPr/>
              <p:nvPr/>
            </p:nvGrpSpPr>
            <p:grpSpPr>
              <a:xfrm>
                <a:off x="2721670" y="6031647"/>
                <a:ext cx="2187867" cy="238068"/>
                <a:chOff x="2887669" y="6031647"/>
                <a:chExt cx="2187867" cy="238068"/>
              </a:xfrm>
            </p:grpSpPr>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32233" y="6067039"/>
                  <a:ext cx="325640" cy="161565"/>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37828" y="6044119"/>
                  <a:ext cx="280633" cy="22559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87669" y="6044119"/>
                  <a:ext cx="274386" cy="225596"/>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4819746" y="6031647"/>
                  <a:ext cx="255790" cy="218495"/>
                </a:xfrm>
                <a:prstGeom prst="rect">
                  <a:avLst/>
                </a:prstGeom>
              </p:spPr>
            </p:pic>
          </p:grpSp>
          <p:pic>
            <p:nvPicPr>
              <p:cNvPr id="22" name="Picture 21"/>
              <p:cNvPicPr>
                <a:picLocks noChangeAspect="1"/>
              </p:cNvPicPr>
              <p:nvPr/>
            </p:nvPicPr>
            <p:blipFill>
              <a:blip r:embed="rId10"/>
              <a:stretch>
                <a:fillRect/>
              </a:stretch>
            </p:blipFill>
            <p:spPr>
              <a:xfrm>
                <a:off x="4237781" y="6048554"/>
                <a:ext cx="334902" cy="198223"/>
              </a:xfrm>
              <a:prstGeom prst="rect">
                <a:avLst/>
              </a:prstGeom>
            </p:spPr>
          </p:pic>
          <p:pic>
            <p:nvPicPr>
              <p:cNvPr id="23" name="Picture 22"/>
              <p:cNvPicPr>
                <a:picLocks noChangeAspect="1"/>
              </p:cNvPicPr>
              <p:nvPr/>
            </p:nvPicPr>
            <p:blipFill>
              <a:blip r:embed="rId11"/>
              <a:stretch>
                <a:fillRect/>
              </a:stretch>
            </p:blipFill>
            <p:spPr>
              <a:xfrm>
                <a:off x="3825095" y="6051367"/>
                <a:ext cx="327300" cy="196986"/>
              </a:xfrm>
              <a:prstGeom prst="rect">
                <a:avLst/>
              </a:prstGeom>
            </p:spPr>
          </p:pic>
        </p:grpSp>
        <p:pic>
          <p:nvPicPr>
            <p:cNvPr id="4" name="Picture 3"/>
            <p:cNvPicPr>
              <a:picLocks noChangeAspect="1"/>
            </p:cNvPicPr>
            <p:nvPr/>
          </p:nvPicPr>
          <p:blipFill>
            <a:blip r:embed="rId12"/>
            <a:stretch>
              <a:fillRect/>
            </a:stretch>
          </p:blipFill>
          <p:spPr>
            <a:xfrm>
              <a:off x="1415503" y="5607909"/>
              <a:ext cx="373972" cy="294778"/>
            </a:xfrm>
            <a:prstGeom prst="rect">
              <a:avLst/>
            </a:prstGeom>
          </p:spPr>
        </p:pic>
      </p:grpSp>
    </p:spTree>
    <p:extLst>
      <p:ext uri="{BB962C8B-B14F-4D97-AF65-F5344CB8AC3E}">
        <p14:creationId xmlns:p14="http://schemas.microsoft.com/office/powerpoint/2010/main" val="3027971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t="315" b="-1"/>
          <a:stretch/>
        </p:blipFill>
        <p:spPr>
          <a:xfrm>
            <a:off x="625227" y="0"/>
            <a:ext cx="9120020" cy="6858000"/>
          </a:xfrm>
          <a:prstGeom prst="rect">
            <a:avLst/>
          </a:prstGeom>
        </p:spPr>
      </p:pic>
      <p:pic>
        <p:nvPicPr>
          <p:cNvPr id="19" name="Picture 18"/>
          <p:cNvPicPr>
            <a:picLocks noChangeAspect="1"/>
          </p:cNvPicPr>
          <p:nvPr/>
        </p:nvPicPr>
        <p:blipFill rotWithShape="1">
          <a:blip r:embed="rId3"/>
          <a:srcRect l="86534" t="65980" r="-1" b="15601"/>
          <a:stretch/>
        </p:blipFill>
        <p:spPr>
          <a:xfrm>
            <a:off x="8139862" y="4713402"/>
            <a:ext cx="1605621" cy="1611985"/>
          </a:xfrm>
          <a:prstGeom prst="rect">
            <a:avLst/>
          </a:prstGeom>
        </p:spPr>
      </p:pic>
      <p:pic>
        <p:nvPicPr>
          <p:cNvPr id="20" name="Picture 19"/>
          <p:cNvPicPr>
            <a:picLocks noChangeAspect="1"/>
          </p:cNvPicPr>
          <p:nvPr/>
        </p:nvPicPr>
        <p:blipFill rotWithShape="1">
          <a:blip r:embed="rId3"/>
          <a:srcRect l="79149" t="20380" r="80" b="70126"/>
          <a:stretch/>
        </p:blipFill>
        <p:spPr>
          <a:xfrm>
            <a:off x="7425357" y="0"/>
            <a:ext cx="2447286" cy="821115"/>
          </a:xfrm>
          <a:prstGeom prst="rect">
            <a:avLst/>
          </a:prstGeom>
        </p:spPr>
      </p:pic>
      <p:grpSp>
        <p:nvGrpSpPr>
          <p:cNvPr id="21" name="Group 20"/>
          <p:cNvGrpSpPr/>
          <p:nvPr/>
        </p:nvGrpSpPr>
        <p:grpSpPr>
          <a:xfrm>
            <a:off x="3113145" y="222969"/>
            <a:ext cx="300947" cy="2400712"/>
            <a:chOff x="2862091" y="251249"/>
            <a:chExt cx="300947" cy="2400712"/>
          </a:xfrm>
        </p:grpSpPr>
        <p:sp>
          <p:nvSpPr>
            <p:cNvPr id="24" name="Rectangle 23"/>
            <p:cNvSpPr/>
            <p:nvPr/>
          </p:nvSpPr>
          <p:spPr>
            <a:xfrm>
              <a:off x="2862091" y="304986"/>
              <a:ext cx="300947" cy="2346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flipV="1">
              <a:off x="3080426" y="251249"/>
              <a:ext cx="0" cy="10323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080425" y="1572048"/>
              <a:ext cx="1" cy="10261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rot="16200000">
            <a:off x="2513082" y="1825405"/>
            <a:ext cx="1314667" cy="369332"/>
          </a:xfrm>
          <a:prstGeom prst="rect">
            <a:avLst/>
          </a:prstGeom>
          <a:noFill/>
        </p:spPr>
        <p:txBody>
          <a:bodyPr wrap="square" rtlCol="0">
            <a:spAutoFit/>
          </a:bodyPr>
          <a:lstStyle/>
          <a:p>
            <a:r>
              <a:rPr lang="en-US" dirty="0" smtClean="0"/>
              <a:t>Log-normal</a:t>
            </a:r>
            <a:endParaRPr lang="en-US" dirty="0"/>
          </a:p>
        </p:txBody>
      </p:sp>
      <p:sp>
        <p:nvSpPr>
          <p:cNvPr id="23" name="TextBox 22"/>
          <p:cNvSpPr txBox="1"/>
          <p:nvPr/>
        </p:nvSpPr>
        <p:spPr>
          <a:xfrm rot="16200000">
            <a:off x="2580255" y="577911"/>
            <a:ext cx="1180320" cy="369332"/>
          </a:xfrm>
          <a:prstGeom prst="rect">
            <a:avLst/>
          </a:prstGeom>
          <a:noFill/>
        </p:spPr>
        <p:txBody>
          <a:bodyPr wrap="square" rtlCol="0">
            <a:spAutoFit/>
          </a:bodyPr>
          <a:lstStyle/>
          <a:p>
            <a:r>
              <a:rPr lang="en-US" dirty="0" smtClean="0"/>
              <a:t>Log-series</a:t>
            </a:r>
            <a:endParaRPr lang="en-US" dirty="0"/>
          </a:p>
        </p:txBody>
      </p:sp>
    </p:spTree>
    <p:extLst>
      <p:ext uri="{BB962C8B-B14F-4D97-AF65-F5344CB8AC3E}">
        <p14:creationId xmlns:p14="http://schemas.microsoft.com/office/powerpoint/2010/main" val="2102410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368088" y="0"/>
            <a:ext cx="8982543" cy="6858000"/>
            <a:chOff x="1368088" y="0"/>
            <a:chExt cx="8982543" cy="6858000"/>
          </a:xfrm>
        </p:grpSpPr>
        <p:pic>
          <p:nvPicPr>
            <p:cNvPr id="3" name="Picture 2"/>
            <p:cNvPicPr>
              <a:picLocks noChangeAspect="1"/>
            </p:cNvPicPr>
            <p:nvPr/>
          </p:nvPicPr>
          <p:blipFill rotWithShape="1">
            <a:blip r:embed="rId2"/>
            <a:srcRect t="49893"/>
            <a:stretch/>
          </p:blipFill>
          <p:spPr>
            <a:xfrm>
              <a:off x="1368088" y="3520140"/>
              <a:ext cx="8982543" cy="3337860"/>
            </a:xfrm>
            <a:prstGeom prst="rect">
              <a:avLst/>
            </a:prstGeom>
          </p:spPr>
        </p:pic>
        <p:pic>
          <p:nvPicPr>
            <p:cNvPr id="4" name="Picture 3"/>
            <p:cNvPicPr>
              <a:picLocks noChangeAspect="1"/>
            </p:cNvPicPr>
            <p:nvPr/>
          </p:nvPicPr>
          <p:blipFill rotWithShape="1">
            <a:blip r:embed="rId2"/>
            <a:srcRect b="49832"/>
            <a:stretch/>
          </p:blipFill>
          <p:spPr>
            <a:xfrm>
              <a:off x="1368088" y="0"/>
              <a:ext cx="8982543" cy="3341862"/>
            </a:xfrm>
            <a:prstGeom prst="rect">
              <a:avLst/>
            </a:prstGeom>
          </p:spPr>
        </p:pic>
      </p:grpSp>
    </p:spTree>
    <p:extLst>
      <p:ext uri="{BB962C8B-B14F-4D97-AF65-F5344CB8AC3E}">
        <p14:creationId xmlns:p14="http://schemas.microsoft.com/office/powerpoint/2010/main" val="2794112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57606" y="245469"/>
            <a:ext cx="9821212" cy="6081175"/>
            <a:chOff x="857606" y="245469"/>
            <a:chExt cx="9821212" cy="6081175"/>
          </a:xfrm>
        </p:grpSpPr>
        <p:pic>
          <p:nvPicPr>
            <p:cNvPr id="4" name="Picture 3"/>
            <p:cNvPicPr>
              <a:picLocks noChangeAspect="1"/>
            </p:cNvPicPr>
            <p:nvPr/>
          </p:nvPicPr>
          <p:blipFill>
            <a:blip r:embed="rId2"/>
            <a:stretch>
              <a:fillRect/>
            </a:stretch>
          </p:blipFill>
          <p:spPr>
            <a:xfrm>
              <a:off x="857606" y="245469"/>
              <a:ext cx="9821212" cy="5708489"/>
            </a:xfrm>
            <a:prstGeom prst="rect">
              <a:avLst/>
            </a:prstGeom>
          </p:spPr>
        </p:pic>
        <p:grpSp>
          <p:nvGrpSpPr>
            <p:cNvPr id="7" name="Group 6"/>
            <p:cNvGrpSpPr/>
            <p:nvPr/>
          </p:nvGrpSpPr>
          <p:grpSpPr>
            <a:xfrm>
              <a:off x="2045997" y="5880408"/>
              <a:ext cx="8124507" cy="446236"/>
              <a:chOff x="2345721" y="6304713"/>
              <a:chExt cx="8266297" cy="478254"/>
            </a:xfrm>
          </p:grpSpPr>
          <p:pic>
            <p:nvPicPr>
              <p:cNvPr id="26" name="Picture 25"/>
              <p:cNvPicPr>
                <a:picLocks noChangeAspect="1"/>
              </p:cNvPicPr>
              <p:nvPr/>
            </p:nvPicPr>
            <p:blipFill>
              <a:blip r:embed="rId3"/>
              <a:stretch>
                <a:fillRect/>
              </a:stretch>
            </p:blipFill>
            <p:spPr>
              <a:xfrm>
                <a:off x="2345721" y="6304713"/>
                <a:ext cx="475307" cy="46568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5601" y="6383543"/>
                <a:ext cx="512410" cy="318882"/>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1535" y="6325132"/>
                <a:ext cx="441590" cy="445261"/>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80258" y="6326519"/>
                <a:ext cx="431760" cy="445261"/>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029021" y="6351722"/>
                <a:ext cx="402496" cy="431245"/>
              </a:xfrm>
              <a:prstGeom prst="rect">
                <a:avLst/>
              </a:prstGeom>
            </p:spPr>
          </p:pic>
          <p:pic>
            <p:nvPicPr>
              <p:cNvPr id="28" name="Picture 27"/>
              <p:cNvPicPr>
                <a:picLocks noChangeAspect="1"/>
              </p:cNvPicPr>
              <p:nvPr/>
            </p:nvPicPr>
            <p:blipFill>
              <a:blip r:embed="rId8"/>
              <a:stretch>
                <a:fillRect/>
              </a:stretch>
            </p:blipFill>
            <p:spPr>
              <a:xfrm>
                <a:off x="7537414" y="6311190"/>
                <a:ext cx="526986" cy="391234"/>
              </a:xfrm>
              <a:prstGeom prst="rect">
                <a:avLst/>
              </a:prstGeom>
            </p:spPr>
          </p:pic>
          <p:pic>
            <p:nvPicPr>
              <p:cNvPr id="29" name="Picture 28"/>
              <p:cNvPicPr>
                <a:picLocks noChangeAspect="1"/>
              </p:cNvPicPr>
              <p:nvPr/>
            </p:nvPicPr>
            <p:blipFill>
              <a:blip r:embed="rId9"/>
              <a:stretch>
                <a:fillRect/>
              </a:stretch>
            </p:blipFill>
            <p:spPr>
              <a:xfrm>
                <a:off x="6245857" y="6371023"/>
                <a:ext cx="515022" cy="388794"/>
              </a:xfrm>
              <a:prstGeom prst="rect">
                <a:avLst/>
              </a:prstGeom>
            </p:spPr>
          </p:pic>
        </p:grpSp>
      </p:grpSp>
    </p:spTree>
    <p:extLst>
      <p:ext uri="{BB962C8B-B14F-4D97-AF65-F5344CB8AC3E}">
        <p14:creationId xmlns:p14="http://schemas.microsoft.com/office/powerpoint/2010/main" val="2013287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428"/>
            <a:ext cx="1195057" cy="646331"/>
          </a:xfrm>
          <a:prstGeom prst="rect">
            <a:avLst/>
          </a:prstGeom>
          <a:noFill/>
        </p:spPr>
        <p:txBody>
          <a:bodyPr wrap="square" rtlCol="0">
            <a:spAutoFit/>
          </a:bodyPr>
          <a:lstStyle/>
          <a:p>
            <a:r>
              <a:rPr lang="en-US" dirty="0" smtClean="0"/>
              <a:t>Supp10</a:t>
            </a:r>
          </a:p>
          <a:p>
            <a:endParaRPr lang="en-US" dirty="0"/>
          </a:p>
        </p:txBody>
      </p:sp>
      <p:grpSp>
        <p:nvGrpSpPr>
          <p:cNvPr id="5" name="Group 4"/>
          <p:cNvGrpSpPr/>
          <p:nvPr/>
        </p:nvGrpSpPr>
        <p:grpSpPr>
          <a:xfrm>
            <a:off x="1420700" y="-1"/>
            <a:ext cx="8505725" cy="6882387"/>
            <a:chOff x="1420700" y="-1"/>
            <a:chExt cx="8505725" cy="6882387"/>
          </a:xfrm>
        </p:grpSpPr>
        <p:pic>
          <p:nvPicPr>
            <p:cNvPr id="2" name="Picture 1"/>
            <p:cNvPicPr>
              <a:picLocks noChangeAspect="1"/>
            </p:cNvPicPr>
            <p:nvPr/>
          </p:nvPicPr>
          <p:blipFill>
            <a:blip r:embed="rId2"/>
            <a:stretch>
              <a:fillRect/>
            </a:stretch>
          </p:blipFill>
          <p:spPr>
            <a:xfrm>
              <a:off x="1420700" y="-1"/>
              <a:ext cx="8505725" cy="6654247"/>
            </a:xfrm>
            <a:prstGeom prst="rect">
              <a:avLst/>
            </a:prstGeom>
          </p:spPr>
        </p:pic>
        <p:pic>
          <p:nvPicPr>
            <p:cNvPr id="3" name="Picture 2"/>
            <p:cNvPicPr>
              <a:picLocks noChangeAspect="1"/>
            </p:cNvPicPr>
            <p:nvPr/>
          </p:nvPicPr>
          <p:blipFill>
            <a:blip r:embed="rId3"/>
            <a:stretch>
              <a:fillRect/>
            </a:stretch>
          </p:blipFill>
          <p:spPr>
            <a:xfrm>
              <a:off x="2211754" y="6516594"/>
              <a:ext cx="3292125" cy="341406"/>
            </a:xfrm>
            <a:prstGeom prst="rect">
              <a:avLst/>
            </a:prstGeom>
          </p:spPr>
        </p:pic>
        <p:pic>
          <p:nvPicPr>
            <p:cNvPr id="4" name="Picture 3"/>
            <p:cNvPicPr>
              <a:picLocks noChangeAspect="1"/>
            </p:cNvPicPr>
            <p:nvPr/>
          </p:nvPicPr>
          <p:blipFill>
            <a:blip r:embed="rId4"/>
            <a:stretch>
              <a:fillRect/>
            </a:stretch>
          </p:blipFill>
          <p:spPr>
            <a:xfrm>
              <a:off x="6784629" y="6492208"/>
              <a:ext cx="2883658" cy="390178"/>
            </a:xfrm>
            <a:prstGeom prst="rect">
              <a:avLst/>
            </a:prstGeom>
          </p:spPr>
        </p:pic>
      </p:grpSp>
    </p:spTree>
    <p:extLst>
      <p:ext uri="{BB962C8B-B14F-4D97-AF65-F5344CB8AC3E}">
        <p14:creationId xmlns:p14="http://schemas.microsoft.com/office/powerpoint/2010/main" val="7054132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3828</TotalTime>
  <Words>371</Words>
  <Application>Microsoft Office PowerPoint</Application>
  <PresentationFormat>Widescreen</PresentationFormat>
  <Paragraphs>74</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 Math</vt:lpstr>
      <vt:lpstr>Office Theme</vt:lpstr>
      <vt:lpstr>Key</vt:lpstr>
      <vt:lpstr>6 panel conceptual figure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Supp 25</vt:lpstr>
      <vt:lpstr>PowerPoint Presentation</vt:lpstr>
      <vt:lpstr>PowerPoint Presentation</vt:lpstr>
      <vt:lpstr>FIG 4 SUPP 10     FIG 4 SUPP 25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Snell, Sara Jeanne</dc:creator>
  <cp:lastModifiedBy>Snell, Sara Jeanne</cp:lastModifiedBy>
  <cp:revision>267</cp:revision>
  <dcterms:created xsi:type="dcterms:W3CDTF">2016-11-15T13:25:48Z</dcterms:created>
  <dcterms:modified xsi:type="dcterms:W3CDTF">2017-07-06T15:34:47Z</dcterms:modified>
</cp:coreProperties>
</file>