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8" r:id="rId2"/>
    <p:sldId id="263" r:id="rId3"/>
    <p:sldId id="275" r:id="rId4"/>
    <p:sldId id="257" r:id="rId5"/>
    <p:sldId id="260" r:id="rId6"/>
    <p:sldId id="262" r:id="rId7"/>
    <p:sldId id="256" r:id="rId8"/>
    <p:sldId id="264" r:id="rId9"/>
    <p:sldId id="267" r:id="rId10"/>
    <p:sldId id="271" r:id="rId11"/>
    <p:sldId id="272" r:id="rId12"/>
    <p:sldId id="273" r:id="rId13"/>
    <p:sldId id="274" r:id="rId14"/>
    <p:sldId id="277" r:id="rId15"/>
    <p:sldId id="276" r:id="rId16"/>
    <p:sldId id="270"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2" d="100"/>
          <a:sy n="102" d="100"/>
        </p:scale>
        <p:origin x="28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5</a:t>
            </a:fld>
            <a:endParaRPr lang="en-US"/>
          </a:p>
        </p:txBody>
      </p:sp>
    </p:spTree>
    <p:extLst>
      <p:ext uri="{BB962C8B-B14F-4D97-AF65-F5344CB8AC3E}">
        <p14:creationId xmlns:p14="http://schemas.microsoft.com/office/powerpoint/2010/main" val="494307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9</a:t>
            </a:fld>
            <a:endParaRPr lang="en-US"/>
          </a:p>
        </p:txBody>
      </p:sp>
    </p:spTree>
    <p:extLst>
      <p:ext uri="{BB962C8B-B14F-4D97-AF65-F5344CB8AC3E}">
        <p14:creationId xmlns:p14="http://schemas.microsoft.com/office/powerpoint/2010/main" val="3767085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3/1/2018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9.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3.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24.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253441" y="0"/>
            <a:ext cx="9224921" cy="6858000"/>
            <a:chOff x="1253441" y="0"/>
            <a:chExt cx="9224921" cy="6858000"/>
          </a:xfrm>
        </p:grpSpPr>
        <p:grpSp>
          <p:nvGrpSpPr>
            <p:cNvPr id="11" name="Group 10"/>
            <p:cNvGrpSpPr/>
            <p:nvPr/>
          </p:nvGrpSpPr>
          <p:grpSpPr>
            <a:xfrm>
              <a:off x="1253441" y="0"/>
              <a:ext cx="9224921" cy="6858000"/>
              <a:chOff x="1253441" y="0"/>
              <a:chExt cx="9224921" cy="6858000"/>
            </a:xfrm>
          </p:grpSpPr>
          <p:pic>
            <p:nvPicPr>
              <p:cNvPr id="10" name="Picture 9"/>
              <p:cNvPicPr>
                <a:picLocks noChangeAspect="1"/>
              </p:cNvPicPr>
              <p:nvPr/>
            </p:nvPicPr>
            <p:blipFill>
              <a:blip r:embed="rId2"/>
              <a:stretch>
                <a:fillRect/>
              </a:stretch>
            </p:blipFill>
            <p:spPr>
              <a:xfrm>
                <a:off x="1253441" y="0"/>
                <a:ext cx="9224921" cy="6858000"/>
              </a:xfrm>
              <a:prstGeom prst="rect">
                <a:avLst/>
              </a:prstGeom>
            </p:spPr>
          </p:pic>
          <p:grpSp>
            <p:nvGrpSpPr>
              <p:cNvPr id="2" name="Group 1"/>
              <p:cNvGrpSpPr/>
              <p:nvPr/>
            </p:nvGrpSpPr>
            <p:grpSpPr>
              <a:xfrm>
                <a:off x="2177486" y="0"/>
                <a:ext cx="8300876" cy="6131578"/>
                <a:chOff x="2177486" y="0"/>
                <a:chExt cx="8300876"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77486" y="2537382"/>
                  <a:ext cx="1500599" cy="707886"/>
                </a:xfrm>
                <a:prstGeom prst="rect">
                  <a:avLst/>
                </a:prstGeom>
                <a:noFill/>
              </p:spPr>
              <p:txBody>
                <a:bodyPr wrap="square" rtlCol="0">
                  <a:spAutoFit/>
                </a:bodyPr>
                <a:lstStyle/>
                <a:p>
                  <a:r>
                    <a:rPr lang="en-US" sz="2000" dirty="0" smtClean="0"/>
                    <a:t>0 </a:t>
                  </a:r>
                  <a:r>
                    <a:rPr lang="en-US" dirty="0" smtClean="0"/>
                    <a:t>lognormal</a:t>
                  </a:r>
                  <a:endParaRPr lang="en-US" dirty="0" smtClean="0"/>
                </a:p>
                <a:p>
                  <a:endParaRPr lang="en-US" sz="2000" dirty="0"/>
                </a:p>
              </p:txBody>
            </p:sp>
            <p:sp>
              <p:nvSpPr>
                <p:cNvPr id="9" name="TextBox 8"/>
                <p:cNvSpPr txBox="1"/>
                <p:nvPr/>
              </p:nvSpPr>
              <p:spPr>
                <a:xfrm>
                  <a:off x="4337850" y="2537382"/>
                  <a:ext cx="1324900" cy="707886"/>
                </a:xfrm>
                <a:prstGeom prst="rect">
                  <a:avLst/>
                </a:prstGeom>
                <a:noFill/>
              </p:spPr>
              <p:txBody>
                <a:bodyPr wrap="square" rtlCol="0">
                  <a:spAutoFit/>
                </a:bodyPr>
                <a:lstStyle/>
                <a:p>
                  <a:r>
                    <a:rPr lang="en-US" dirty="0"/>
                    <a:t>l</a:t>
                  </a:r>
                  <a:r>
                    <a:rPr lang="en-US" dirty="0" smtClean="0"/>
                    <a:t>ogseries</a:t>
                  </a:r>
                  <a:r>
                    <a:rPr lang="en-US" sz="2000" dirty="0" smtClean="0"/>
                    <a:t> 1</a:t>
                  </a:r>
                  <a:endParaRPr lang="en-US" sz="2000" dirty="0" smtClean="0"/>
                </a:p>
                <a:p>
                  <a:endParaRPr lang="en-US" sz="2000" dirty="0"/>
                </a:p>
              </p:txBody>
            </p:sp>
            <p:cxnSp>
              <p:nvCxnSpPr>
                <p:cNvPr id="4" name="Straight Arrow Connector 3"/>
                <p:cNvCxnSpPr/>
                <p:nvPr/>
              </p:nvCxnSpPr>
              <p:spPr>
                <a:xfrm>
                  <a:off x="3431200" y="2891325"/>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5" name="TextBox 4"/>
            <p:cNvSpPr txBox="1"/>
            <p:nvPr/>
          </p:nvSpPr>
          <p:spPr>
            <a:xfrm>
              <a:off x="3609583" y="2537382"/>
              <a:ext cx="549883" cy="400110"/>
            </a:xfrm>
            <a:prstGeom prst="rect">
              <a:avLst/>
            </a:prstGeom>
            <a:noFill/>
          </p:spPr>
          <p:txBody>
            <a:bodyPr wrap="square" rtlCol="0">
              <a:spAutoFit/>
            </a:bodyPr>
            <a:lstStyle/>
            <a:p>
              <a:r>
                <a:rPr lang="en-US" sz="2000" dirty="0" smtClean="0"/>
                <a:t>0.5</a:t>
              </a:r>
              <a:endParaRPr lang="en-US" sz="2000" dirty="0"/>
            </a:p>
          </p:txBody>
        </p:sp>
      </p:grpSp>
    </p:spTree>
    <p:extLst>
      <p:ext uri="{BB962C8B-B14F-4D97-AF65-F5344CB8AC3E}">
        <p14:creationId xmlns:p14="http://schemas.microsoft.com/office/powerpoint/2010/main" val="3378026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smtClean="0"/>
              <a:t>logseries</a:t>
            </a:r>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smtClean="0"/>
                  <a:t>logseries</a:t>
                </a:r>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71" y="0"/>
            <a:ext cx="10515600" cy="1325563"/>
          </a:xfrm>
        </p:spPr>
        <p:txBody>
          <a:bodyPr/>
          <a:lstStyle/>
          <a:p>
            <a:r>
              <a:rPr lang="en-US" dirty="0" smtClean="0"/>
              <a:t>1a null</a:t>
            </a:r>
            <a:endParaRPr lang="en-US" dirty="0"/>
          </a:p>
        </p:txBody>
      </p:sp>
      <p:grpSp>
        <p:nvGrpSpPr>
          <p:cNvPr id="11" name="Group 10"/>
          <p:cNvGrpSpPr/>
          <p:nvPr/>
        </p:nvGrpSpPr>
        <p:grpSpPr>
          <a:xfrm>
            <a:off x="3224673" y="2790714"/>
            <a:ext cx="5352626" cy="3505635"/>
            <a:chOff x="3224673" y="2790714"/>
            <a:chExt cx="5352626" cy="3505635"/>
          </a:xfrm>
        </p:grpSpPr>
        <p:pic>
          <p:nvPicPr>
            <p:cNvPr id="5" name="Picture 4"/>
            <p:cNvPicPr>
              <a:picLocks noChangeAspect="1"/>
            </p:cNvPicPr>
            <p:nvPr/>
          </p:nvPicPr>
          <p:blipFill>
            <a:blip r:embed="rId2"/>
            <a:stretch>
              <a:fillRect/>
            </a:stretch>
          </p:blipFill>
          <p:spPr>
            <a:xfrm>
              <a:off x="3224673" y="2790714"/>
              <a:ext cx="5318206" cy="3228636"/>
            </a:xfrm>
            <a:prstGeom prst="rect">
              <a:avLst/>
            </a:prstGeom>
          </p:spPr>
        </p:pic>
        <p:sp>
          <p:nvSpPr>
            <p:cNvPr id="14" name="TextBox 13"/>
            <p:cNvSpPr txBox="1"/>
            <p:nvPr/>
          </p:nvSpPr>
          <p:spPr>
            <a:xfrm>
              <a:off x="4099250" y="5742351"/>
              <a:ext cx="856923" cy="553998"/>
            </a:xfrm>
            <a:prstGeom prst="rect">
              <a:avLst/>
            </a:prstGeom>
            <a:noFill/>
          </p:spPr>
          <p:txBody>
            <a:bodyPr wrap="square" rtlCol="0">
              <a:spAutoFit/>
            </a:bodyPr>
            <a:lstStyle/>
            <a:p>
              <a:r>
                <a:rPr lang="en-US" sz="1200" dirty="0" smtClean="0"/>
                <a:t>lognormal</a:t>
              </a:r>
            </a:p>
            <a:p>
              <a:endParaRPr lang="en-US" dirty="0"/>
            </a:p>
          </p:txBody>
        </p:sp>
        <p:sp>
          <p:nvSpPr>
            <p:cNvPr id="15" name="TextBox 14"/>
            <p:cNvSpPr txBox="1"/>
            <p:nvPr/>
          </p:nvSpPr>
          <p:spPr>
            <a:xfrm>
              <a:off x="7386379" y="5742351"/>
              <a:ext cx="1190920" cy="553998"/>
            </a:xfrm>
            <a:prstGeom prst="rect">
              <a:avLst/>
            </a:prstGeom>
            <a:noFill/>
          </p:spPr>
          <p:txBody>
            <a:bodyPr wrap="square" rtlCol="0">
              <a:spAutoFit/>
            </a:bodyPr>
            <a:lstStyle/>
            <a:p>
              <a:r>
                <a:rPr lang="en-US" sz="1200" dirty="0" smtClean="0"/>
                <a:t>logseries</a:t>
              </a:r>
            </a:p>
            <a:p>
              <a:endParaRPr lang="en-US" dirty="0"/>
            </a:p>
          </p:txBody>
        </p:sp>
        <p:pic>
          <p:nvPicPr>
            <p:cNvPr id="3" name="Picture 2"/>
            <p:cNvPicPr>
              <a:picLocks noChangeAspect="1"/>
            </p:cNvPicPr>
            <p:nvPr/>
          </p:nvPicPr>
          <p:blipFill>
            <a:blip r:embed="rId3"/>
            <a:stretch>
              <a:fillRect/>
            </a:stretch>
          </p:blipFill>
          <p:spPr>
            <a:xfrm>
              <a:off x="4928929" y="3257732"/>
              <a:ext cx="2457450" cy="552450"/>
            </a:xfrm>
            <a:prstGeom prst="rect">
              <a:avLst/>
            </a:prstGeom>
          </p:spPr>
        </p:pic>
        <p:cxnSp>
          <p:nvCxnSpPr>
            <p:cNvPr id="8" name="Straight Arrow Connector 7"/>
            <p:cNvCxnSpPr/>
            <p:nvPr/>
          </p:nvCxnSpPr>
          <p:spPr>
            <a:xfrm>
              <a:off x="4847396" y="5767393"/>
              <a:ext cx="2538983" cy="0"/>
            </a:xfrm>
            <a:prstGeom prst="straightConnector1">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049050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41"/>
            <a:ext cx="10515600" cy="1325563"/>
          </a:xfrm>
        </p:spPr>
        <p:txBody>
          <a:bodyPr/>
          <a:lstStyle/>
          <a:p>
            <a:r>
              <a:rPr lang="en-US" dirty="0" smtClean="0"/>
              <a:t>Null turnover</a:t>
            </a:r>
            <a:endParaRPr lang="en-US" dirty="0"/>
          </a:p>
        </p:txBody>
      </p:sp>
      <p:grpSp>
        <p:nvGrpSpPr>
          <p:cNvPr id="8" name="Group 7"/>
          <p:cNvGrpSpPr/>
          <p:nvPr/>
        </p:nvGrpSpPr>
        <p:grpSpPr>
          <a:xfrm>
            <a:off x="1803097" y="140550"/>
            <a:ext cx="10019447" cy="6723965"/>
            <a:chOff x="1803097" y="140550"/>
            <a:chExt cx="10019447" cy="6723965"/>
          </a:xfrm>
        </p:grpSpPr>
        <p:pic>
          <p:nvPicPr>
            <p:cNvPr id="3" name="Picture 2"/>
            <p:cNvPicPr>
              <a:picLocks noChangeAspect="1"/>
            </p:cNvPicPr>
            <p:nvPr/>
          </p:nvPicPr>
          <p:blipFill>
            <a:blip r:embed="rId2"/>
            <a:stretch>
              <a:fillRect/>
            </a:stretch>
          </p:blipFill>
          <p:spPr>
            <a:xfrm>
              <a:off x="1803097" y="140550"/>
              <a:ext cx="10019447" cy="6723965"/>
            </a:xfrm>
            <a:prstGeom prst="rect">
              <a:avLst/>
            </a:prstGeom>
          </p:spPr>
        </p:pic>
        <p:pic>
          <p:nvPicPr>
            <p:cNvPr id="5" name="Picture 4"/>
            <p:cNvPicPr>
              <a:picLocks noChangeAspect="1"/>
            </p:cNvPicPr>
            <p:nvPr/>
          </p:nvPicPr>
          <p:blipFill rotWithShape="1">
            <a:blip r:embed="rId3"/>
            <a:srcRect t="16617"/>
            <a:stretch/>
          </p:blipFill>
          <p:spPr>
            <a:xfrm>
              <a:off x="10287612" y="2488860"/>
              <a:ext cx="1534932" cy="1300176"/>
            </a:xfrm>
            <a:prstGeom prst="rect">
              <a:avLst/>
            </a:prstGeom>
          </p:spPr>
        </p:pic>
      </p:grpSp>
    </p:spTree>
    <p:extLst>
      <p:ext uri="{BB962C8B-B14F-4D97-AF65-F5344CB8AC3E}">
        <p14:creationId xmlns:p14="http://schemas.microsoft.com/office/powerpoint/2010/main" val="1628078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 name="TextBox 122"/>
          <p:cNvSpPr txBox="1"/>
          <p:nvPr/>
        </p:nvSpPr>
        <p:spPr>
          <a:xfrm>
            <a:off x="6354399" y="4840363"/>
            <a:ext cx="5402404" cy="307777"/>
          </a:xfrm>
          <a:prstGeom prst="rect">
            <a:avLst/>
          </a:prstGeom>
          <a:noFill/>
        </p:spPr>
        <p:txBody>
          <a:bodyPr wrap="square" rtlCol="0">
            <a:spAutoFit/>
          </a:bodyPr>
          <a:lstStyle/>
          <a:p>
            <a:r>
              <a:rPr lang="en-US" sz="1400" dirty="0" smtClean="0"/>
              <a:t>Species temporal occupancy strongly determined by competition</a:t>
            </a:r>
            <a:endParaRPr lang="en-US" sz="1400" dirty="0"/>
          </a:p>
        </p:txBody>
      </p:sp>
      <p:grpSp>
        <p:nvGrpSpPr>
          <p:cNvPr id="135" name="Group 134"/>
          <p:cNvGrpSpPr/>
          <p:nvPr/>
        </p:nvGrpSpPr>
        <p:grpSpPr>
          <a:xfrm>
            <a:off x="619585" y="916281"/>
            <a:ext cx="5402404" cy="3877583"/>
            <a:chOff x="345569" y="4881769"/>
            <a:chExt cx="1131512" cy="1096218"/>
          </a:xfrm>
        </p:grpSpPr>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47161" y="497323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6354399" y="851025"/>
            <a:ext cx="5402404" cy="3877583"/>
            <a:chOff x="1921849" y="4881769"/>
            <a:chExt cx="1131512" cy="1096218"/>
          </a:xfrm>
        </p:grpSpPr>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Box 162"/>
          <p:cNvSpPr txBox="1"/>
          <p:nvPr/>
        </p:nvSpPr>
        <p:spPr>
          <a:xfrm>
            <a:off x="619585" y="4881726"/>
            <a:ext cx="5337595" cy="307777"/>
          </a:xfrm>
          <a:prstGeom prst="rect">
            <a:avLst/>
          </a:prstGeom>
          <a:noFill/>
        </p:spPr>
        <p:txBody>
          <a:bodyPr wrap="square" rtlCol="0">
            <a:spAutoFit/>
          </a:bodyPr>
          <a:lstStyle/>
          <a:p>
            <a:r>
              <a:rPr lang="en-US" sz="1400" dirty="0" smtClean="0"/>
              <a:t>Species temporal occupancy strongly determined by environment</a:t>
            </a:r>
            <a:endParaRPr lang="en-US" sz="1400" dirty="0"/>
          </a:p>
        </p:txBody>
      </p:sp>
      <p:pic>
        <p:nvPicPr>
          <p:cNvPr id="15" name="Picture 14"/>
          <p:cNvPicPr>
            <a:picLocks noChangeAspect="1"/>
          </p:cNvPicPr>
          <p:nvPr/>
        </p:nvPicPr>
        <p:blipFill>
          <a:blip r:embed="rId2"/>
          <a:stretch>
            <a:fillRect/>
          </a:stretch>
        </p:blipFill>
        <p:spPr>
          <a:xfrm>
            <a:off x="2906223" y="2472069"/>
            <a:ext cx="829128" cy="615749"/>
          </a:xfrm>
          <a:prstGeom prst="rect">
            <a:avLst/>
          </a:prstGeom>
        </p:spPr>
      </p:pic>
      <p:pic>
        <p:nvPicPr>
          <p:cNvPr id="16" name="Picture 15"/>
          <p:cNvPicPr>
            <a:picLocks noChangeAspect="1"/>
          </p:cNvPicPr>
          <p:nvPr/>
        </p:nvPicPr>
        <p:blipFill>
          <a:blip r:embed="rId3"/>
          <a:stretch>
            <a:fillRect/>
          </a:stretch>
        </p:blipFill>
        <p:spPr>
          <a:xfrm>
            <a:off x="1085738" y="2505617"/>
            <a:ext cx="804742" cy="603556"/>
          </a:xfrm>
          <a:prstGeom prst="rect">
            <a:avLst/>
          </a:prstGeom>
        </p:spPr>
      </p:pic>
      <p:pic>
        <p:nvPicPr>
          <p:cNvPr id="17" name="Picture 16"/>
          <p:cNvPicPr>
            <a:picLocks noChangeAspect="1"/>
          </p:cNvPicPr>
          <p:nvPr/>
        </p:nvPicPr>
        <p:blipFill>
          <a:blip r:embed="rId4"/>
          <a:stretch>
            <a:fillRect/>
          </a:stretch>
        </p:blipFill>
        <p:spPr>
          <a:xfrm>
            <a:off x="4575656" y="2551324"/>
            <a:ext cx="1060796" cy="536494"/>
          </a:xfrm>
          <a:prstGeom prst="rect">
            <a:avLst/>
          </a:prstGeom>
        </p:spPr>
      </p:pic>
      <p:pic>
        <p:nvPicPr>
          <p:cNvPr id="19" name="Picture 18"/>
          <p:cNvPicPr>
            <a:picLocks noChangeAspect="1"/>
          </p:cNvPicPr>
          <p:nvPr/>
        </p:nvPicPr>
        <p:blipFill>
          <a:blip r:embed="rId2"/>
          <a:stretch>
            <a:fillRect/>
          </a:stretch>
        </p:blipFill>
        <p:spPr>
          <a:xfrm>
            <a:off x="1017519" y="3792771"/>
            <a:ext cx="829128" cy="615749"/>
          </a:xfrm>
          <a:prstGeom prst="rect">
            <a:avLst/>
          </a:prstGeom>
        </p:spPr>
      </p:pic>
      <p:pic>
        <p:nvPicPr>
          <p:cNvPr id="20" name="Picture 19"/>
          <p:cNvPicPr>
            <a:picLocks noChangeAspect="1"/>
          </p:cNvPicPr>
          <p:nvPr/>
        </p:nvPicPr>
        <p:blipFill>
          <a:blip r:embed="rId5"/>
          <a:stretch>
            <a:fillRect/>
          </a:stretch>
        </p:blipFill>
        <p:spPr>
          <a:xfrm>
            <a:off x="4703683" y="3804964"/>
            <a:ext cx="804742" cy="603556"/>
          </a:xfrm>
          <a:prstGeom prst="rect">
            <a:avLst/>
          </a:prstGeom>
        </p:spPr>
      </p:pic>
      <p:pic>
        <p:nvPicPr>
          <p:cNvPr id="21" name="Picture 20"/>
          <p:cNvPicPr>
            <a:picLocks noChangeAspect="1"/>
          </p:cNvPicPr>
          <p:nvPr/>
        </p:nvPicPr>
        <p:blipFill>
          <a:blip r:embed="rId6"/>
          <a:stretch>
            <a:fillRect/>
          </a:stretch>
        </p:blipFill>
        <p:spPr>
          <a:xfrm>
            <a:off x="2770542" y="3872026"/>
            <a:ext cx="1060796" cy="536494"/>
          </a:xfrm>
          <a:prstGeom prst="rect">
            <a:avLst/>
          </a:prstGeom>
        </p:spPr>
      </p:pic>
      <p:pic>
        <p:nvPicPr>
          <p:cNvPr id="22" name="Picture 21"/>
          <p:cNvPicPr>
            <a:picLocks noChangeAspect="1"/>
          </p:cNvPicPr>
          <p:nvPr/>
        </p:nvPicPr>
        <p:blipFill>
          <a:blip r:embed="rId6"/>
          <a:stretch>
            <a:fillRect/>
          </a:stretch>
        </p:blipFill>
        <p:spPr>
          <a:xfrm>
            <a:off x="6686809" y="3979745"/>
            <a:ext cx="1060796" cy="536494"/>
          </a:xfrm>
          <a:prstGeom prst="rect">
            <a:avLst/>
          </a:prstGeom>
        </p:spPr>
      </p:pic>
      <p:pic>
        <p:nvPicPr>
          <p:cNvPr id="23" name="Picture 22"/>
          <p:cNvPicPr>
            <a:picLocks noChangeAspect="1"/>
          </p:cNvPicPr>
          <p:nvPr/>
        </p:nvPicPr>
        <p:blipFill>
          <a:blip r:embed="rId6"/>
          <a:stretch>
            <a:fillRect/>
          </a:stretch>
        </p:blipFill>
        <p:spPr>
          <a:xfrm>
            <a:off x="8495065" y="3965472"/>
            <a:ext cx="1060796" cy="536494"/>
          </a:xfrm>
          <a:prstGeom prst="rect">
            <a:avLst/>
          </a:prstGeom>
        </p:spPr>
      </p:pic>
      <p:pic>
        <p:nvPicPr>
          <p:cNvPr id="24" name="Picture 23"/>
          <p:cNvPicPr>
            <a:picLocks noChangeAspect="1"/>
          </p:cNvPicPr>
          <p:nvPr/>
        </p:nvPicPr>
        <p:blipFill>
          <a:blip r:embed="rId6"/>
          <a:stretch>
            <a:fillRect/>
          </a:stretch>
        </p:blipFill>
        <p:spPr>
          <a:xfrm>
            <a:off x="10419777" y="2719108"/>
            <a:ext cx="1060796" cy="536494"/>
          </a:xfrm>
          <a:prstGeom prst="rect">
            <a:avLst/>
          </a:prstGeom>
        </p:spPr>
      </p:pic>
      <p:pic>
        <p:nvPicPr>
          <p:cNvPr id="27" name="Picture 26"/>
          <p:cNvPicPr>
            <a:picLocks noChangeAspect="1"/>
          </p:cNvPicPr>
          <p:nvPr/>
        </p:nvPicPr>
        <p:blipFill>
          <a:blip r:embed="rId6"/>
          <a:stretch>
            <a:fillRect/>
          </a:stretch>
        </p:blipFill>
        <p:spPr>
          <a:xfrm>
            <a:off x="10326435" y="3965472"/>
            <a:ext cx="1060796" cy="536494"/>
          </a:xfrm>
          <a:prstGeom prst="rect">
            <a:avLst/>
          </a:prstGeom>
        </p:spPr>
      </p:pic>
      <p:pic>
        <p:nvPicPr>
          <p:cNvPr id="28" name="Picture 27"/>
          <p:cNvPicPr>
            <a:picLocks noChangeAspect="1"/>
          </p:cNvPicPr>
          <p:nvPr/>
        </p:nvPicPr>
        <p:blipFill>
          <a:blip r:embed="rId7"/>
          <a:stretch>
            <a:fillRect/>
          </a:stretch>
        </p:blipFill>
        <p:spPr>
          <a:xfrm>
            <a:off x="8570753" y="2679481"/>
            <a:ext cx="829128" cy="615749"/>
          </a:xfrm>
          <a:prstGeom prst="rect">
            <a:avLst/>
          </a:prstGeom>
        </p:spPr>
      </p:pic>
      <p:pic>
        <p:nvPicPr>
          <p:cNvPr id="29" name="Picture 28"/>
          <p:cNvPicPr>
            <a:picLocks noChangeAspect="1"/>
          </p:cNvPicPr>
          <p:nvPr/>
        </p:nvPicPr>
        <p:blipFill>
          <a:blip r:embed="rId7"/>
          <a:stretch>
            <a:fillRect/>
          </a:stretch>
        </p:blipFill>
        <p:spPr>
          <a:xfrm>
            <a:off x="8539384" y="1190390"/>
            <a:ext cx="829128" cy="615749"/>
          </a:xfrm>
          <a:prstGeom prst="rect">
            <a:avLst/>
          </a:prstGeom>
        </p:spPr>
      </p:pic>
      <p:pic>
        <p:nvPicPr>
          <p:cNvPr id="30" name="Picture 29"/>
          <p:cNvPicPr>
            <a:picLocks noChangeAspect="1"/>
          </p:cNvPicPr>
          <p:nvPr/>
        </p:nvPicPr>
        <p:blipFill>
          <a:blip r:embed="rId8"/>
          <a:stretch>
            <a:fillRect/>
          </a:stretch>
        </p:blipFill>
        <p:spPr>
          <a:xfrm>
            <a:off x="6798079" y="2679481"/>
            <a:ext cx="804742" cy="597460"/>
          </a:xfrm>
          <a:prstGeom prst="rect">
            <a:avLst/>
          </a:prstGeom>
        </p:spPr>
      </p:pic>
    </p:spTree>
    <p:extLst>
      <p:ext uri="{BB962C8B-B14F-4D97-AF65-F5344CB8AC3E}">
        <p14:creationId xmlns:p14="http://schemas.microsoft.com/office/powerpoint/2010/main" val="3056452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8" name="Group 7"/>
          <p:cNvGrpSpPr/>
          <p:nvPr/>
        </p:nvGrpSpPr>
        <p:grpSpPr>
          <a:xfrm>
            <a:off x="2131582" y="29029"/>
            <a:ext cx="7340816" cy="6733982"/>
            <a:chOff x="2131582" y="29029"/>
            <a:chExt cx="7340816" cy="6733982"/>
          </a:xfrm>
        </p:grpSpPr>
        <p:pic>
          <p:nvPicPr>
            <p:cNvPr id="4" name="Picture 3"/>
            <p:cNvPicPr>
              <a:picLocks noChangeAspect="1"/>
            </p:cNvPicPr>
            <p:nvPr/>
          </p:nvPicPr>
          <p:blipFill>
            <a:blip r:embed="rId3"/>
            <a:stretch>
              <a:fillRect/>
            </a:stretch>
          </p:blipFill>
          <p:spPr>
            <a:xfrm>
              <a:off x="2131582" y="1342590"/>
              <a:ext cx="7340816" cy="5348869"/>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2990867" y="2558401"/>
              <a:ext cx="2413866" cy="321957"/>
              <a:chOff x="2066372" y="1693067"/>
              <a:chExt cx="3384994"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722887" y="1744278"/>
                <a:ext cx="728479" cy="293882"/>
              </a:xfrm>
              <a:prstGeom prst="rect">
                <a:avLst/>
              </a:prstGeom>
            </p:spPr>
          </p:pic>
          <p:pic>
            <p:nvPicPr>
              <p:cNvPr id="85" name="Picture 84"/>
              <p:cNvPicPr>
                <a:picLocks noChangeAspect="1"/>
              </p:cNvPicPr>
              <p:nvPr/>
            </p:nvPicPr>
            <p:blipFill>
              <a:blip r:embed="rId11"/>
              <a:stretch>
                <a:fillRect/>
              </a:stretch>
            </p:blipFill>
            <p:spPr>
              <a:xfrm>
                <a:off x="3478205" y="1702857"/>
                <a:ext cx="640805" cy="408943"/>
              </a:xfrm>
              <a:prstGeom prst="rect">
                <a:avLst/>
              </a:prstGeom>
            </p:spPr>
          </p:pic>
        </p:grpSp>
        <p:grpSp>
          <p:nvGrpSpPr>
            <p:cNvPr id="86" name="Group 85"/>
            <p:cNvGrpSpPr/>
            <p:nvPr/>
          </p:nvGrpSpPr>
          <p:grpSpPr>
            <a:xfrm>
              <a:off x="2960541" y="4554059"/>
              <a:ext cx="2529984" cy="314496"/>
              <a:chOff x="2721075" y="6076312"/>
              <a:chExt cx="2543457" cy="235941"/>
            </a:xfrm>
          </p:grpSpPr>
          <p:grpSp>
            <p:nvGrpSpPr>
              <p:cNvPr id="87" name="Group 86"/>
              <p:cNvGrpSpPr/>
              <p:nvPr/>
            </p:nvGrpSpPr>
            <p:grpSpPr>
              <a:xfrm>
                <a:off x="2721075" y="6076312"/>
                <a:ext cx="2543457" cy="235941"/>
                <a:chOff x="2721075" y="6076312"/>
                <a:chExt cx="2543457" cy="235941"/>
              </a:xfrm>
            </p:grpSpPr>
            <p:grpSp>
              <p:nvGrpSpPr>
                <p:cNvPr id="90" name="Group 89"/>
                <p:cNvGrpSpPr/>
                <p:nvPr/>
              </p:nvGrpSpPr>
              <p:grpSpPr>
                <a:xfrm>
                  <a:off x="2721075" y="6083191"/>
                  <a:ext cx="2543457" cy="225757"/>
                  <a:chOff x="2887074" y="6083191"/>
                  <a:chExt cx="2543457" cy="225757"/>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81936" y="6113501"/>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9899" y="6083352"/>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90875" y="6083191"/>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579893" y="6076312"/>
                  <a:ext cx="302061" cy="235941"/>
                </a:xfrm>
                <a:prstGeom prst="rect">
                  <a:avLst/>
                </a:prstGeom>
              </p:spPr>
            </p:pic>
          </p:grpSp>
          <p:pic>
            <p:nvPicPr>
              <p:cNvPr id="88" name="Picture 87"/>
              <p:cNvPicPr>
                <a:picLocks noChangeAspect="1"/>
              </p:cNvPicPr>
              <p:nvPr/>
            </p:nvPicPr>
            <p:blipFill>
              <a:blip r:embed="rId6"/>
              <a:stretch>
                <a:fillRect/>
              </a:stretch>
            </p:blipFill>
            <p:spPr>
              <a:xfrm>
                <a:off x="3445877" y="6092744"/>
                <a:ext cx="334903" cy="198223"/>
              </a:xfrm>
              <a:prstGeom prst="rect">
                <a:avLst/>
              </a:prstGeom>
            </p:spPr>
          </p:pic>
          <p:pic>
            <p:nvPicPr>
              <p:cNvPr id="89" name="Picture 88"/>
              <p:cNvPicPr>
                <a:picLocks noChangeAspect="1"/>
              </p:cNvPicPr>
              <p:nvPr/>
            </p:nvPicPr>
            <p:blipFill>
              <a:blip r:embed="rId4"/>
              <a:stretch>
                <a:fillRect/>
              </a:stretch>
            </p:blipFill>
            <p:spPr>
              <a:xfrm>
                <a:off x="3066106" y="6102493"/>
                <a:ext cx="327300" cy="196986"/>
              </a:xfrm>
              <a:prstGeom prst="rect">
                <a:avLst/>
              </a:prstGeom>
            </p:spPr>
          </p:pic>
        </p:grpSp>
        <p:grpSp>
          <p:nvGrpSpPr>
            <p:cNvPr id="184" name="Group 183"/>
            <p:cNvGrpSpPr/>
            <p:nvPr/>
          </p:nvGrpSpPr>
          <p:grpSpPr>
            <a:xfrm>
              <a:off x="3009180"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662977" y="4565087"/>
              <a:ext cx="2521082" cy="314496"/>
              <a:chOff x="2721075" y="6071683"/>
              <a:chExt cx="2534507" cy="235941"/>
            </a:xfrm>
          </p:grpSpPr>
          <p:grpSp>
            <p:nvGrpSpPr>
              <p:cNvPr id="195" name="Group 194"/>
              <p:cNvGrpSpPr/>
              <p:nvPr/>
            </p:nvGrpSpPr>
            <p:grpSpPr>
              <a:xfrm>
                <a:off x="2721075" y="6071683"/>
                <a:ext cx="2534507" cy="235941"/>
                <a:chOff x="2721075" y="6071683"/>
                <a:chExt cx="2534507" cy="235941"/>
              </a:xfrm>
            </p:grpSpPr>
            <p:grpSp>
              <p:nvGrpSpPr>
                <p:cNvPr id="198" name="Group 197"/>
                <p:cNvGrpSpPr/>
                <p:nvPr/>
              </p:nvGrpSpPr>
              <p:grpSpPr>
                <a:xfrm>
                  <a:off x="2721075" y="6078721"/>
                  <a:ext cx="2534507" cy="225596"/>
                  <a:chOff x="2887074" y="6078721"/>
                  <a:chExt cx="2534507" cy="225596"/>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0658" y="6108871"/>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0949" y="6078721"/>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20689" y="6078721"/>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583647" y="6071683"/>
                  <a:ext cx="302061" cy="235941"/>
                </a:xfrm>
                <a:prstGeom prst="rect">
                  <a:avLst/>
                </a:prstGeom>
              </p:spPr>
            </p:pic>
          </p:grpSp>
          <p:pic>
            <p:nvPicPr>
              <p:cNvPr id="196" name="Picture 195"/>
              <p:cNvPicPr>
                <a:picLocks noChangeAspect="1"/>
              </p:cNvPicPr>
              <p:nvPr/>
            </p:nvPicPr>
            <p:blipFill>
              <a:blip r:embed="rId6"/>
              <a:stretch>
                <a:fillRect/>
              </a:stretch>
            </p:blipFill>
            <p:spPr>
              <a:xfrm>
                <a:off x="3484493" y="6089591"/>
                <a:ext cx="334903" cy="198223"/>
              </a:xfrm>
              <a:prstGeom prst="rect">
                <a:avLst/>
              </a:prstGeom>
            </p:spPr>
          </p:pic>
          <p:pic>
            <p:nvPicPr>
              <p:cNvPr id="197" name="Picture 196"/>
              <p:cNvPicPr>
                <a:picLocks noChangeAspect="1"/>
              </p:cNvPicPr>
              <p:nvPr/>
            </p:nvPicPr>
            <p:blipFill>
              <a:blip r:embed="rId4"/>
              <a:stretch>
                <a:fillRect/>
              </a:stretch>
            </p:blipFill>
            <p:spPr>
              <a:xfrm>
                <a:off x="3074007" y="6098898"/>
                <a:ext cx="327300" cy="196986"/>
              </a:xfrm>
              <a:prstGeom prst="rect">
                <a:avLst/>
              </a:prstGeom>
            </p:spPr>
          </p:pic>
        </p:grpSp>
        <p:grpSp>
          <p:nvGrpSpPr>
            <p:cNvPr id="204" name="Group 203"/>
            <p:cNvGrpSpPr/>
            <p:nvPr/>
          </p:nvGrpSpPr>
          <p:grpSpPr>
            <a:xfrm>
              <a:off x="6774283"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770669" y="2560163"/>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grpSp>
        <p:nvGrpSpPr>
          <p:cNvPr id="3" name="Group 2"/>
          <p:cNvGrpSpPr/>
          <p:nvPr/>
        </p:nvGrpSpPr>
        <p:grpSpPr>
          <a:xfrm>
            <a:off x="277384" y="937549"/>
            <a:ext cx="11137962" cy="5648509"/>
            <a:chOff x="277384" y="937549"/>
            <a:chExt cx="11137962" cy="5648509"/>
          </a:xfrm>
        </p:grpSpPr>
        <p:pic>
          <p:nvPicPr>
            <p:cNvPr id="2" name="Picture 1"/>
            <p:cNvPicPr>
              <a:picLocks noChangeAspect="1"/>
            </p:cNvPicPr>
            <p:nvPr/>
          </p:nvPicPr>
          <p:blipFill>
            <a:blip r:embed="rId3"/>
            <a:stretch>
              <a:fillRect/>
            </a:stretch>
          </p:blipFill>
          <p:spPr>
            <a:xfrm>
              <a:off x="277384" y="937549"/>
              <a:ext cx="11137962" cy="5628771"/>
            </a:xfrm>
            <a:prstGeom prst="rect">
              <a:avLst/>
            </a:prstGeom>
          </p:spPr>
        </p:pic>
        <p:grpSp>
          <p:nvGrpSpPr>
            <p:cNvPr id="7" name="Group 6"/>
            <p:cNvGrpSpPr/>
            <p:nvPr/>
          </p:nvGrpSpPr>
          <p:grpSpPr>
            <a:xfrm>
              <a:off x="1243909" y="6194232"/>
              <a:ext cx="3414736" cy="370662"/>
              <a:chOff x="3590210" y="5564832"/>
              <a:chExt cx="2779445" cy="240533"/>
            </a:xfrm>
          </p:grpSpPr>
          <p:grpSp>
            <p:nvGrpSpPr>
              <p:cNvPr id="8" name="Group 7"/>
              <p:cNvGrpSpPr/>
              <p:nvPr/>
            </p:nvGrpSpPr>
            <p:grpSpPr>
              <a:xfrm>
                <a:off x="3590210" y="5564832"/>
                <a:ext cx="2779445" cy="240533"/>
                <a:chOff x="3590210" y="5564832"/>
                <a:chExt cx="2779445" cy="240533"/>
              </a:xfrm>
            </p:grpSpPr>
            <p:grpSp>
              <p:nvGrpSpPr>
                <p:cNvPr id="11" name="Group 10"/>
                <p:cNvGrpSpPr/>
                <p:nvPr/>
              </p:nvGrpSpPr>
              <p:grpSpPr>
                <a:xfrm>
                  <a:off x="4000941" y="5564832"/>
                  <a:ext cx="2368714" cy="226329"/>
                  <a:chOff x="4166940" y="5564832"/>
                  <a:chExt cx="2368714" cy="226329"/>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2997" y="5620204"/>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8712" y="5564832"/>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6940" y="5565565"/>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590210" y="5569424"/>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39808" y="5580526"/>
                <a:ext cx="327300" cy="196986"/>
              </a:xfrm>
              <a:prstGeom prst="rect">
                <a:avLst/>
              </a:prstGeom>
            </p:spPr>
          </p:pic>
        </p:grpSp>
        <p:grpSp>
          <p:nvGrpSpPr>
            <p:cNvPr id="23" name="Group 22"/>
            <p:cNvGrpSpPr/>
            <p:nvPr/>
          </p:nvGrpSpPr>
          <p:grpSpPr>
            <a:xfrm>
              <a:off x="6044629" y="6177114"/>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6" name="Group 5"/>
          <p:cNvGrpSpPr/>
          <p:nvPr/>
        </p:nvGrpSpPr>
        <p:grpSpPr>
          <a:xfrm>
            <a:off x="1093509" y="134914"/>
            <a:ext cx="8934204" cy="6204546"/>
            <a:chOff x="1093509" y="4773"/>
            <a:chExt cx="8934204" cy="6204546"/>
          </a:xfrm>
        </p:grpSpPr>
        <p:pic>
          <p:nvPicPr>
            <p:cNvPr id="2" name="Picture 1"/>
            <p:cNvPicPr>
              <a:picLocks noChangeAspect="1"/>
            </p:cNvPicPr>
            <p:nvPr/>
          </p:nvPicPr>
          <p:blipFill>
            <a:blip r:embed="rId2"/>
            <a:stretch>
              <a:fillRect/>
            </a:stretch>
          </p:blipFill>
          <p:spPr>
            <a:xfrm>
              <a:off x="1093509" y="4773"/>
              <a:ext cx="8934204" cy="5984431"/>
            </a:xfrm>
            <a:prstGeom prst="rect">
              <a:avLst/>
            </a:prstGeom>
          </p:spPr>
        </p:pic>
        <p:grpSp>
          <p:nvGrpSpPr>
            <p:cNvPr id="3" name="Group 2"/>
            <p:cNvGrpSpPr/>
            <p:nvPr/>
          </p:nvGrpSpPr>
          <p:grpSpPr>
            <a:xfrm>
              <a:off x="1912933" y="5814548"/>
              <a:ext cx="7758274" cy="394771"/>
              <a:chOff x="1889150" y="5778666"/>
              <a:chExt cx="7758274" cy="394771"/>
            </a:xfrm>
          </p:grpSpPr>
          <p:grpSp>
            <p:nvGrpSpPr>
              <p:cNvPr id="16" name="Group 15"/>
              <p:cNvGrpSpPr/>
              <p:nvPr/>
            </p:nvGrpSpPr>
            <p:grpSpPr>
              <a:xfrm>
                <a:off x="6640267" y="5781178"/>
                <a:ext cx="3007157" cy="392259"/>
                <a:chOff x="2263776" y="1666730"/>
                <a:chExt cx="3601505" cy="432218"/>
              </a:xfrm>
            </p:grpSpPr>
            <p:pic>
              <p:nvPicPr>
                <p:cNvPr id="17" name="Picture 16"/>
                <p:cNvPicPr>
                  <a:picLocks noChangeAspect="1"/>
                </p:cNvPicPr>
                <p:nvPr/>
              </p:nvPicPr>
              <p:blipFill>
                <a:blip r:embed="rId3"/>
                <a:stretch>
                  <a:fillRect/>
                </a:stretch>
              </p:blipFill>
              <p:spPr>
                <a:xfrm>
                  <a:off x="2263776" y="1666730"/>
                  <a:ext cx="655912" cy="396303"/>
                </a:xfrm>
                <a:prstGeom prst="rect">
                  <a:avLst/>
                </a:prstGeom>
              </p:spPr>
            </p:pic>
            <p:pic>
              <p:nvPicPr>
                <p:cNvPr id="18" name="Picture 17"/>
                <p:cNvPicPr>
                  <a:picLocks noChangeAspect="1"/>
                </p:cNvPicPr>
                <p:nvPr/>
              </p:nvPicPr>
              <p:blipFill>
                <a:blip r:embed="rId4"/>
                <a:stretch>
                  <a:fillRect/>
                </a:stretch>
              </p:blipFill>
              <p:spPr>
                <a:xfrm>
                  <a:off x="5136803" y="1719389"/>
                  <a:ext cx="728478" cy="293882"/>
                </a:xfrm>
                <a:prstGeom prst="rect">
                  <a:avLst/>
                </a:prstGeom>
              </p:spPr>
            </p:pic>
            <p:pic>
              <p:nvPicPr>
                <p:cNvPr id="20" name="Picture 19"/>
                <p:cNvPicPr>
                  <a:picLocks noChangeAspect="1"/>
                </p:cNvPicPr>
                <p:nvPr/>
              </p:nvPicPr>
              <p:blipFill>
                <a:blip r:embed="rId5"/>
                <a:stretch>
                  <a:fillRect/>
                </a:stretch>
              </p:blipFill>
              <p:spPr>
                <a:xfrm>
                  <a:off x="3707843" y="1690005"/>
                  <a:ext cx="640805" cy="408943"/>
                </a:xfrm>
                <a:prstGeom prst="rect">
                  <a:avLst/>
                </a:prstGeom>
              </p:spPr>
            </p:pic>
          </p:grpSp>
          <p:grpSp>
            <p:nvGrpSpPr>
              <p:cNvPr id="7" name="Group 6"/>
              <p:cNvGrpSpPr/>
              <p:nvPr/>
            </p:nvGrpSpPr>
            <p:grpSpPr>
              <a:xfrm>
                <a:off x="1889150" y="5778666"/>
                <a:ext cx="3379915" cy="344085"/>
                <a:chOff x="1415503" y="5588783"/>
                <a:chExt cx="3379915" cy="344085"/>
              </a:xfrm>
            </p:grpSpPr>
            <p:grpSp>
              <p:nvGrpSpPr>
                <p:cNvPr id="19" name="Group 18"/>
                <p:cNvGrpSpPr/>
                <p:nvPr/>
              </p:nvGrpSpPr>
              <p:grpSpPr>
                <a:xfrm>
                  <a:off x="1943831" y="5588783"/>
                  <a:ext cx="2851587" cy="344085"/>
                  <a:chOff x="2721670" y="6031203"/>
                  <a:chExt cx="2261399" cy="238512"/>
                </a:xfrm>
              </p:grpSpPr>
              <p:grpSp>
                <p:nvGrpSpPr>
                  <p:cNvPr id="24" name="Group 23"/>
                  <p:cNvGrpSpPr/>
                  <p:nvPr/>
                </p:nvGrpSpPr>
                <p:grpSpPr>
                  <a:xfrm>
                    <a:off x="2721670" y="6031203"/>
                    <a:ext cx="2261399" cy="238512"/>
                    <a:chOff x="2887669" y="6031203"/>
                    <a:chExt cx="2261399" cy="238512"/>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83357" y="6066072"/>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8952" y="6043152"/>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93278" y="6031203"/>
                      <a:ext cx="255790" cy="218495"/>
                    </a:xfrm>
                    <a:prstGeom prst="rect">
                      <a:avLst/>
                    </a:prstGeom>
                  </p:spPr>
                </p:pic>
              </p:grpSp>
              <p:pic>
                <p:nvPicPr>
                  <p:cNvPr id="22" name="Picture 21"/>
                  <p:cNvPicPr>
                    <a:picLocks noChangeAspect="1"/>
                  </p:cNvPicPr>
                  <p:nvPr/>
                </p:nvPicPr>
                <p:blipFill>
                  <a:blip r:embed="rId10"/>
                  <a:stretch>
                    <a:fillRect/>
                  </a:stretch>
                </p:blipFill>
                <p:spPr>
                  <a:xfrm>
                    <a:off x="4288906" y="6047587"/>
                    <a:ext cx="334902" cy="198223"/>
                  </a:xfrm>
                  <a:prstGeom prst="rect">
                    <a:avLst/>
                  </a:prstGeom>
                </p:spPr>
              </p:pic>
              <p:pic>
                <p:nvPicPr>
                  <p:cNvPr id="23" name="Picture 22"/>
                  <p:cNvPicPr>
                    <a:picLocks noChangeAspect="1"/>
                  </p:cNvPicPr>
                  <p:nvPr/>
                </p:nvPicPr>
                <p:blipFill>
                  <a:blip r:embed="rId11"/>
                  <a:stretch>
                    <a:fillRect/>
                  </a:stretch>
                </p:blipFill>
                <p:spPr>
                  <a:xfrm>
                    <a:off x="3876220" y="6050400"/>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grpSp>
      <p:sp>
        <p:nvSpPr>
          <p:cNvPr id="9" name="TextBox 8"/>
          <p:cNvSpPr txBox="1"/>
          <p:nvPr/>
        </p:nvSpPr>
        <p:spPr>
          <a:xfrm>
            <a:off x="1778884" y="2171584"/>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0.21</a:t>
            </a:r>
          </a:p>
          <a:p>
            <a:r>
              <a:rPr lang="en-US" sz="1400" dirty="0" smtClean="0"/>
              <a:t>Marginal R</a:t>
            </a:r>
            <a:r>
              <a:rPr lang="en-US" sz="1400" baseline="30000" dirty="0" smtClean="0"/>
              <a:t>2 </a:t>
            </a:r>
            <a:r>
              <a:rPr lang="en-US" sz="1400" dirty="0"/>
              <a:t>= 0.04 </a:t>
            </a:r>
          </a:p>
        </p:txBody>
      </p:sp>
      <p:sp>
        <p:nvSpPr>
          <p:cNvPr id="25" name="TextBox 24"/>
          <p:cNvSpPr txBox="1"/>
          <p:nvPr/>
        </p:nvSpPr>
        <p:spPr>
          <a:xfrm>
            <a:off x="6271049" y="1744116"/>
            <a:ext cx="1147846"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0.43</a:t>
            </a:r>
          </a:p>
          <a:p>
            <a:r>
              <a:rPr lang="en-US" sz="1400" dirty="0"/>
              <a:t>Marginal R</a:t>
            </a:r>
            <a:r>
              <a:rPr lang="en-US" sz="1400" baseline="30000" dirty="0"/>
              <a:t>2 </a:t>
            </a:r>
            <a:r>
              <a:rPr lang="en-US" sz="1400" dirty="0"/>
              <a:t>= </a:t>
            </a:r>
            <a:r>
              <a:rPr lang="en-US" sz="1400" dirty="0" smtClean="0"/>
              <a:t>0.12</a:t>
            </a:r>
            <a:endParaRPr lang="en-US" sz="1400" dirty="0"/>
          </a:p>
        </p:txBody>
      </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03286" y="0"/>
            <a:ext cx="8563803" cy="6674845"/>
          </a:xfrm>
          <a:prstGeom prst="rect">
            <a:avLst/>
          </a:prstGeom>
        </p:spPr>
      </p:pic>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57469" y="6506762"/>
            <a:ext cx="2883658" cy="390178"/>
          </a:xfrm>
          <a:prstGeom prst="rect">
            <a:avLst/>
          </a:prstGeom>
        </p:spPr>
      </p:pic>
      <p:sp>
        <p:nvSpPr>
          <p:cNvPr id="10" name="TextBox 9"/>
          <p:cNvSpPr txBox="1"/>
          <p:nvPr/>
        </p:nvSpPr>
        <p:spPr>
          <a:xfrm>
            <a:off x="6467404" y="1822221"/>
            <a:ext cx="1064613" cy="954107"/>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0.04</a:t>
            </a:r>
          </a:p>
          <a:p>
            <a:r>
              <a:rPr lang="en-US" sz="1400" dirty="0" smtClean="0"/>
              <a:t>Marginal </a:t>
            </a:r>
            <a:r>
              <a:rPr lang="en-US" sz="1400" dirty="0"/>
              <a:t>R</a:t>
            </a:r>
            <a:r>
              <a:rPr lang="en-US" sz="1400" baseline="30000" dirty="0"/>
              <a:t>2 </a:t>
            </a:r>
            <a:r>
              <a:rPr lang="en-US" sz="1400" dirty="0"/>
              <a:t>= </a:t>
            </a:r>
            <a:r>
              <a:rPr lang="en-US" sz="1400" dirty="0" smtClean="0"/>
              <a:t>0.07</a:t>
            </a:r>
            <a:endParaRPr lang="en-US" sz="1400" dirty="0"/>
          </a:p>
        </p:txBody>
      </p:sp>
      <p:sp>
        <p:nvSpPr>
          <p:cNvPr id="11" name="TextBox 10"/>
          <p:cNvSpPr txBox="1"/>
          <p:nvPr/>
        </p:nvSpPr>
        <p:spPr>
          <a:xfrm>
            <a:off x="2211754" y="307691"/>
            <a:ext cx="1998575" cy="523220"/>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0.05</a:t>
            </a:r>
            <a:endParaRPr lang="en-US" sz="1400" dirty="0"/>
          </a:p>
          <a:p>
            <a:r>
              <a:rPr lang="en-US" sz="1400" dirty="0"/>
              <a:t>Marginal R</a:t>
            </a:r>
            <a:r>
              <a:rPr lang="en-US" sz="1400" baseline="30000" dirty="0"/>
              <a:t>2 </a:t>
            </a:r>
            <a:r>
              <a:rPr lang="en-US" sz="1400" dirty="0"/>
              <a:t>= </a:t>
            </a:r>
            <a:r>
              <a:rPr lang="en-US" sz="1400" dirty="0" smtClean="0"/>
              <a:t>0.19</a:t>
            </a:r>
            <a:endParaRPr lang="en-US" sz="1400" dirty="0"/>
          </a:p>
        </p:txBody>
      </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026371" y="0"/>
            <a:ext cx="8475090" cy="6578622"/>
          </a:xfrm>
          <a:prstGeom prst="rect">
            <a:avLst/>
          </a:prstGeom>
        </p:spPr>
      </p:pic>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6" name="Group 5"/>
          <p:cNvGrpSpPr/>
          <p:nvPr/>
        </p:nvGrpSpPr>
        <p:grpSpPr>
          <a:xfrm>
            <a:off x="2831575" y="6458113"/>
            <a:ext cx="7423040" cy="390178"/>
            <a:chOff x="2831575" y="6512907"/>
            <a:chExt cx="7423040" cy="390178"/>
          </a:xfrm>
        </p:grpSpPr>
        <p:pic>
          <p:nvPicPr>
            <p:cNvPr id="11" name="Picture 10"/>
            <p:cNvPicPr>
              <a:picLocks noChangeAspect="1"/>
            </p:cNvPicPr>
            <p:nvPr/>
          </p:nvPicPr>
          <p:blipFill>
            <a:blip r:embed="rId4"/>
            <a:stretch>
              <a:fillRect/>
            </a:stretch>
          </p:blipFill>
          <p:spPr>
            <a:xfrm>
              <a:off x="2831575" y="6516594"/>
              <a:ext cx="3286029" cy="341406"/>
            </a:xfrm>
            <a:prstGeom prst="rect">
              <a:avLst/>
            </a:prstGeom>
          </p:spPr>
        </p:pic>
        <p:pic>
          <p:nvPicPr>
            <p:cNvPr id="12" name="Picture 11"/>
            <p:cNvPicPr>
              <a:picLocks noChangeAspect="1"/>
            </p:cNvPicPr>
            <p:nvPr/>
          </p:nvPicPr>
          <p:blipFill>
            <a:blip r:embed="rId5"/>
            <a:stretch>
              <a:fillRect/>
            </a:stretch>
          </p:blipFill>
          <p:spPr>
            <a:xfrm>
              <a:off x="7370957" y="6512907"/>
              <a:ext cx="2883658" cy="390178"/>
            </a:xfrm>
            <a:prstGeom prst="rect">
              <a:avLst/>
            </a:prstGeom>
          </p:spPr>
        </p:pic>
      </p:grpSp>
      <p:sp>
        <p:nvSpPr>
          <p:cNvPr id="14" name="TextBox 13"/>
          <p:cNvSpPr txBox="1"/>
          <p:nvPr/>
        </p:nvSpPr>
        <p:spPr>
          <a:xfrm>
            <a:off x="2749845" y="2334454"/>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0.25</a:t>
            </a:r>
          </a:p>
          <a:p>
            <a:r>
              <a:rPr lang="en-US" sz="1400" dirty="0" smtClean="0"/>
              <a:t>Marginal R</a:t>
            </a:r>
            <a:r>
              <a:rPr lang="en-US" sz="1400" baseline="30000" dirty="0" smtClean="0"/>
              <a:t>2 </a:t>
            </a:r>
            <a:r>
              <a:rPr lang="en-US" sz="1400" dirty="0"/>
              <a:t>= </a:t>
            </a:r>
            <a:r>
              <a:rPr lang="en-US" sz="1400" dirty="0" smtClean="0"/>
              <a:t>0.19 </a:t>
            </a:r>
            <a:endParaRPr lang="en-US" sz="1400" dirty="0"/>
          </a:p>
        </p:txBody>
      </p:sp>
      <p:sp>
        <p:nvSpPr>
          <p:cNvPr id="15" name="TextBox 14"/>
          <p:cNvSpPr txBox="1"/>
          <p:nvPr/>
        </p:nvSpPr>
        <p:spPr>
          <a:xfrm>
            <a:off x="7079400" y="1903567"/>
            <a:ext cx="980518"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0.32</a:t>
            </a:r>
          </a:p>
          <a:p>
            <a:r>
              <a:rPr lang="en-US" sz="1400" dirty="0" smtClean="0"/>
              <a:t>Marginal R</a:t>
            </a:r>
            <a:r>
              <a:rPr lang="en-US" sz="1400" baseline="30000" dirty="0" smtClean="0"/>
              <a:t>2 </a:t>
            </a:r>
            <a:r>
              <a:rPr lang="en-US" sz="1400" dirty="0"/>
              <a:t>= </a:t>
            </a:r>
            <a:r>
              <a:rPr lang="en-US" sz="1400" dirty="0" smtClean="0"/>
              <a:t>0.09 </a:t>
            </a:r>
            <a:endParaRPr lang="en-US" sz="1400" dirty="0"/>
          </a:p>
        </p:txBody>
      </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4503</TotalTime>
  <Words>381</Words>
  <Application>Microsoft Office PowerPoint</Application>
  <PresentationFormat>Widescreen</PresentationFormat>
  <Paragraphs>96</Paragraphs>
  <Slides>17</Slides>
  <Notes>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1a null</vt:lpstr>
      <vt:lpstr>Null turnover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327</cp:revision>
  <dcterms:created xsi:type="dcterms:W3CDTF">2016-11-15T13:25:48Z</dcterms:created>
  <dcterms:modified xsi:type="dcterms:W3CDTF">2018-03-01T16:18:14Z</dcterms:modified>
</cp:coreProperties>
</file>