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7" r:id="rId15"/>
    <p:sldId id="276" r:id="rId16"/>
    <p:sldId id="27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9</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4.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253441" y="0"/>
            <a:ext cx="9224921" cy="6858000"/>
            <a:chOff x="1253441" y="0"/>
            <a:chExt cx="9224921" cy="685800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77486" y="0"/>
                <a:ext cx="8300876" cy="6131578"/>
                <a:chOff x="2177486" y="0"/>
                <a:chExt cx="8300876"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77486" y="2537382"/>
                  <a:ext cx="1500599" cy="707886"/>
                </a:xfrm>
                <a:prstGeom prst="rect">
                  <a:avLst/>
                </a:prstGeom>
                <a:noFill/>
              </p:spPr>
              <p:txBody>
                <a:bodyPr wrap="square" rtlCol="0">
                  <a:spAutoFit/>
                </a:bodyPr>
                <a:lstStyle/>
                <a:p>
                  <a:r>
                    <a:rPr lang="en-US" sz="2000" dirty="0" smtClean="0"/>
                    <a:t>0 </a:t>
                  </a:r>
                  <a:r>
                    <a:rPr lang="en-US" dirty="0" smtClean="0"/>
                    <a:t>lognormal</a:t>
                  </a:r>
                </a:p>
                <a:p>
                  <a:endParaRPr lang="en-US" sz="2000" dirty="0"/>
                </a:p>
              </p:txBody>
            </p:sp>
            <p:sp>
              <p:nvSpPr>
                <p:cNvPr id="9" name="TextBox 8"/>
                <p:cNvSpPr txBox="1"/>
                <p:nvPr/>
              </p:nvSpPr>
              <p:spPr>
                <a:xfrm>
                  <a:off x="4337850" y="2537382"/>
                  <a:ext cx="1324900" cy="707886"/>
                </a:xfrm>
                <a:prstGeom prst="rect">
                  <a:avLst/>
                </a:prstGeom>
                <a:noFill/>
              </p:spPr>
              <p:txBody>
                <a:bodyPr wrap="square" rtlCol="0">
                  <a:spAutoFit/>
                </a:bodyPr>
                <a:lstStyle/>
                <a:p>
                  <a:r>
                    <a:rPr lang="en-US" dirty="0"/>
                    <a:t>l</a:t>
                  </a:r>
                  <a:r>
                    <a:rPr lang="en-US" dirty="0" smtClean="0"/>
                    <a:t>ogseries</a:t>
                  </a:r>
                  <a:r>
                    <a:rPr lang="en-US" sz="2000" dirty="0" smtClean="0"/>
                    <a:t> 1</a:t>
                  </a:r>
                </a:p>
                <a:p>
                  <a:endParaRPr lang="en-US" sz="2000" dirty="0"/>
                </a:p>
              </p:txBody>
            </p:sp>
            <p:cxnSp>
              <p:nvCxnSpPr>
                <p:cNvPr id="4" name="Straight Arrow Connector 3"/>
                <p:cNvCxnSpPr/>
                <p:nvPr/>
              </p:nvCxnSpPr>
              <p:spPr>
                <a:xfrm>
                  <a:off x="3431200" y="2891325"/>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5" name="TextBox 4"/>
            <p:cNvSpPr txBox="1"/>
            <p:nvPr/>
          </p:nvSpPr>
          <p:spPr>
            <a:xfrm>
              <a:off x="3609583" y="2537382"/>
              <a:ext cx="549883" cy="400110"/>
            </a:xfrm>
            <a:prstGeom prst="rect">
              <a:avLst/>
            </a:prstGeom>
            <a:noFill/>
          </p:spPr>
          <p:txBody>
            <a:bodyPr wrap="square" rtlCol="0">
              <a:spAutoFit/>
            </a:bodyPr>
            <a:lstStyle/>
            <a:p>
              <a:r>
                <a:rPr lang="en-US" sz="2000" dirty="0" smtClean="0"/>
                <a:t>0.5</a:t>
              </a:r>
              <a:endParaRPr lang="en-US" sz="2000" dirty="0"/>
            </a:p>
          </p:txBody>
        </p:sp>
      </p:grpSp>
      <p:pic>
        <p:nvPicPr>
          <p:cNvPr id="3" name="Picture 2"/>
          <p:cNvPicPr>
            <a:picLocks noChangeAspect="1"/>
          </p:cNvPicPr>
          <p:nvPr/>
        </p:nvPicPr>
        <p:blipFill rotWithShape="1">
          <a:blip r:embed="rId5"/>
          <a:srcRect t="14734" r="13526"/>
          <a:stretch/>
        </p:blipFill>
        <p:spPr>
          <a:xfrm>
            <a:off x="2607823" y="3414654"/>
            <a:ext cx="1551643" cy="1134914"/>
          </a:xfrm>
          <a:prstGeom prst="rect">
            <a:avLst/>
          </a:prstGeom>
        </p:spPr>
      </p:pic>
      <p:pic>
        <p:nvPicPr>
          <p:cNvPr id="13" name="Picture 12"/>
          <p:cNvPicPr>
            <a:picLocks noChangeAspect="1"/>
          </p:cNvPicPr>
          <p:nvPr/>
        </p:nvPicPr>
        <p:blipFill rotWithShape="1">
          <a:blip r:embed="rId6"/>
          <a:srcRect t="16225" r="12346"/>
          <a:stretch/>
        </p:blipFill>
        <p:spPr>
          <a:xfrm>
            <a:off x="7249220" y="3414653"/>
            <a:ext cx="1072803" cy="760579"/>
          </a:xfrm>
          <a:prstGeom prst="rect">
            <a:avLst/>
          </a:prstGeom>
        </p:spPr>
      </p:pic>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1325563"/>
          </a:xfrm>
        </p:spPr>
        <p:txBody>
          <a:bodyPr/>
          <a:lstStyle/>
          <a:p>
            <a:r>
              <a:rPr lang="en-US" dirty="0" smtClean="0"/>
              <a:t>1a null</a:t>
            </a:r>
            <a:endParaRPr lang="en-US" dirty="0"/>
          </a:p>
        </p:txBody>
      </p:sp>
      <p:grpSp>
        <p:nvGrpSpPr>
          <p:cNvPr id="6" name="Group 5"/>
          <p:cNvGrpSpPr/>
          <p:nvPr/>
        </p:nvGrpSpPr>
        <p:grpSpPr>
          <a:xfrm>
            <a:off x="3224673" y="2790714"/>
            <a:ext cx="4896752" cy="3167081"/>
            <a:chOff x="3224673" y="2790714"/>
            <a:chExt cx="4896752" cy="3167081"/>
          </a:xfrm>
        </p:grpSpPr>
        <p:pic>
          <p:nvPicPr>
            <p:cNvPr id="5" name="Picture 4"/>
            <p:cNvPicPr>
              <a:picLocks noChangeAspect="1"/>
            </p:cNvPicPr>
            <p:nvPr/>
          </p:nvPicPr>
          <p:blipFill rotWithShape="1">
            <a:blip r:embed="rId2"/>
            <a:srcRect b="7483"/>
            <a:stretch/>
          </p:blipFill>
          <p:spPr>
            <a:xfrm>
              <a:off x="3224673" y="2790714"/>
              <a:ext cx="4801833" cy="2659472"/>
            </a:xfrm>
            <a:prstGeom prst="rect">
              <a:avLst/>
            </a:prstGeom>
          </p:spPr>
        </p:pic>
        <p:pic>
          <p:nvPicPr>
            <p:cNvPr id="3" name="Picture 2"/>
            <p:cNvPicPr>
              <a:picLocks noChangeAspect="1"/>
            </p:cNvPicPr>
            <p:nvPr/>
          </p:nvPicPr>
          <p:blipFill>
            <a:blip r:embed="rId3"/>
            <a:stretch>
              <a:fillRect/>
            </a:stretch>
          </p:blipFill>
          <p:spPr>
            <a:xfrm>
              <a:off x="4763454" y="3206518"/>
              <a:ext cx="2218843" cy="491867"/>
            </a:xfrm>
            <a:prstGeom prst="rect">
              <a:avLst/>
            </a:prstGeom>
          </p:spPr>
        </p:pic>
        <p:sp>
          <p:nvSpPr>
            <p:cNvPr id="9" name="TextBox 8"/>
            <p:cNvSpPr txBox="1"/>
            <p:nvPr/>
          </p:nvSpPr>
          <p:spPr>
            <a:xfrm>
              <a:off x="3912687" y="5311464"/>
              <a:ext cx="1500599" cy="646331"/>
            </a:xfrm>
            <a:prstGeom prst="rect">
              <a:avLst/>
            </a:prstGeom>
            <a:noFill/>
          </p:spPr>
          <p:txBody>
            <a:bodyPr wrap="square" rtlCol="0">
              <a:spAutoFit/>
            </a:bodyPr>
            <a:lstStyle/>
            <a:p>
              <a:r>
                <a:rPr lang="en-US" sz="1600" dirty="0" smtClean="0"/>
                <a:t>0 lognormal</a:t>
              </a:r>
            </a:p>
            <a:p>
              <a:endParaRPr lang="en-US" sz="2000" dirty="0"/>
            </a:p>
          </p:txBody>
        </p:sp>
        <p:sp>
          <p:nvSpPr>
            <p:cNvPr id="10" name="TextBox 9"/>
            <p:cNvSpPr txBox="1"/>
            <p:nvPr/>
          </p:nvSpPr>
          <p:spPr>
            <a:xfrm>
              <a:off x="6796525" y="5311464"/>
              <a:ext cx="1324900" cy="646331"/>
            </a:xfrm>
            <a:prstGeom prst="rect">
              <a:avLst/>
            </a:prstGeom>
            <a:noFill/>
          </p:spPr>
          <p:txBody>
            <a:bodyPr wrap="square" rtlCol="0">
              <a:spAutoFit/>
            </a:bodyPr>
            <a:lstStyle/>
            <a:p>
              <a:r>
                <a:rPr lang="en-US" sz="1600" dirty="0" smtClean="0"/>
                <a:t>logseries 1</a:t>
              </a:r>
              <a:endParaRPr lang="en-US" sz="1600" dirty="0" smtClean="0"/>
            </a:p>
            <a:p>
              <a:endParaRPr lang="en-US" sz="2000" dirty="0"/>
            </a:p>
          </p:txBody>
        </p:sp>
        <p:sp>
          <p:nvSpPr>
            <p:cNvPr id="12" name="TextBox 11"/>
            <p:cNvSpPr txBox="1"/>
            <p:nvPr/>
          </p:nvSpPr>
          <p:spPr>
            <a:xfrm>
              <a:off x="5634741" y="5311464"/>
              <a:ext cx="549883" cy="338554"/>
            </a:xfrm>
            <a:prstGeom prst="rect">
              <a:avLst/>
            </a:prstGeom>
            <a:noFill/>
          </p:spPr>
          <p:txBody>
            <a:bodyPr wrap="square" rtlCol="0">
              <a:spAutoFit/>
            </a:bodyPr>
            <a:lstStyle/>
            <a:p>
              <a:r>
                <a:rPr lang="en-US" sz="1600" dirty="0" smtClean="0"/>
                <a:t>0.5</a:t>
              </a:r>
              <a:endParaRPr lang="en-US" sz="1600" dirty="0"/>
            </a:p>
          </p:txBody>
        </p:sp>
        <p:pic>
          <p:nvPicPr>
            <p:cNvPr id="4" name="Picture 3"/>
            <p:cNvPicPr>
              <a:picLocks noChangeAspect="1"/>
            </p:cNvPicPr>
            <p:nvPr/>
          </p:nvPicPr>
          <p:blipFill rotWithShape="1">
            <a:blip r:embed="rId4"/>
            <a:srcRect l="41837" t="77727" r="30275" b="14486"/>
            <a:stretch/>
          </p:blipFill>
          <p:spPr>
            <a:xfrm>
              <a:off x="5202996" y="5645274"/>
              <a:ext cx="1339758" cy="262551"/>
            </a:xfrm>
            <a:prstGeom prst="rect">
              <a:avLst/>
            </a:prstGeom>
          </p:spPr>
        </p:pic>
        <p:cxnSp>
          <p:nvCxnSpPr>
            <p:cNvPr id="8" name="Straight Arrow Connector 7"/>
            <p:cNvCxnSpPr/>
            <p:nvPr/>
          </p:nvCxnSpPr>
          <p:spPr>
            <a:xfrm>
              <a:off x="4763452" y="5647634"/>
              <a:ext cx="2292460"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82134" y="1772816"/>
            <a:ext cx="11879237" cy="3627991"/>
            <a:chOff x="182134" y="1772816"/>
            <a:chExt cx="11879237" cy="3627991"/>
          </a:xfrm>
        </p:grpSpPr>
        <p:grpSp>
          <p:nvGrpSpPr>
            <p:cNvPr id="11" name="Group 10"/>
            <p:cNvGrpSpPr/>
            <p:nvPr/>
          </p:nvGrpSpPr>
          <p:grpSpPr>
            <a:xfrm>
              <a:off x="182134" y="1772816"/>
              <a:ext cx="11879237" cy="3627991"/>
              <a:chOff x="182134" y="1772816"/>
              <a:chExt cx="11879237" cy="3627991"/>
            </a:xfrm>
          </p:grpSpPr>
          <p:pic>
            <p:nvPicPr>
              <p:cNvPr id="9" name="Picture 8"/>
              <p:cNvPicPr>
                <a:picLocks noChangeAspect="1"/>
              </p:cNvPicPr>
              <p:nvPr/>
            </p:nvPicPr>
            <p:blipFill rotWithShape="1">
              <a:blip r:embed="rId2"/>
              <a:srcRect t="14356" r="5996"/>
              <a:stretch/>
            </p:blipFill>
            <p:spPr>
              <a:xfrm>
                <a:off x="182134" y="1772816"/>
                <a:ext cx="5943586" cy="3627991"/>
              </a:xfrm>
              <a:prstGeom prst="rect">
                <a:avLst/>
              </a:prstGeom>
            </p:spPr>
          </p:pic>
          <p:pic>
            <p:nvPicPr>
              <p:cNvPr id="10" name="Picture 9"/>
              <p:cNvPicPr>
                <a:picLocks noChangeAspect="1"/>
              </p:cNvPicPr>
              <p:nvPr/>
            </p:nvPicPr>
            <p:blipFill rotWithShape="1">
              <a:blip r:embed="rId3"/>
              <a:srcRect t="14538" r="5939"/>
              <a:stretch/>
            </p:blipFill>
            <p:spPr>
              <a:xfrm>
                <a:off x="6114160" y="1780529"/>
                <a:ext cx="5947211" cy="3620278"/>
              </a:xfrm>
              <a:prstGeom prst="rect">
                <a:avLst/>
              </a:prstGeom>
            </p:spPr>
          </p:pic>
        </p:grpSp>
        <p:sp>
          <p:nvSpPr>
            <p:cNvPr id="12" name="TextBox 11"/>
            <p:cNvSpPr txBox="1"/>
            <p:nvPr/>
          </p:nvSpPr>
          <p:spPr>
            <a:xfrm>
              <a:off x="7047708" y="1857120"/>
              <a:ext cx="279918" cy="369332"/>
            </a:xfrm>
            <a:prstGeom prst="rect">
              <a:avLst/>
            </a:prstGeom>
            <a:noFill/>
          </p:spPr>
          <p:txBody>
            <a:bodyPr wrap="square" rtlCol="0">
              <a:spAutoFit/>
            </a:bodyPr>
            <a:lstStyle/>
            <a:p>
              <a:r>
                <a:rPr lang="en-US" dirty="0"/>
                <a:t>B</a:t>
              </a:r>
            </a:p>
          </p:txBody>
        </p:sp>
        <p:sp>
          <p:nvSpPr>
            <p:cNvPr id="13" name="TextBox 12"/>
            <p:cNvSpPr txBox="1"/>
            <p:nvPr/>
          </p:nvSpPr>
          <p:spPr>
            <a:xfrm>
              <a:off x="1100497" y="1780529"/>
              <a:ext cx="279918" cy="369332"/>
            </a:xfrm>
            <a:prstGeom prst="rect">
              <a:avLst/>
            </a:prstGeom>
            <a:noFill/>
          </p:spPr>
          <p:txBody>
            <a:bodyPr wrap="square" rtlCol="0">
              <a:spAutoFit/>
            </a:bodyPr>
            <a:lstStyle/>
            <a:p>
              <a:r>
                <a:rPr lang="en-US" dirty="0" smtClean="0"/>
                <a:t>A</a:t>
              </a:r>
              <a:endParaRPr lang="en-US" dirty="0"/>
            </a:p>
          </p:txBody>
        </p:sp>
      </p:grpSp>
    </p:spTree>
    <p:extLst>
      <p:ext uri="{BB962C8B-B14F-4D97-AF65-F5344CB8AC3E}">
        <p14:creationId xmlns:p14="http://schemas.microsoft.com/office/powerpoint/2010/main" val="333504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93509" y="134914"/>
            <a:ext cx="8934204" cy="6204546"/>
            <a:chOff x="1093509" y="4773"/>
            <a:chExt cx="8934204" cy="6204546"/>
          </a:xfrm>
        </p:grpSpPr>
        <p:pic>
          <p:nvPicPr>
            <p:cNvPr id="2" name="Picture 1"/>
            <p:cNvPicPr>
              <a:picLocks noChangeAspect="1"/>
            </p:cNvPicPr>
            <p:nvPr/>
          </p:nvPicPr>
          <p:blipFill>
            <a:blip r:embed="rId2"/>
            <a:stretch>
              <a:fillRect/>
            </a:stretch>
          </p:blipFill>
          <p:spPr>
            <a:xfrm>
              <a:off x="1093509" y="4773"/>
              <a:ext cx="8934204" cy="5984431"/>
            </a:xfrm>
            <a:prstGeom prst="rect">
              <a:avLst/>
            </a:prstGeom>
          </p:spPr>
        </p:pic>
        <p:grpSp>
          <p:nvGrpSpPr>
            <p:cNvPr id="3" name="Group 2"/>
            <p:cNvGrpSpPr/>
            <p:nvPr/>
          </p:nvGrpSpPr>
          <p:grpSpPr>
            <a:xfrm>
              <a:off x="1912933" y="5814548"/>
              <a:ext cx="7758274" cy="394771"/>
              <a:chOff x="1889150" y="5778666"/>
              <a:chExt cx="7758274" cy="394771"/>
            </a:xfrm>
          </p:grpSpPr>
          <p:grpSp>
            <p:nvGrpSpPr>
              <p:cNvPr id="16" name="Group 15"/>
              <p:cNvGrpSpPr/>
              <p:nvPr/>
            </p:nvGrpSpPr>
            <p:grpSpPr>
              <a:xfrm>
                <a:off x="6640267" y="5781178"/>
                <a:ext cx="3007157" cy="392259"/>
                <a:chOff x="2263776" y="1666730"/>
                <a:chExt cx="360150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136803" y="1719389"/>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1778884" y="217158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271049" y="1744116"/>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286" y="0"/>
            <a:ext cx="8563803" cy="6674845"/>
          </a:xfrm>
          <a:prstGeom prst="rect">
            <a:avLst/>
          </a:prstGeom>
        </p:spPr>
      </p:pic>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67404" y="182222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0.04</a:t>
            </a:r>
          </a:p>
          <a:p>
            <a:r>
              <a:rPr lang="en-US" sz="1400" dirty="0" smtClean="0"/>
              <a:t>Marginal </a:t>
            </a:r>
            <a:r>
              <a:rPr lang="en-US" sz="1400" dirty="0"/>
              <a:t>R</a:t>
            </a:r>
            <a:r>
              <a:rPr lang="en-US" sz="1400" baseline="30000" dirty="0"/>
              <a:t>2 </a:t>
            </a:r>
            <a:r>
              <a:rPr lang="en-US" sz="1400" dirty="0"/>
              <a:t>= </a:t>
            </a:r>
            <a:r>
              <a:rPr lang="en-US" sz="1400" dirty="0" smtClean="0"/>
              <a:t>0.07</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0.05</a:t>
            </a:r>
            <a:endParaRPr lang="en-US" sz="1400" dirty="0"/>
          </a:p>
          <a:p>
            <a:r>
              <a:rPr lang="en-US" sz="1400" dirty="0"/>
              <a:t>Marginal R</a:t>
            </a:r>
            <a:r>
              <a:rPr lang="en-US" sz="1400" baseline="30000" dirty="0"/>
              <a:t>2 </a:t>
            </a:r>
            <a:r>
              <a:rPr lang="en-US" sz="1400" dirty="0"/>
              <a:t>= </a:t>
            </a:r>
            <a:r>
              <a:rPr lang="en-US" sz="1400" dirty="0" smtClean="0"/>
              <a:t>0.19</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0.25</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4556</TotalTime>
  <Words>386</Words>
  <Application>Microsoft Office PowerPoint</Application>
  <PresentationFormat>Widescreen</PresentationFormat>
  <Paragraphs>99</Paragraphs>
  <Slides>18</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1a null</vt:lpstr>
      <vt:lpstr>Null turnover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338</cp:revision>
  <dcterms:created xsi:type="dcterms:W3CDTF">2016-11-15T13:25:48Z</dcterms:created>
  <dcterms:modified xsi:type="dcterms:W3CDTF">2018-03-08T19:26:00Z</dcterms:modified>
</cp:coreProperties>
</file>