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8" r:id="rId2"/>
    <p:sldId id="279" r:id="rId3"/>
    <p:sldId id="275" r:id="rId4"/>
    <p:sldId id="257" r:id="rId5"/>
    <p:sldId id="260" r:id="rId6"/>
    <p:sldId id="262" r:id="rId7"/>
    <p:sldId id="271" r:id="rId8"/>
    <p:sldId id="256" r:id="rId9"/>
    <p:sldId id="264" r:id="rId10"/>
    <p:sldId id="267" r:id="rId11"/>
    <p:sldId id="273" r:id="rId12"/>
    <p:sldId id="272" r:id="rId13"/>
    <p:sldId id="274" r:id="rId14"/>
    <p:sldId id="277" r:id="rId15"/>
    <p:sldId id="276" r:id="rId16"/>
    <p:sldId id="280" r:id="rId17"/>
    <p:sldId id="270"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2F41"/>
    <a:srgbClr val="31AD34"/>
    <a:srgbClr val="FF0066"/>
    <a:srgbClr val="F5A3E5"/>
    <a:srgbClr val="6F6F6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2209" autoAdjust="0"/>
  </p:normalViewPr>
  <p:slideViewPr>
    <p:cSldViewPr snapToGrid="0">
      <p:cViewPr varScale="1">
        <p:scale>
          <a:sx n="106" d="100"/>
          <a:sy n="106" d="100"/>
        </p:scale>
        <p:origin x="73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A21820-D199-4D82-91AF-C50B1D3B111A}" type="datetimeFigureOut">
              <a:rPr lang="en-US" smtClean="0"/>
              <a:t>3/29/2018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60E3DB-BCAB-42BD-8DDD-04198F92E62D}" type="slidenum">
              <a:rPr lang="en-US" smtClean="0"/>
              <a:t>‹#›</a:t>
            </a:fld>
            <a:endParaRPr lang="en-US"/>
          </a:p>
        </p:txBody>
      </p:sp>
    </p:spTree>
    <p:extLst>
      <p:ext uri="{BB962C8B-B14F-4D97-AF65-F5344CB8AC3E}">
        <p14:creationId xmlns:p14="http://schemas.microsoft.com/office/powerpoint/2010/main" val="4288998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thenounproject.com/delwar"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thenounproject.com/Mrs_Flan"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Bird – created by </a:t>
            </a:r>
            <a:r>
              <a:rPr lang="en-US" dirty="0" err="1" smtClean="0"/>
              <a:t>parkjisun</a:t>
            </a:r>
            <a:endParaRPr lang="en-US" dirty="0" smtClean="0"/>
          </a:p>
          <a:p>
            <a:r>
              <a:rPr lang="en-US" dirty="0" smtClean="0"/>
              <a:t>Tree – created by </a:t>
            </a:r>
            <a:r>
              <a:rPr lang="en-US" sz="1200" b="0" i="0" u="none" strike="noStrike" kern="1200" dirty="0" err="1" smtClean="0">
                <a:solidFill>
                  <a:schemeClr val="tx1"/>
                </a:solidFill>
                <a:effectLst/>
                <a:latin typeface="+mn-lt"/>
                <a:ea typeface="+mn-ea"/>
                <a:cs typeface="+mn-cs"/>
                <a:hlinkClick r:id="rId3"/>
              </a:rPr>
              <a:t>Delwar</a:t>
            </a:r>
            <a:r>
              <a:rPr lang="en-US" sz="1200" b="0" i="0" u="none" strike="noStrike" kern="1200" dirty="0" smtClean="0">
                <a:solidFill>
                  <a:schemeClr val="tx1"/>
                </a:solidFill>
                <a:effectLst/>
                <a:latin typeface="+mn-lt"/>
                <a:ea typeface="+mn-ea"/>
                <a:cs typeface="+mn-cs"/>
                <a:hlinkClick r:id="rId3"/>
              </a:rPr>
              <a:t> Hossain</a:t>
            </a:r>
            <a:r>
              <a:rPr lang="en-US" sz="1200" b="0" i="0" kern="1200" dirty="0" smtClean="0">
                <a:solidFill>
                  <a:schemeClr val="tx1"/>
                </a:solidFill>
                <a:effectLst/>
                <a:latin typeface="+mn-lt"/>
                <a:ea typeface="+mn-ea"/>
                <a:cs typeface="+mn-cs"/>
              </a:rPr>
              <a:t>,</a:t>
            </a:r>
          </a:p>
          <a:p>
            <a:r>
              <a:rPr lang="en-US" dirty="0" smtClean="0"/>
              <a:t>Deer – created by </a:t>
            </a:r>
            <a:r>
              <a:rPr lang="en-US" sz="1200" b="0" i="0" u="none" strike="noStrike" kern="1200" dirty="0" smtClean="0">
                <a:solidFill>
                  <a:schemeClr val="tx1"/>
                </a:solidFill>
                <a:effectLst/>
                <a:latin typeface="+mn-lt"/>
                <a:ea typeface="+mn-ea"/>
                <a:cs typeface="+mn-cs"/>
                <a:hlinkClick r:id="rId4"/>
              </a:rPr>
              <a:t>Francisca </a:t>
            </a:r>
            <a:r>
              <a:rPr lang="en-US" sz="1200" b="0" i="0" u="none" strike="noStrike" kern="1200" dirty="0" err="1" smtClean="0">
                <a:solidFill>
                  <a:schemeClr val="tx1"/>
                </a:solidFill>
                <a:effectLst/>
                <a:latin typeface="+mn-lt"/>
                <a:ea typeface="+mn-ea"/>
                <a:cs typeface="+mn-cs"/>
                <a:hlinkClick r:id="rId4"/>
              </a:rPr>
              <a:t>Arévalo</a:t>
            </a:r>
            <a:endParaRPr lang="en-US" sz="1200" b="0" i="0" u="none" strike="noStrike" kern="1200" dirty="0" smtClean="0">
              <a:solidFill>
                <a:schemeClr val="tx1"/>
              </a:solidFill>
              <a:effectLst/>
              <a:latin typeface="+mn-lt"/>
              <a:ea typeface="+mn-ea"/>
              <a:cs typeface="+mn-cs"/>
            </a:endParaRPr>
          </a:p>
          <a:p>
            <a:r>
              <a:rPr lang="en-US" dirty="0" smtClean="0"/>
              <a:t>Fish – created by Iconic</a:t>
            </a:r>
          </a:p>
          <a:p>
            <a:r>
              <a:rPr lang="en-US" dirty="0" smtClean="0"/>
              <a:t>Butterfly – created by Jacqueline </a:t>
            </a:r>
            <a:r>
              <a:rPr lang="en-US" dirty="0" err="1" smtClean="0"/>
              <a:t>Fernandes</a:t>
            </a:r>
            <a:endParaRPr lang="en-US" dirty="0" smtClean="0"/>
          </a:p>
          <a:p>
            <a:r>
              <a:rPr lang="en-US" dirty="0" smtClean="0"/>
              <a:t>Shell</a:t>
            </a:r>
            <a:r>
              <a:rPr lang="en-US" baseline="0" dirty="0" smtClean="0"/>
              <a:t> – created by B Barrett Noun project</a:t>
            </a:r>
          </a:p>
          <a:p>
            <a:r>
              <a:rPr lang="en-US" baseline="0" dirty="0" smtClean="0"/>
              <a:t>Bacteria – created by Boris </a:t>
            </a:r>
            <a:r>
              <a:rPr lang="en-US" baseline="0" dirty="0" err="1" smtClean="0"/>
              <a:t>Belov</a:t>
            </a:r>
            <a:endParaRPr lang="en-US" baseline="0" dirty="0" smtClean="0"/>
          </a:p>
          <a:p>
            <a:r>
              <a:rPr lang="en-US" baseline="0" dirty="0" smtClean="0"/>
              <a:t>Mountains by </a:t>
            </a:r>
            <a:r>
              <a:rPr lang="en-US" baseline="0" dirty="0" err="1" smtClean="0"/>
              <a:t>alice</a:t>
            </a:r>
            <a:r>
              <a:rPr lang="en-US" baseline="0" dirty="0" smtClean="0"/>
              <a:t> noir, ocean by </a:t>
            </a:r>
            <a:r>
              <a:rPr lang="en-US" baseline="0" dirty="0" err="1" smtClean="0"/>
              <a:t>alex</a:t>
            </a:r>
            <a:r>
              <a:rPr lang="en-US" baseline="0" dirty="0" smtClean="0"/>
              <a:t> </a:t>
            </a:r>
            <a:r>
              <a:rPr lang="en-US" baseline="0" dirty="0" err="1" smtClean="0"/>
              <a:t>muravev</a:t>
            </a:r>
            <a:r>
              <a:rPr lang="en-US" baseline="0" dirty="0" smtClean="0"/>
              <a:t>, lake by </a:t>
            </a:r>
            <a:r>
              <a:rPr lang="en-US" baseline="0" dirty="0" err="1" smtClean="0"/>
              <a:t>By</a:t>
            </a:r>
            <a:r>
              <a:rPr lang="en-US" baseline="0" dirty="0" smtClean="0"/>
              <a:t> Anton </a:t>
            </a:r>
            <a:r>
              <a:rPr lang="en-US" baseline="0" dirty="0" err="1" smtClean="0"/>
              <a:t>Gajdosik</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1</a:t>
            </a:fld>
            <a:endParaRPr lang="en-US"/>
          </a:p>
        </p:txBody>
      </p:sp>
    </p:spTree>
    <p:extLst>
      <p:ext uri="{BB962C8B-B14F-4D97-AF65-F5344CB8AC3E}">
        <p14:creationId xmlns:p14="http://schemas.microsoft.com/office/powerpoint/2010/main" val="3600764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4</a:t>
            </a:fld>
            <a:endParaRPr lang="en-US"/>
          </a:p>
        </p:txBody>
      </p:sp>
    </p:spTree>
    <p:extLst>
      <p:ext uri="{BB962C8B-B14F-4D97-AF65-F5344CB8AC3E}">
        <p14:creationId xmlns:p14="http://schemas.microsoft.com/office/powerpoint/2010/main" val="2728871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5</a:t>
            </a:fld>
            <a:endParaRPr lang="en-US"/>
          </a:p>
        </p:txBody>
      </p:sp>
    </p:spTree>
    <p:extLst>
      <p:ext uri="{BB962C8B-B14F-4D97-AF65-F5344CB8AC3E}">
        <p14:creationId xmlns:p14="http://schemas.microsoft.com/office/powerpoint/2010/main" val="494307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10</a:t>
            </a:fld>
            <a:endParaRPr lang="en-US"/>
          </a:p>
        </p:txBody>
      </p:sp>
    </p:spTree>
    <p:extLst>
      <p:ext uri="{BB962C8B-B14F-4D97-AF65-F5344CB8AC3E}">
        <p14:creationId xmlns:p14="http://schemas.microsoft.com/office/powerpoint/2010/main" val="3767085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14</a:t>
            </a:fld>
            <a:endParaRPr lang="en-US"/>
          </a:p>
        </p:txBody>
      </p:sp>
    </p:spTree>
    <p:extLst>
      <p:ext uri="{BB962C8B-B14F-4D97-AF65-F5344CB8AC3E}">
        <p14:creationId xmlns:p14="http://schemas.microsoft.com/office/powerpoint/2010/main" val="3808999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3/29/2018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536696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3/29/2018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958962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3/29/2018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425776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3/29/2018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538160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16B8C92-D5E3-4480-8685-D57BEE386DE2}" type="datetimeFigureOut">
              <a:rPr lang="en-US" smtClean="0"/>
              <a:t>3/29/2018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5493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6B8C92-D5E3-4480-8685-D57BEE386DE2}" type="datetimeFigureOut">
              <a:rPr lang="en-US" smtClean="0"/>
              <a:t>3/29/2018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84125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6B8C92-D5E3-4480-8685-D57BEE386DE2}" type="datetimeFigureOut">
              <a:rPr lang="en-US" smtClean="0"/>
              <a:t>3/29/2018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7790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6B8C92-D5E3-4480-8685-D57BEE386DE2}" type="datetimeFigureOut">
              <a:rPr lang="en-US" smtClean="0"/>
              <a:t>3/29/2018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184618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6B8C92-D5E3-4480-8685-D57BEE386DE2}" type="datetimeFigureOut">
              <a:rPr lang="en-US" smtClean="0"/>
              <a:t>3/29/2018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108845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3/29/2018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852879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3/29/2018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53328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6B8C92-D5E3-4480-8685-D57BEE386DE2}" type="datetimeFigureOut">
              <a:rPr lang="en-US" smtClean="0"/>
              <a:t>3/29/2018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3739AB-A080-4B4D-8F68-F1CDB67AAAC5}" type="slidenum">
              <a:rPr lang="en-US" smtClean="0"/>
              <a:t>‹#›</a:t>
            </a:fld>
            <a:endParaRPr lang="en-US"/>
          </a:p>
        </p:txBody>
      </p:sp>
    </p:spTree>
    <p:extLst>
      <p:ext uri="{BB962C8B-B14F-4D97-AF65-F5344CB8AC3E}">
        <p14:creationId xmlns:p14="http://schemas.microsoft.com/office/powerpoint/2010/main" val="4234960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4.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28.png"/><Relationship Id="rId4" Type="http://schemas.openxmlformats.org/officeDocument/2006/relationships/image" Target="../media/image36.png"/></Relationships>
</file>

<file path=ppt/slides/_rels/slide1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26.png"/><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1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55.pn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21.png"/><Relationship Id="rId7" Type="http://schemas.openxmlformats.org/officeDocument/2006/relationships/image" Target="../media/image3.png"/><Relationship Id="rId12"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2.png"/><Relationship Id="rId5" Type="http://schemas.openxmlformats.org/officeDocument/2006/relationships/image" Target="../media/image6.png"/><Relationship Id="rId10"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png"/><Relationship Id="rId3" Type="http://schemas.openxmlformats.org/officeDocument/2006/relationships/image" Target="../media/image22.png"/><Relationship Id="rId7" Type="http://schemas.openxmlformats.org/officeDocument/2006/relationships/image" Target="../media/image6.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1.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9.png"/><Relationship Id="rId7" Type="http://schemas.openxmlformats.org/officeDocument/2006/relationships/image" Target="../media/image4.png"/><Relationship Id="rId12"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1.png"/><Relationship Id="rId5" Type="http://schemas.openxmlformats.org/officeDocument/2006/relationships/image" Target="../media/image2.png"/><Relationship Id="rId10" Type="http://schemas.openxmlformats.org/officeDocument/2006/relationships/image" Target="../media/image8.png"/><Relationship Id="rId4" Type="http://schemas.openxmlformats.org/officeDocument/2006/relationships/image" Target="../media/image10.png"/><Relationship Id="rId9"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523485171"/>
              </p:ext>
            </p:extLst>
          </p:nvPr>
        </p:nvGraphicFramePr>
        <p:xfrm>
          <a:off x="2492626" y="3745150"/>
          <a:ext cx="4202089" cy="1960028"/>
        </p:xfrm>
        <a:graphic>
          <a:graphicData uri="http://schemas.openxmlformats.org/drawingml/2006/table">
            <a:tbl>
              <a:tblPr firstRow="1" bandRow="1">
                <a:tableStyleId>{5C22544A-7EE6-4342-B048-85BDC9FD1C3A}</a:tableStyleId>
              </a:tblPr>
              <a:tblGrid>
                <a:gridCol w="802944">
                  <a:extLst>
                    <a:ext uri="{9D8B030D-6E8A-4147-A177-3AD203B41FA5}">
                      <a16:colId xmlns:a16="http://schemas.microsoft.com/office/drawing/2014/main" val="3777247511"/>
                    </a:ext>
                  </a:extLst>
                </a:gridCol>
                <a:gridCol w="1200230">
                  <a:extLst>
                    <a:ext uri="{9D8B030D-6E8A-4147-A177-3AD203B41FA5}">
                      <a16:colId xmlns:a16="http://schemas.microsoft.com/office/drawing/2014/main" val="3565287180"/>
                    </a:ext>
                  </a:extLst>
                </a:gridCol>
                <a:gridCol w="710503">
                  <a:extLst>
                    <a:ext uri="{9D8B030D-6E8A-4147-A177-3AD203B41FA5}">
                      <a16:colId xmlns:a16="http://schemas.microsoft.com/office/drawing/2014/main" val="310175345"/>
                    </a:ext>
                  </a:extLst>
                </a:gridCol>
                <a:gridCol w="1488412">
                  <a:extLst>
                    <a:ext uri="{9D8B030D-6E8A-4147-A177-3AD203B41FA5}">
                      <a16:colId xmlns:a16="http://schemas.microsoft.com/office/drawing/2014/main" val="2991616883"/>
                    </a:ext>
                  </a:extLst>
                </a:gridCol>
              </a:tblGrid>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Birds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Invertebrates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89353912"/>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Plants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Benthos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6650058"/>
                  </a:ext>
                </a:extLst>
              </a:tr>
              <a:tr h="49000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Mammals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Plankton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48586666"/>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Fish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495031"/>
                  </a:ext>
                </a:extLst>
              </a:tr>
            </a:tbl>
          </a:graphicData>
        </a:graphic>
      </p:graphicFrame>
      <p:pic>
        <p:nvPicPr>
          <p:cNvPr id="18" name="Picture 17"/>
          <p:cNvPicPr>
            <a:picLocks noChangeAspect="1"/>
          </p:cNvPicPr>
          <p:nvPr/>
        </p:nvPicPr>
        <p:blipFill>
          <a:blip r:embed="rId3"/>
          <a:stretch>
            <a:fillRect/>
          </a:stretch>
        </p:blipFill>
        <p:spPr>
          <a:xfrm>
            <a:off x="2545327" y="4277386"/>
            <a:ext cx="682287" cy="410634"/>
          </a:xfrm>
          <a:prstGeom prst="rect">
            <a:avLst/>
          </a:prstGeom>
        </p:spPr>
      </p:pic>
      <p:pic>
        <p:nvPicPr>
          <p:cNvPr id="16" name="Picture 15"/>
          <p:cNvPicPr>
            <a:picLocks noChangeAspect="1"/>
          </p:cNvPicPr>
          <p:nvPr/>
        </p:nvPicPr>
        <p:blipFill>
          <a:blip r:embed="rId4"/>
          <a:stretch>
            <a:fillRect/>
          </a:stretch>
        </p:blipFill>
        <p:spPr>
          <a:xfrm>
            <a:off x="8207068" y="4617289"/>
            <a:ext cx="640805" cy="408944"/>
          </a:xfrm>
          <a:prstGeom prst="rect">
            <a:avLst/>
          </a:prstGeom>
        </p:spPr>
      </p:pic>
      <p:graphicFrame>
        <p:nvGraphicFramePr>
          <p:cNvPr id="12" name="Table 11"/>
          <p:cNvGraphicFramePr>
            <a:graphicFrameLocks noGrp="1"/>
          </p:cNvGraphicFramePr>
          <p:nvPr>
            <p:extLst>
              <p:ext uri="{D42A27DB-BD31-4B8C-83A1-F6EECF244321}">
                <p14:modId xmlns:p14="http://schemas.microsoft.com/office/powerpoint/2010/main" val="2414905249"/>
              </p:ext>
            </p:extLst>
          </p:nvPr>
        </p:nvGraphicFramePr>
        <p:xfrm>
          <a:off x="2032000" y="723583"/>
          <a:ext cx="1914850" cy="2595880"/>
        </p:xfrm>
        <a:graphic>
          <a:graphicData uri="http://schemas.openxmlformats.org/drawingml/2006/table">
            <a:tbl>
              <a:tblPr firstRow="1" bandRow="1">
                <a:tableStyleId>{5940675A-B579-460E-94D1-54222C63F5DA}</a:tableStyleId>
              </a:tblPr>
              <a:tblGrid>
                <a:gridCol w="487265">
                  <a:extLst>
                    <a:ext uri="{9D8B030D-6E8A-4147-A177-3AD203B41FA5}">
                      <a16:colId xmlns:a16="http://schemas.microsoft.com/office/drawing/2014/main" val="1812283001"/>
                    </a:ext>
                  </a:extLst>
                </a:gridCol>
                <a:gridCol w="1427585">
                  <a:extLst>
                    <a:ext uri="{9D8B030D-6E8A-4147-A177-3AD203B41FA5}">
                      <a16:colId xmlns:a16="http://schemas.microsoft.com/office/drawing/2014/main" val="3574134326"/>
                    </a:ext>
                  </a:extLst>
                </a:gridCol>
              </a:tblGrid>
              <a:tr h="370840">
                <a:tc>
                  <a:txBody>
                    <a:bodyPr/>
                    <a:lstStyle/>
                    <a:p>
                      <a:endParaRPr lang="en-US" dirty="0"/>
                    </a:p>
                  </a:txBody>
                  <a:tcPr/>
                </a:tc>
                <a:tc>
                  <a:txBody>
                    <a:bodyPr/>
                    <a:lstStyle/>
                    <a:p>
                      <a:r>
                        <a:rPr lang="en-US" dirty="0" smtClean="0"/>
                        <a:t>Birds</a:t>
                      </a:r>
                      <a:endParaRPr lang="en-US" dirty="0"/>
                    </a:p>
                  </a:txBody>
                  <a:tcPr/>
                </a:tc>
                <a:extLst>
                  <a:ext uri="{0D108BD9-81ED-4DB2-BD59-A6C34878D82A}">
                    <a16:rowId xmlns:a16="http://schemas.microsoft.com/office/drawing/2014/main" val="34741539"/>
                  </a:ext>
                </a:extLst>
              </a:tr>
              <a:tr h="370840">
                <a:tc>
                  <a:txBody>
                    <a:bodyPr/>
                    <a:lstStyle/>
                    <a:p>
                      <a:endParaRPr lang="en-US" dirty="0"/>
                    </a:p>
                  </a:txBody>
                  <a:tcPr/>
                </a:tc>
                <a:tc>
                  <a:txBody>
                    <a:bodyPr/>
                    <a:lstStyle/>
                    <a:p>
                      <a:r>
                        <a:rPr lang="en-US" dirty="0" smtClean="0"/>
                        <a:t>Plants</a:t>
                      </a:r>
                      <a:endParaRPr lang="en-US" dirty="0"/>
                    </a:p>
                  </a:txBody>
                  <a:tcPr/>
                </a:tc>
                <a:extLst>
                  <a:ext uri="{0D108BD9-81ED-4DB2-BD59-A6C34878D82A}">
                    <a16:rowId xmlns:a16="http://schemas.microsoft.com/office/drawing/2014/main" val="1816204491"/>
                  </a:ext>
                </a:extLst>
              </a:tr>
              <a:tr h="370840">
                <a:tc>
                  <a:txBody>
                    <a:bodyPr/>
                    <a:lstStyle/>
                    <a:p>
                      <a:endParaRPr lang="en-US"/>
                    </a:p>
                  </a:txBody>
                  <a:tcPr/>
                </a:tc>
                <a:tc>
                  <a:txBody>
                    <a:bodyPr/>
                    <a:lstStyle/>
                    <a:p>
                      <a:r>
                        <a:rPr lang="en-US" dirty="0" smtClean="0"/>
                        <a:t>Mammals</a:t>
                      </a:r>
                      <a:endParaRPr lang="en-US" dirty="0"/>
                    </a:p>
                  </a:txBody>
                  <a:tcPr/>
                </a:tc>
                <a:extLst>
                  <a:ext uri="{0D108BD9-81ED-4DB2-BD59-A6C34878D82A}">
                    <a16:rowId xmlns:a16="http://schemas.microsoft.com/office/drawing/2014/main" val="3053943592"/>
                  </a:ext>
                </a:extLst>
              </a:tr>
              <a:tr h="370840">
                <a:tc>
                  <a:txBody>
                    <a:bodyPr/>
                    <a:lstStyle/>
                    <a:p>
                      <a:endParaRPr lang="en-US" dirty="0"/>
                    </a:p>
                  </a:txBody>
                  <a:tcPr/>
                </a:tc>
                <a:tc>
                  <a:txBody>
                    <a:bodyPr/>
                    <a:lstStyle/>
                    <a:p>
                      <a:r>
                        <a:rPr lang="en-US" dirty="0" smtClean="0"/>
                        <a:t>Fish</a:t>
                      </a:r>
                      <a:endParaRPr lang="en-US" dirty="0"/>
                    </a:p>
                  </a:txBody>
                  <a:tcPr/>
                </a:tc>
                <a:extLst>
                  <a:ext uri="{0D108BD9-81ED-4DB2-BD59-A6C34878D82A}">
                    <a16:rowId xmlns:a16="http://schemas.microsoft.com/office/drawing/2014/main" val="1425409090"/>
                  </a:ext>
                </a:extLst>
              </a:tr>
              <a:tr h="370840">
                <a:tc>
                  <a:txBody>
                    <a:bodyPr/>
                    <a:lstStyle/>
                    <a:p>
                      <a:endParaRPr lang="en-US" dirty="0"/>
                    </a:p>
                  </a:txBody>
                  <a:tcPr/>
                </a:tc>
                <a:tc>
                  <a:txBody>
                    <a:bodyPr/>
                    <a:lstStyle/>
                    <a:p>
                      <a:r>
                        <a:rPr lang="en-US" dirty="0" smtClean="0"/>
                        <a:t>Invertebrates</a:t>
                      </a:r>
                      <a:endParaRPr lang="en-US" dirty="0"/>
                    </a:p>
                  </a:txBody>
                  <a:tcPr/>
                </a:tc>
                <a:extLst>
                  <a:ext uri="{0D108BD9-81ED-4DB2-BD59-A6C34878D82A}">
                    <a16:rowId xmlns:a16="http://schemas.microsoft.com/office/drawing/2014/main" val="3097088923"/>
                  </a:ext>
                </a:extLst>
              </a:tr>
              <a:tr h="370840">
                <a:tc>
                  <a:txBody>
                    <a:bodyPr/>
                    <a:lstStyle/>
                    <a:p>
                      <a:endParaRPr lang="en-US" dirty="0"/>
                    </a:p>
                  </a:txBody>
                  <a:tcPr/>
                </a:tc>
                <a:tc>
                  <a:txBody>
                    <a:bodyPr/>
                    <a:lstStyle/>
                    <a:p>
                      <a:r>
                        <a:rPr lang="en-US" dirty="0" smtClean="0"/>
                        <a:t>Benthos</a:t>
                      </a:r>
                      <a:endParaRPr lang="en-US" dirty="0"/>
                    </a:p>
                  </a:txBody>
                  <a:tcPr/>
                </a:tc>
                <a:extLst>
                  <a:ext uri="{0D108BD9-81ED-4DB2-BD59-A6C34878D82A}">
                    <a16:rowId xmlns:a16="http://schemas.microsoft.com/office/drawing/2014/main" val="1149511687"/>
                  </a:ext>
                </a:extLst>
              </a:tr>
              <a:tr h="370840">
                <a:tc>
                  <a:txBody>
                    <a:bodyPr/>
                    <a:lstStyle/>
                    <a:p>
                      <a:endParaRPr lang="en-US"/>
                    </a:p>
                  </a:txBody>
                  <a:tcPr/>
                </a:tc>
                <a:tc>
                  <a:txBody>
                    <a:bodyPr/>
                    <a:lstStyle/>
                    <a:p>
                      <a:r>
                        <a:rPr lang="en-US" dirty="0" smtClean="0"/>
                        <a:t>Plankton</a:t>
                      </a:r>
                      <a:endParaRPr lang="en-US" dirty="0"/>
                    </a:p>
                  </a:txBody>
                  <a:tcPr/>
                </a:tc>
                <a:extLst>
                  <a:ext uri="{0D108BD9-81ED-4DB2-BD59-A6C34878D82A}">
                    <a16:rowId xmlns:a16="http://schemas.microsoft.com/office/drawing/2014/main" val="785655806"/>
                  </a:ext>
                </a:extLst>
              </a:tr>
            </a:tbl>
          </a:graphicData>
        </a:graphic>
      </p:graphicFrame>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45043" y="1924865"/>
            <a:ext cx="429134" cy="212913"/>
          </a:xfrm>
          <a:prstGeom prst="rect">
            <a:avLst/>
          </a:prstGeom>
        </p:spPr>
      </p:pic>
      <p:sp>
        <p:nvSpPr>
          <p:cNvPr id="2" name="Title 1"/>
          <p:cNvSpPr>
            <a:spLocks noGrp="1"/>
          </p:cNvSpPr>
          <p:nvPr>
            <p:ph type="title"/>
          </p:nvPr>
        </p:nvSpPr>
        <p:spPr>
          <a:xfrm>
            <a:off x="10354235" y="60801"/>
            <a:ext cx="1380392" cy="1325563"/>
          </a:xfrm>
        </p:spPr>
        <p:txBody>
          <a:bodyPr/>
          <a:lstStyle/>
          <a:p>
            <a:r>
              <a:rPr lang="en-US" dirty="0" smtClean="0"/>
              <a:t>Key</a:t>
            </a:r>
            <a:endParaRPr lang="en-US" dirty="0"/>
          </a:p>
        </p:txBody>
      </p: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69651" y="2970153"/>
            <a:ext cx="370436" cy="297787"/>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78832" y="2237652"/>
            <a:ext cx="395345" cy="325047"/>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080256" y="733268"/>
            <a:ext cx="386064" cy="329776"/>
          </a:xfrm>
          <a:prstGeom prst="rect">
            <a:avLst/>
          </a:prstGeom>
        </p:spPr>
      </p:pic>
      <p:pic>
        <p:nvPicPr>
          <p:cNvPr id="5" name="Picture 4"/>
          <p:cNvPicPr>
            <a:picLocks noChangeAspect="1"/>
          </p:cNvPicPr>
          <p:nvPr/>
        </p:nvPicPr>
        <p:blipFill>
          <a:blip r:embed="rId9"/>
          <a:stretch>
            <a:fillRect/>
          </a:stretch>
        </p:blipFill>
        <p:spPr>
          <a:xfrm>
            <a:off x="2046589" y="2588903"/>
            <a:ext cx="422129" cy="329727"/>
          </a:xfrm>
          <a:prstGeom prst="rect">
            <a:avLst/>
          </a:prstGeom>
        </p:spPr>
      </p:pic>
      <p:pic>
        <p:nvPicPr>
          <p:cNvPr id="3" name="Picture 2"/>
          <p:cNvPicPr>
            <a:picLocks noChangeAspect="1"/>
          </p:cNvPicPr>
          <p:nvPr/>
        </p:nvPicPr>
        <p:blipFill>
          <a:blip r:embed="rId3"/>
          <a:stretch>
            <a:fillRect/>
          </a:stretch>
        </p:blipFill>
        <p:spPr>
          <a:xfrm>
            <a:off x="2046589" y="1149269"/>
            <a:ext cx="446039" cy="268449"/>
          </a:xfrm>
          <a:prstGeom prst="rect">
            <a:avLst/>
          </a:prstGeom>
        </p:spPr>
      </p:pic>
      <p:pic>
        <p:nvPicPr>
          <p:cNvPr id="11" name="Picture 10"/>
          <p:cNvPicPr>
            <a:picLocks noChangeAspect="1"/>
          </p:cNvPicPr>
          <p:nvPr/>
        </p:nvPicPr>
        <p:blipFill>
          <a:blip r:embed="rId10"/>
          <a:stretch>
            <a:fillRect/>
          </a:stretch>
        </p:blipFill>
        <p:spPr>
          <a:xfrm>
            <a:off x="2060381" y="1551359"/>
            <a:ext cx="413796" cy="244918"/>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571090630"/>
              </p:ext>
            </p:extLst>
          </p:nvPr>
        </p:nvGraphicFramePr>
        <p:xfrm>
          <a:off x="6820894" y="3745150"/>
          <a:ext cx="2189284" cy="1274526"/>
        </p:xfrm>
        <a:graphic>
          <a:graphicData uri="http://schemas.openxmlformats.org/drawingml/2006/table">
            <a:tbl>
              <a:tblPr firstRow="1" bandRow="1">
                <a:tableStyleId>{0505E3EF-67EA-436B-97B2-0124C06EBD24}</a:tableStyleId>
              </a:tblPr>
              <a:tblGrid>
                <a:gridCol w="1261110">
                  <a:extLst>
                    <a:ext uri="{9D8B030D-6E8A-4147-A177-3AD203B41FA5}">
                      <a16:colId xmlns:a16="http://schemas.microsoft.com/office/drawing/2014/main" val="1963467705"/>
                    </a:ext>
                  </a:extLst>
                </a:gridCol>
                <a:gridCol w="928174">
                  <a:extLst>
                    <a:ext uri="{9D8B030D-6E8A-4147-A177-3AD203B41FA5}">
                      <a16:colId xmlns:a16="http://schemas.microsoft.com/office/drawing/2014/main" val="464586843"/>
                    </a:ext>
                  </a:extLst>
                </a:gridCol>
              </a:tblGrid>
              <a:tr h="424842">
                <a:tc>
                  <a:txBody>
                    <a:bodyPr/>
                    <a:lstStyle/>
                    <a:p>
                      <a:r>
                        <a:rPr lang="en-US" b="0" dirty="0" smtClean="0"/>
                        <a:t>Terrestrial</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16226580"/>
                  </a:ext>
                </a:extLst>
              </a:tr>
              <a:tr h="424842">
                <a:tc>
                  <a:txBody>
                    <a:bodyPr/>
                    <a:lstStyle/>
                    <a:p>
                      <a:r>
                        <a:rPr lang="en-US" dirty="0" smtClean="0"/>
                        <a:t>Marine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2741848"/>
                  </a:ext>
                </a:extLst>
              </a:tr>
              <a:tr h="424842">
                <a:tc>
                  <a:txBody>
                    <a:bodyPr/>
                    <a:lstStyle/>
                    <a:p>
                      <a:r>
                        <a:rPr lang="en-US" dirty="0" smtClean="0"/>
                        <a:t>Freshwater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1260421"/>
                  </a:ext>
                </a:extLst>
              </a:tr>
            </a:tbl>
          </a:graphicData>
        </a:graphic>
      </p:graphicFrame>
      <p:pic>
        <p:nvPicPr>
          <p:cNvPr id="8" name="Picture 7"/>
          <p:cNvPicPr>
            <a:picLocks noChangeAspect="1"/>
          </p:cNvPicPr>
          <p:nvPr/>
        </p:nvPicPr>
        <p:blipFill>
          <a:blip r:embed="rId11"/>
          <a:stretch>
            <a:fillRect/>
          </a:stretch>
        </p:blipFill>
        <p:spPr>
          <a:xfrm>
            <a:off x="8163232" y="3758752"/>
            <a:ext cx="655912" cy="396304"/>
          </a:xfrm>
          <a:prstGeom prst="rect">
            <a:avLst/>
          </a:prstGeom>
        </p:spPr>
      </p:pic>
      <p:pic>
        <p:nvPicPr>
          <p:cNvPr id="13" name="Picture 12"/>
          <p:cNvPicPr>
            <a:picLocks noChangeAspect="1"/>
          </p:cNvPicPr>
          <p:nvPr/>
        </p:nvPicPr>
        <p:blipFill>
          <a:blip r:embed="rId12"/>
          <a:stretch>
            <a:fillRect/>
          </a:stretch>
        </p:blipFill>
        <p:spPr>
          <a:xfrm>
            <a:off x="8163232" y="4235472"/>
            <a:ext cx="728479" cy="293882"/>
          </a:xfrm>
          <a:prstGeom prst="rect">
            <a:avLst/>
          </a:prstGeom>
        </p:spPr>
      </p:pic>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618805" y="3756919"/>
            <a:ext cx="535330" cy="457280"/>
          </a:xfrm>
          <a:prstGeom prst="rect">
            <a:avLst/>
          </a:prstGeom>
        </p:spPr>
      </p:pic>
      <p:pic>
        <p:nvPicPr>
          <p:cNvPr id="19" name="Picture 18"/>
          <p:cNvPicPr>
            <a:picLocks noChangeAspect="1"/>
          </p:cNvPicPr>
          <p:nvPr/>
        </p:nvPicPr>
        <p:blipFill>
          <a:blip r:embed="rId10"/>
          <a:stretch>
            <a:fillRect/>
          </a:stretch>
        </p:blipFill>
        <p:spPr>
          <a:xfrm>
            <a:off x="2518111" y="4738385"/>
            <a:ext cx="709503" cy="419942"/>
          </a:xfrm>
          <a:prstGeom prst="rect">
            <a:avLst/>
          </a:prstGeom>
        </p:spPr>
      </p:pic>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45327" y="5316298"/>
            <a:ext cx="682288" cy="338515"/>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37703" y="3761069"/>
            <a:ext cx="551129" cy="453130"/>
          </a:xfrm>
          <a:prstGeom prst="rect">
            <a:avLst/>
          </a:prstGeom>
        </p:spPr>
      </p:pic>
      <p:pic>
        <p:nvPicPr>
          <p:cNvPr id="22" name="Picture 21"/>
          <p:cNvPicPr>
            <a:picLocks noChangeAspect="1"/>
          </p:cNvPicPr>
          <p:nvPr/>
        </p:nvPicPr>
        <p:blipFill>
          <a:blip r:embed="rId9"/>
          <a:stretch>
            <a:fillRect/>
          </a:stretch>
        </p:blipFill>
        <p:spPr>
          <a:xfrm>
            <a:off x="4551840" y="4266416"/>
            <a:ext cx="522854" cy="408404"/>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53621" y="4769685"/>
            <a:ext cx="522854" cy="420313"/>
          </a:xfrm>
          <a:prstGeom prst="rect">
            <a:avLst/>
          </a:prstGeom>
        </p:spPr>
      </p:pic>
    </p:spTree>
    <p:extLst>
      <p:ext uri="{BB962C8B-B14F-4D97-AF65-F5344CB8AC3E}">
        <p14:creationId xmlns:p14="http://schemas.microsoft.com/office/powerpoint/2010/main" val="7228529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502529" cy="1325563"/>
          </a:xfrm>
        </p:spPr>
        <p:txBody>
          <a:bodyPr/>
          <a:lstStyle/>
          <a:p>
            <a:r>
              <a:rPr lang="en-US" dirty="0" err="1" smtClean="0"/>
              <a:t>Supp</a:t>
            </a:r>
            <a:r>
              <a:rPr lang="en-US" dirty="0" smtClean="0"/>
              <a:t> 25</a:t>
            </a:r>
            <a:endParaRPr lang="en-US" dirty="0"/>
          </a:p>
        </p:txBody>
      </p:sp>
      <p:grpSp>
        <p:nvGrpSpPr>
          <p:cNvPr id="4" name="Group 3"/>
          <p:cNvGrpSpPr/>
          <p:nvPr/>
        </p:nvGrpSpPr>
        <p:grpSpPr>
          <a:xfrm>
            <a:off x="2050471" y="0"/>
            <a:ext cx="8460119" cy="6858000"/>
            <a:chOff x="2050471" y="0"/>
            <a:chExt cx="8460119" cy="6858000"/>
          </a:xfrm>
        </p:grpSpPr>
        <p:pic>
          <p:nvPicPr>
            <p:cNvPr id="3" name="Picture 2"/>
            <p:cNvPicPr>
              <a:picLocks noChangeAspect="1"/>
            </p:cNvPicPr>
            <p:nvPr/>
          </p:nvPicPr>
          <p:blipFill>
            <a:blip r:embed="rId3"/>
            <a:stretch>
              <a:fillRect/>
            </a:stretch>
          </p:blipFill>
          <p:spPr>
            <a:xfrm>
              <a:off x="2050471" y="0"/>
              <a:ext cx="8460119" cy="6585527"/>
            </a:xfrm>
            <a:prstGeom prst="rect">
              <a:avLst/>
            </a:prstGeom>
          </p:spPr>
        </p:pic>
        <p:grpSp>
          <p:nvGrpSpPr>
            <p:cNvPr id="6" name="Group 5"/>
            <p:cNvGrpSpPr/>
            <p:nvPr/>
          </p:nvGrpSpPr>
          <p:grpSpPr>
            <a:xfrm>
              <a:off x="2822339" y="6471509"/>
              <a:ext cx="7423040" cy="386491"/>
              <a:chOff x="2831575" y="6516594"/>
              <a:chExt cx="7423040" cy="386491"/>
            </a:xfrm>
          </p:grpSpPr>
          <p:pic>
            <p:nvPicPr>
              <p:cNvPr id="11" name="Picture 10"/>
              <p:cNvPicPr>
                <a:picLocks noChangeAspect="1"/>
              </p:cNvPicPr>
              <p:nvPr/>
            </p:nvPicPr>
            <p:blipFill>
              <a:blip r:embed="rId4"/>
              <a:stretch>
                <a:fillRect/>
              </a:stretch>
            </p:blipFill>
            <p:spPr>
              <a:xfrm>
                <a:off x="2831575" y="6516594"/>
                <a:ext cx="3286029" cy="341406"/>
              </a:xfrm>
              <a:prstGeom prst="rect">
                <a:avLst/>
              </a:prstGeom>
            </p:spPr>
          </p:pic>
          <p:pic>
            <p:nvPicPr>
              <p:cNvPr id="12" name="Picture 11"/>
              <p:cNvPicPr>
                <a:picLocks noChangeAspect="1"/>
              </p:cNvPicPr>
              <p:nvPr/>
            </p:nvPicPr>
            <p:blipFill rotWithShape="1">
              <a:blip r:embed="rId5"/>
              <a:srcRect t="6495"/>
              <a:stretch/>
            </p:blipFill>
            <p:spPr>
              <a:xfrm>
                <a:off x="7370957" y="6538249"/>
                <a:ext cx="2883658" cy="364836"/>
              </a:xfrm>
              <a:prstGeom prst="rect">
                <a:avLst/>
              </a:prstGeom>
            </p:spPr>
          </p:pic>
        </p:grpSp>
        <p:sp>
          <p:nvSpPr>
            <p:cNvPr id="14" name="TextBox 13"/>
            <p:cNvSpPr txBox="1"/>
            <p:nvPr/>
          </p:nvSpPr>
          <p:spPr>
            <a:xfrm>
              <a:off x="2749845" y="2334454"/>
              <a:ext cx="1561587" cy="523220"/>
            </a:xfrm>
            <a:prstGeom prst="rect">
              <a:avLst/>
            </a:prstGeom>
            <a:noFill/>
          </p:spPr>
          <p:txBody>
            <a:bodyPr wrap="square" rtlCol="0">
              <a:spAutoFit/>
            </a:bodyPr>
            <a:lstStyle/>
            <a:p>
              <a:r>
                <a:rPr lang="en-US" sz="1400" dirty="0" smtClean="0"/>
                <a:t>Simple R</a:t>
              </a:r>
              <a:r>
                <a:rPr lang="en-US" sz="1400" baseline="30000" dirty="0" smtClean="0"/>
                <a:t>2 </a:t>
              </a:r>
              <a:r>
                <a:rPr lang="en-US" sz="1400" dirty="0" smtClean="0"/>
                <a:t>= 0.53</a:t>
              </a:r>
            </a:p>
            <a:p>
              <a:r>
                <a:rPr lang="en-US" sz="1400" dirty="0" smtClean="0"/>
                <a:t>Marginal R</a:t>
              </a:r>
              <a:r>
                <a:rPr lang="en-US" sz="1400" baseline="30000" dirty="0" smtClean="0"/>
                <a:t>2 </a:t>
              </a:r>
              <a:r>
                <a:rPr lang="en-US" sz="1400" dirty="0"/>
                <a:t>= </a:t>
              </a:r>
              <a:r>
                <a:rPr lang="en-US" sz="1400" dirty="0" smtClean="0"/>
                <a:t>0.08 </a:t>
              </a:r>
              <a:endParaRPr lang="en-US" sz="1400" dirty="0"/>
            </a:p>
          </p:txBody>
        </p:sp>
        <p:sp>
          <p:nvSpPr>
            <p:cNvPr id="15" name="TextBox 14"/>
            <p:cNvSpPr txBox="1"/>
            <p:nvPr/>
          </p:nvSpPr>
          <p:spPr>
            <a:xfrm>
              <a:off x="7079400" y="1903567"/>
              <a:ext cx="980518" cy="954107"/>
            </a:xfrm>
            <a:prstGeom prst="rect">
              <a:avLst/>
            </a:prstGeom>
            <a:noFill/>
          </p:spPr>
          <p:txBody>
            <a:bodyPr wrap="square" rtlCol="0">
              <a:spAutoFit/>
            </a:bodyPr>
            <a:lstStyle/>
            <a:p>
              <a:r>
                <a:rPr lang="en-US" sz="1400" dirty="0" smtClean="0"/>
                <a:t>Simple R</a:t>
              </a:r>
              <a:r>
                <a:rPr lang="en-US" sz="1400" baseline="30000" dirty="0" smtClean="0"/>
                <a:t>2 </a:t>
              </a:r>
              <a:r>
                <a:rPr lang="en-US" sz="1400" dirty="0" smtClean="0"/>
                <a:t>= 0.32</a:t>
              </a:r>
            </a:p>
            <a:p>
              <a:r>
                <a:rPr lang="en-US" sz="1400" dirty="0" smtClean="0"/>
                <a:t>Marginal R</a:t>
              </a:r>
              <a:r>
                <a:rPr lang="en-US" sz="1400" baseline="30000" dirty="0" smtClean="0"/>
                <a:t>2 </a:t>
              </a:r>
              <a:r>
                <a:rPr lang="en-US" sz="1400" dirty="0"/>
                <a:t>= </a:t>
              </a:r>
              <a:r>
                <a:rPr lang="en-US" sz="1400" dirty="0" smtClean="0"/>
                <a:t>0.09 </a:t>
              </a:r>
              <a:endParaRPr lang="en-US" sz="1400" dirty="0"/>
            </a:p>
          </p:txBody>
        </p:sp>
      </p:grpSp>
    </p:spTree>
    <p:extLst>
      <p:ext uri="{BB962C8B-B14F-4D97-AF65-F5344CB8AC3E}">
        <p14:creationId xmlns:p14="http://schemas.microsoft.com/office/powerpoint/2010/main" val="33124208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001080" y="188536"/>
            <a:ext cx="1190920" cy="646331"/>
          </a:xfrm>
          <a:prstGeom prst="rect">
            <a:avLst/>
          </a:prstGeom>
          <a:noFill/>
        </p:spPr>
        <p:txBody>
          <a:bodyPr wrap="square" rtlCol="0">
            <a:spAutoFit/>
          </a:bodyPr>
          <a:lstStyle/>
          <a:p>
            <a:r>
              <a:rPr lang="en-US" dirty="0" err="1" smtClean="0"/>
              <a:t>Supp</a:t>
            </a:r>
            <a:r>
              <a:rPr lang="en-US" dirty="0" smtClean="0"/>
              <a:t> 10</a:t>
            </a:r>
          </a:p>
          <a:p>
            <a:endParaRPr lang="en-US" dirty="0"/>
          </a:p>
        </p:txBody>
      </p:sp>
      <p:grpSp>
        <p:nvGrpSpPr>
          <p:cNvPr id="20" name="Group 19"/>
          <p:cNvGrpSpPr/>
          <p:nvPr/>
        </p:nvGrpSpPr>
        <p:grpSpPr>
          <a:xfrm>
            <a:off x="1358196" y="0"/>
            <a:ext cx="9143820" cy="6858000"/>
            <a:chOff x="1358196" y="0"/>
            <a:chExt cx="9143820" cy="6858000"/>
          </a:xfrm>
        </p:grpSpPr>
        <p:grpSp>
          <p:nvGrpSpPr>
            <p:cNvPr id="10" name="Group 9"/>
            <p:cNvGrpSpPr/>
            <p:nvPr/>
          </p:nvGrpSpPr>
          <p:grpSpPr>
            <a:xfrm>
              <a:off x="1358196" y="0"/>
              <a:ext cx="9143820" cy="6858000"/>
              <a:chOff x="1358196" y="0"/>
              <a:chExt cx="9143820" cy="6858000"/>
            </a:xfrm>
          </p:grpSpPr>
          <p:pic>
            <p:nvPicPr>
              <p:cNvPr id="2" name="Picture 1"/>
              <p:cNvPicPr>
                <a:picLocks noChangeAspect="1"/>
              </p:cNvPicPr>
              <p:nvPr/>
            </p:nvPicPr>
            <p:blipFill>
              <a:blip r:embed="rId2"/>
              <a:stretch>
                <a:fillRect/>
              </a:stretch>
            </p:blipFill>
            <p:spPr>
              <a:xfrm>
                <a:off x="1358196" y="0"/>
                <a:ext cx="8950144" cy="6858000"/>
              </a:xfrm>
              <a:prstGeom prst="rect">
                <a:avLst/>
              </a:prstGeom>
            </p:spPr>
          </p:pic>
          <p:grpSp>
            <p:nvGrpSpPr>
              <p:cNvPr id="4" name="Group 3"/>
              <p:cNvGrpSpPr/>
              <p:nvPr/>
            </p:nvGrpSpPr>
            <p:grpSpPr>
              <a:xfrm>
                <a:off x="3457640" y="66895"/>
                <a:ext cx="7044376" cy="5791305"/>
                <a:chOff x="3457640" y="66895"/>
                <a:chExt cx="7044376" cy="5791305"/>
              </a:xfrm>
            </p:grpSpPr>
            <p:pic>
              <p:nvPicPr>
                <p:cNvPr id="5" name="Picture 4"/>
                <p:cNvPicPr>
                  <a:picLocks noChangeAspect="1"/>
                </p:cNvPicPr>
                <p:nvPr/>
              </p:nvPicPr>
              <p:blipFill>
                <a:blip r:embed="rId3"/>
                <a:stretch>
                  <a:fillRect/>
                </a:stretch>
              </p:blipFill>
              <p:spPr>
                <a:xfrm>
                  <a:off x="8051212" y="66895"/>
                  <a:ext cx="2450804" cy="823031"/>
                </a:xfrm>
                <a:prstGeom prst="rect">
                  <a:avLst/>
                </a:prstGeom>
              </p:spPr>
            </p:pic>
            <p:pic>
              <p:nvPicPr>
                <p:cNvPr id="6" name="Picture 5"/>
                <p:cNvPicPr>
                  <a:picLocks noChangeAspect="1"/>
                </p:cNvPicPr>
                <p:nvPr/>
              </p:nvPicPr>
              <p:blipFill>
                <a:blip r:embed="rId4"/>
                <a:stretch>
                  <a:fillRect/>
                </a:stretch>
              </p:blipFill>
              <p:spPr>
                <a:xfrm>
                  <a:off x="8995280" y="4345756"/>
                  <a:ext cx="1506736" cy="1512444"/>
                </a:xfrm>
                <a:prstGeom prst="rect">
                  <a:avLst/>
                </a:prstGeom>
              </p:spPr>
            </p:pic>
            <p:pic>
              <p:nvPicPr>
                <p:cNvPr id="3" name="Picture 2"/>
                <p:cNvPicPr>
                  <a:picLocks noChangeAspect="1"/>
                </p:cNvPicPr>
                <p:nvPr/>
              </p:nvPicPr>
              <p:blipFill>
                <a:blip r:embed="rId5"/>
                <a:stretch>
                  <a:fillRect/>
                </a:stretch>
              </p:blipFill>
              <p:spPr>
                <a:xfrm>
                  <a:off x="3457640" y="2597116"/>
                  <a:ext cx="1250162" cy="274344"/>
                </a:xfrm>
                <a:prstGeom prst="rect">
                  <a:avLst/>
                </a:prstGeom>
              </p:spPr>
            </p:pic>
          </p:grpSp>
        </p:grpSp>
        <p:sp>
          <p:nvSpPr>
            <p:cNvPr id="15" name="TextBox 14"/>
            <p:cNvSpPr txBox="1"/>
            <p:nvPr/>
          </p:nvSpPr>
          <p:spPr>
            <a:xfrm>
              <a:off x="3807780" y="2376426"/>
              <a:ext cx="549883" cy="369332"/>
            </a:xfrm>
            <a:prstGeom prst="rect">
              <a:avLst/>
            </a:prstGeom>
            <a:noFill/>
          </p:spPr>
          <p:txBody>
            <a:bodyPr wrap="square" rtlCol="0">
              <a:spAutoFit/>
            </a:bodyPr>
            <a:lstStyle/>
            <a:p>
              <a:r>
                <a:rPr lang="en-US" dirty="0" smtClean="0"/>
                <a:t>0.5</a:t>
              </a:r>
              <a:endParaRPr lang="en-US" dirty="0"/>
            </a:p>
          </p:txBody>
        </p:sp>
        <p:sp>
          <p:nvSpPr>
            <p:cNvPr id="19" name="Rounded Rectangle 18"/>
            <p:cNvSpPr/>
            <p:nvPr/>
          </p:nvSpPr>
          <p:spPr>
            <a:xfrm>
              <a:off x="2987448" y="2815628"/>
              <a:ext cx="2055137" cy="30984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610808" y="2376426"/>
              <a:ext cx="1149973" cy="646331"/>
            </a:xfrm>
            <a:prstGeom prst="rect">
              <a:avLst/>
            </a:prstGeom>
            <a:noFill/>
          </p:spPr>
          <p:txBody>
            <a:bodyPr wrap="square" rtlCol="0">
              <a:spAutoFit/>
            </a:bodyPr>
            <a:lstStyle/>
            <a:p>
              <a:r>
                <a:rPr lang="en-US" sz="2000" dirty="0" smtClean="0"/>
                <a:t>0</a:t>
              </a:r>
              <a:r>
                <a:rPr lang="en-US" dirty="0" smtClean="0"/>
                <a:t> </a:t>
              </a:r>
            </a:p>
            <a:p>
              <a:r>
                <a:rPr lang="en-US" sz="1600" dirty="0" smtClean="0"/>
                <a:t>lognormal</a:t>
              </a:r>
            </a:p>
          </p:txBody>
        </p:sp>
        <p:sp>
          <p:nvSpPr>
            <p:cNvPr id="17" name="TextBox 16"/>
            <p:cNvSpPr txBox="1"/>
            <p:nvPr/>
          </p:nvSpPr>
          <p:spPr>
            <a:xfrm>
              <a:off x="4404662" y="2376426"/>
              <a:ext cx="1030785" cy="646331"/>
            </a:xfrm>
            <a:prstGeom prst="rect">
              <a:avLst/>
            </a:prstGeom>
            <a:noFill/>
          </p:spPr>
          <p:txBody>
            <a:bodyPr wrap="square" rtlCol="0">
              <a:spAutoFit/>
            </a:bodyPr>
            <a:lstStyle/>
            <a:p>
              <a:pPr algn="r"/>
              <a:r>
                <a:rPr lang="en-US" sz="2000" dirty="0" smtClean="0"/>
                <a:t>1</a:t>
              </a:r>
            </a:p>
            <a:p>
              <a:pPr algn="r"/>
              <a:r>
                <a:rPr lang="en-US" sz="1600" dirty="0" smtClean="0"/>
                <a:t>logseries </a:t>
              </a:r>
              <a:endParaRPr lang="en-US" sz="1600" dirty="0"/>
            </a:p>
          </p:txBody>
        </p:sp>
        <p:pic>
          <p:nvPicPr>
            <p:cNvPr id="18" name="Picture 17"/>
            <p:cNvPicPr>
              <a:picLocks noChangeAspect="1"/>
            </p:cNvPicPr>
            <p:nvPr/>
          </p:nvPicPr>
          <p:blipFill rotWithShape="1">
            <a:blip r:embed="rId6"/>
            <a:srcRect l="18363" t="43301" r="61614" b="52607"/>
            <a:stretch/>
          </p:blipFill>
          <p:spPr>
            <a:xfrm>
              <a:off x="2904064" y="2956647"/>
              <a:ext cx="2221906" cy="337642"/>
            </a:xfrm>
            <a:prstGeom prst="rect">
              <a:avLst/>
            </a:prstGeom>
          </p:spPr>
        </p:pic>
      </p:grpSp>
    </p:spTree>
    <p:extLst>
      <p:ext uri="{BB962C8B-B14F-4D97-AF65-F5344CB8AC3E}">
        <p14:creationId xmlns:p14="http://schemas.microsoft.com/office/powerpoint/2010/main" val="2939677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9678" y="365125"/>
            <a:ext cx="1332322" cy="1325563"/>
          </a:xfrm>
        </p:spPr>
        <p:txBody>
          <a:bodyPr>
            <a:normAutofit fontScale="90000"/>
          </a:bodyPr>
          <a:lstStyle/>
          <a:p>
            <a:r>
              <a:rPr lang="en-US" dirty="0" err="1" smtClean="0"/>
              <a:t>Supp</a:t>
            </a:r>
            <a:r>
              <a:rPr lang="en-US" dirty="0" smtClean="0"/>
              <a:t> 25</a:t>
            </a:r>
            <a:br>
              <a:rPr lang="en-US" dirty="0" smtClean="0"/>
            </a:br>
            <a:endParaRPr lang="en-US" dirty="0"/>
          </a:p>
        </p:txBody>
      </p:sp>
      <p:grpSp>
        <p:nvGrpSpPr>
          <p:cNvPr id="17" name="Group 16"/>
          <p:cNvGrpSpPr/>
          <p:nvPr/>
        </p:nvGrpSpPr>
        <p:grpSpPr>
          <a:xfrm>
            <a:off x="1654503" y="0"/>
            <a:ext cx="8888330" cy="6858000"/>
            <a:chOff x="1654503" y="0"/>
            <a:chExt cx="8888330" cy="6858000"/>
          </a:xfrm>
        </p:grpSpPr>
        <p:pic>
          <p:nvPicPr>
            <p:cNvPr id="4" name="Picture 3"/>
            <p:cNvPicPr>
              <a:picLocks noChangeAspect="1"/>
            </p:cNvPicPr>
            <p:nvPr/>
          </p:nvPicPr>
          <p:blipFill>
            <a:blip r:embed="rId2"/>
            <a:stretch>
              <a:fillRect/>
            </a:stretch>
          </p:blipFill>
          <p:spPr>
            <a:xfrm>
              <a:off x="1654503" y="0"/>
              <a:ext cx="8888330" cy="6858000"/>
            </a:xfrm>
            <a:prstGeom prst="rect">
              <a:avLst/>
            </a:prstGeom>
          </p:spPr>
        </p:pic>
        <p:pic>
          <p:nvPicPr>
            <p:cNvPr id="3" name="Picture 2"/>
            <p:cNvPicPr>
              <a:picLocks noChangeAspect="1"/>
            </p:cNvPicPr>
            <p:nvPr/>
          </p:nvPicPr>
          <p:blipFill>
            <a:blip r:embed="rId3"/>
            <a:stretch>
              <a:fillRect/>
            </a:stretch>
          </p:blipFill>
          <p:spPr>
            <a:xfrm>
              <a:off x="3737265" y="2588359"/>
              <a:ext cx="1259329" cy="274344"/>
            </a:xfrm>
            <a:prstGeom prst="rect">
              <a:avLst/>
            </a:prstGeom>
          </p:spPr>
        </p:pic>
        <p:sp>
          <p:nvSpPr>
            <p:cNvPr id="10" name="TextBox 9"/>
            <p:cNvSpPr txBox="1"/>
            <p:nvPr/>
          </p:nvSpPr>
          <p:spPr>
            <a:xfrm>
              <a:off x="4097450" y="2376590"/>
              <a:ext cx="694516" cy="400110"/>
            </a:xfrm>
            <a:prstGeom prst="rect">
              <a:avLst/>
            </a:prstGeom>
            <a:noFill/>
          </p:spPr>
          <p:txBody>
            <a:bodyPr wrap="square" rtlCol="0">
              <a:spAutoFit/>
            </a:bodyPr>
            <a:lstStyle/>
            <a:p>
              <a:r>
                <a:rPr lang="en-US" sz="2000" dirty="0" smtClean="0"/>
                <a:t>0.5</a:t>
              </a:r>
              <a:endParaRPr lang="en-US" sz="2000" dirty="0"/>
            </a:p>
          </p:txBody>
        </p:sp>
        <p:sp>
          <p:nvSpPr>
            <p:cNvPr id="14" name="Rounded Rectangle 13"/>
            <p:cNvSpPr/>
            <p:nvPr/>
          </p:nvSpPr>
          <p:spPr>
            <a:xfrm>
              <a:off x="3253050" y="2838691"/>
              <a:ext cx="2130729" cy="40334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4"/>
            <a:srcRect l="18363" t="43301" r="61614" b="52607"/>
            <a:stretch/>
          </p:blipFill>
          <p:spPr>
            <a:xfrm>
              <a:off x="3216115" y="3020183"/>
              <a:ext cx="2204597" cy="335012"/>
            </a:xfrm>
            <a:prstGeom prst="rect">
              <a:avLst/>
            </a:prstGeom>
          </p:spPr>
        </p:pic>
        <p:sp>
          <p:nvSpPr>
            <p:cNvPr id="11" name="TextBox 10"/>
            <p:cNvSpPr txBox="1"/>
            <p:nvPr/>
          </p:nvSpPr>
          <p:spPr>
            <a:xfrm>
              <a:off x="2940832" y="2379357"/>
              <a:ext cx="1156618" cy="646331"/>
            </a:xfrm>
            <a:prstGeom prst="rect">
              <a:avLst/>
            </a:prstGeom>
            <a:noFill/>
          </p:spPr>
          <p:txBody>
            <a:bodyPr wrap="square" rtlCol="0">
              <a:spAutoFit/>
            </a:bodyPr>
            <a:lstStyle/>
            <a:p>
              <a:r>
                <a:rPr lang="en-US" sz="2000" dirty="0" smtClean="0"/>
                <a:t>0</a:t>
              </a:r>
              <a:r>
                <a:rPr lang="en-US" dirty="0" smtClean="0"/>
                <a:t> </a:t>
              </a:r>
            </a:p>
            <a:p>
              <a:r>
                <a:rPr lang="en-US" sz="1600" dirty="0" smtClean="0"/>
                <a:t>lognormal</a:t>
              </a:r>
            </a:p>
          </p:txBody>
        </p:sp>
        <p:sp>
          <p:nvSpPr>
            <p:cNvPr id="12" name="TextBox 11"/>
            <p:cNvSpPr txBox="1"/>
            <p:nvPr/>
          </p:nvSpPr>
          <p:spPr>
            <a:xfrm>
              <a:off x="4636408" y="2386477"/>
              <a:ext cx="1021194" cy="646331"/>
            </a:xfrm>
            <a:prstGeom prst="rect">
              <a:avLst/>
            </a:prstGeom>
            <a:noFill/>
          </p:spPr>
          <p:txBody>
            <a:bodyPr wrap="square" rtlCol="0">
              <a:spAutoFit/>
            </a:bodyPr>
            <a:lstStyle/>
            <a:p>
              <a:pPr algn="r"/>
              <a:r>
                <a:rPr lang="en-US" sz="2000" dirty="0" smtClean="0"/>
                <a:t>1</a:t>
              </a:r>
            </a:p>
            <a:p>
              <a:pPr algn="r"/>
              <a:r>
                <a:rPr lang="en-US" sz="1600" dirty="0" smtClean="0"/>
                <a:t>logseries </a:t>
              </a:r>
              <a:endParaRPr lang="en-US" sz="1600" dirty="0"/>
            </a:p>
          </p:txBody>
        </p:sp>
      </p:grpSp>
      <p:pic>
        <p:nvPicPr>
          <p:cNvPr id="5" name="Picture 4"/>
          <p:cNvPicPr>
            <a:picLocks noChangeAspect="1"/>
          </p:cNvPicPr>
          <p:nvPr/>
        </p:nvPicPr>
        <p:blipFill>
          <a:blip r:embed="rId5"/>
          <a:stretch>
            <a:fillRect/>
          </a:stretch>
        </p:blipFill>
        <p:spPr>
          <a:xfrm>
            <a:off x="8315163" y="0"/>
            <a:ext cx="2450804" cy="823031"/>
          </a:xfrm>
          <a:prstGeom prst="rect">
            <a:avLst/>
          </a:prstGeom>
        </p:spPr>
      </p:pic>
      <p:pic>
        <p:nvPicPr>
          <p:cNvPr id="8" name="Content Placeholder 7"/>
          <p:cNvPicPr>
            <a:picLocks noGrp="1" noChangeAspect="1"/>
          </p:cNvPicPr>
          <p:nvPr>
            <p:ph idx="1"/>
          </p:nvPr>
        </p:nvPicPr>
        <p:blipFill>
          <a:blip r:embed="rId6"/>
          <a:stretch>
            <a:fillRect/>
          </a:stretch>
        </p:blipFill>
        <p:spPr>
          <a:xfrm>
            <a:off x="9299527" y="4364609"/>
            <a:ext cx="1466440" cy="1471995"/>
          </a:xfrm>
          <a:prstGeom prst="rect">
            <a:avLst/>
          </a:prstGeom>
        </p:spPr>
      </p:pic>
    </p:spTree>
    <p:extLst>
      <p:ext uri="{BB962C8B-B14F-4D97-AF65-F5344CB8AC3E}">
        <p14:creationId xmlns:p14="http://schemas.microsoft.com/office/powerpoint/2010/main" val="3069236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014419" y="0"/>
            <a:ext cx="10069122" cy="6742450"/>
            <a:chOff x="1014419" y="0"/>
            <a:chExt cx="10069122" cy="6742450"/>
          </a:xfrm>
        </p:grpSpPr>
        <p:pic>
          <p:nvPicPr>
            <p:cNvPr id="4" name="Picture 3"/>
            <p:cNvPicPr>
              <a:picLocks noChangeAspect="1"/>
            </p:cNvPicPr>
            <p:nvPr/>
          </p:nvPicPr>
          <p:blipFill>
            <a:blip r:embed="rId2"/>
            <a:stretch>
              <a:fillRect/>
            </a:stretch>
          </p:blipFill>
          <p:spPr>
            <a:xfrm>
              <a:off x="1014419" y="0"/>
              <a:ext cx="10069122" cy="6742450"/>
            </a:xfrm>
            <a:prstGeom prst="rect">
              <a:avLst/>
            </a:prstGeom>
          </p:spPr>
        </p:pic>
        <p:pic>
          <p:nvPicPr>
            <p:cNvPr id="7" name="Picture 6"/>
            <p:cNvPicPr>
              <a:picLocks noChangeAspect="1"/>
            </p:cNvPicPr>
            <p:nvPr/>
          </p:nvPicPr>
          <p:blipFill>
            <a:blip r:embed="rId3"/>
            <a:stretch>
              <a:fillRect/>
            </a:stretch>
          </p:blipFill>
          <p:spPr>
            <a:xfrm>
              <a:off x="9576805" y="2310500"/>
              <a:ext cx="1506736" cy="1512444"/>
            </a:xfrm>
            <a:prstGeom prst="rect">
              <a:avLst/>
            </a:prstGeom>
          </p:spPr>
        </p:pic>
      </p:grpSp>
    </p:spTree>
    <p:extLst>
      <p:ext uri="{BB962C8B-B14F-4D97-AF65-F5344CB8AC3E}">
        <p14:creationId xmlns:p14="http://schemas.microsoft.com/office/powerpoint/2010/main" val="2247023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72" y="5989871"/>
            <a:ext cx="10515600" cy="870299"/>
          </a:xfrm>
        </p:spPr>
        <p:txBody>
          <a:bodyPr/>
          <a:lstStyle/>
          <a:p>
            <a:r>
              <a:rPr lang="en-US" dirty="0" smtClean="0"/>
              <a:t>1a null</a:t>
            </a:r>
            <a:endParaRPr lang="en-US" dirty="0"/>
          </a:p>
        </p:txBody>
      </p:sp>
      <p:grpSp>
        <p:nvGrpSpPr>
          <p:cNvPr id="14" name="Group 13"/>
          <p:cNvGrpSpPr/>
          <p:nvPr/>
        </p:nvGrpSpPr>
        <p:grpSpPr>
          <a:xfrm>
            <a:off x="0" y="702240"/>
            <a:ext cx="12192000" cy="4124849"/>
            <a:chOff x="0" y="702240"/>
            <a:chExt cx="12192000" cy="4124849"/>
          </a:xfrm>
        </p:grpSpPr>
        <p:pic>
          <p:nvPicPr>
            <p:cNvPr id="7" name="Picture 6"/>
            <p:cNvPicPr>
              <a:picLocks noChangeAspect="1"/>
            </p:cNvPicPr>
            <p:nvPr/>
          </p:nvPicPr>
          <p:blipFill rotWithShape="1">
            <a:blip r:embed="rId3"/>
            <a:srcRect l="9028" b="8911"/>
            <a:stretch/>
          </p:blipFill>
          <p:spPr>
            <a:xfrm>
              <a:off x="4264708" y="1071572"/>
              <a:ext cx="3617602" cy="2871019"/>
            </a:xfrm>
            <a:prstGeom prst="rect">
              <a:avLst/>
            </a:prstGeom>
          </p:spPr>
        </p:pic>
        <p:sp>
          <p:nvSpPr>
            <p:cNvPr id="9" name="TextBox 8"/>
            <p:cNvSpPr txBox="1"/>
            <p:nvPr/>
          </p:nvSpPr>
          <p:spPr>
            <a:xfrm>
              <a:off x="4534484" y="3712362"/>
              <a:ext cx="1118147" cy="677108"/>
            </a:xfrm>
            <a:prstGeom prst="rect">
              <a:avLst/>
            </a:prstGeom>
            <a:noFill/>
          </p:spPr>
          <p:txBody>
            <a:bodyPr wrap="square" rtlCol="0">
              <a:spAutoFit/>
            </a:bodyPr>
            <a:lstStyle/>
            <a:p>
              <a:r>
                <a:rPr lang="en-US" sz="1600" dirty="0" smtClean="0"/>
                <a:t>0</a:t>
              </a:r>
              <a:r>
                <a:rPr lang="en-US" sz="2500" dirty="0" smtClean="0"/>
                <a:t> </a:t>
              </a:r>
            </a:p>
            <a:p>
              <a:r>
                <a:rPr lang="en-US" sz="1300" dirty="0" smtClean="0"/>
                <a:t>lognormal</a:t>
              </a:r>
            </a:p>
          </p:txBody>
        </p:sp>
        <p:sp>
          <p:nvSpPr>
            <p:cNvPr id="10" name="TextBox 9"/>
            <p:cNvSpPr txBox="1"/>
            <p:nvPr/>
          </p:nvSpPr>
          <p:spPr>
            <a:xfrm>
              <a:off x="6799577" y="3849109"/>
              <a:ext cx="987228" cy="538609"/>
            </a:xfrm>
            <a:prstGeom prst="rect">
              <a:avLst/>
            </a:prstGeom>
            <a:noFill/>
          </p:spPr>
          <p:txBody>
            <a:bodyPr wrap="square" rtlCol="0">
              <a:spAutoFit/>
            </a:bodyPr>
            <a:lstStyle/>
            <a:p>
              <a:pPr algn="r"/>
              <a:r>
                <a:rPr lang="en-US" sz="1600" dirty="0" smtClean="0"/>
                <a:t>1</a:t>
              </a:r>
            </a:p>
            <a:p>
              <a:pPr algn="r"/>
              <a:r>
                <a:rPr lang="en-US" sz="1300" dirty="0" smtClean="0"/>
                <a:t>logseries</a:t>
              </a:r>
            </a:p>
          </p:txBody>
        </p:sp>
        <p:sp>
          <p:nvSpPr>
            <p:cNvPr id="12" name="TextBox 11"/>
            <p:cNvSpPr txBox="1"/>
            <p:nvPr/>
          </p:nvSpPr>
          <p:spPr>
            <a:xfrm>
              <a:off x="5927342" y="3850632"/>
              <a:ext cx="541589" cy="338554"/>
            </a:xfrm>
            <a:prstGeom prst="rect">
              <a:avLst/>
            </a:prstGeom>
            <a:noFill/>
          </p:spPr>
          <p:txBody>
            <a:bodyPr wrap="square" rtlCol="0">
              <a:spAutoFit/>
            </a:bodyPr>
            <a:lstStyle/>
            <a:p>
              <a:r>
                <a:rPr lang="en-US" sz="1600" dirty="0" smtClean="0"/>
                <a:t>0.5</a:t>
              </a:r>
              <a:endParaRPr lang="en-US" sz="1600" dirty="0"/>
            </a:p>
          </p:txBody>
        </p:sp>
        <p:sp>
          <p:nvSpPr>
            <p:cNvPr id="4" name="TextBox 3"/>
            <p:cNvSpPr txBox="1"/>
            <p:nvPr/>
          </p:nvSpPr>
          <p:spPr>
            <a:xfrm>
              <a:off x="4547909" y="702240"/>
              <a:ext cx="187356" cy="369332"/>
            </a:xfrm>
            <a:prstGeom prst="rect">
              <a:avLst/>
            </a:prstGeom>
            <a:noFill/>
          </p:spPr>
          <p:txBody>
            <a:bodyPr wrap="square" rtlCol="0">
              <a:spAutoFit/>
            </a:bodyPr>
            <a:lstStyle/>
            <a:p>
              <a:r>
                <a:rPr lang="en-US" dirty="0" smtClean="0"/>
                <a:t>B</a:t>
              </a:r>
              <a:endParaRPr lang="en-US" dirty="0"/>
            </a:p>
          </p:txBody>
        </p:sp>
        <p:sp>
          <p:nvSpPr>
            <p:cNvPr id="15" name="TextBox 14"/>
            <p:cNvSpPr txBox="1"/>
            <p:nvPr/>
          </p:nvSpPr>
          <p:spPr>
            <a:xfrm>
              <a:off x="8399483" y="702240"/>
              <a:ext cx="187356" cy="369332"/>
            </a:xfrm>
            <a:prstGeom prst="rect">
              <a:avLst/>
            </a:prstGeom>
            <a:noFill/>
          </p:spPr>
          <p:txBody>
            <a:bodyPr wrap="square" rtlCol="0">
              <a:spAutoFit/>
            </a:bodyPr>
            <a:lstStyle/>
            <a:p>
              <a:r>
                <a:rPr lang="en-US" dirty="0" smtClean="0"/>
                <a:t>C</a:t>
              </a:r>
              <a:endParaRPr lang="en-US" dirty="0"/>
            </a:p>
          </p:txBody>
        </p:sp>
        <p:pic>
          <p:nvPicPr>
            <p:cNvPr id="5" name="Picture 4"/>
            <p:cNvPicPr>
              <a:picLocks noChangeAspect="1"/>
            </p:cNvPicPr>
            <p:nvPr/>
          </p:nvPicPr>
          <p:blipFill rotWithShape="1">
            <a:blip r:embed="rId4"/>
            <a:srcRect l="3396" t="3455" r="52771" b="50791"/>
            <a:stretch/>
          </p:blipFill>
          <p:spPr>
            <a:xfrm>
              <a:off x="0" y="1315846"/>
              <a:ext cx="4095825" cy="3354197"/>
            </a:xfrm>
            <a:prstGeom prst="rect">
              <a:avLst/>
            </a:prstGeom>
          </p:spPr>
        </p:pic>
        <p:sp>
          <p:nvSpPr>
            <p:cNvPr id="17" name="TextBox 16"/>
            <p:cNvSpPr txBox="1"/>
            <p:nvPr/>
          </p:nvSpPr>
          <p:spPr>
            <a:xfrm>
              <a:off x="707310" y="702240"/>
              <a:ext cx="187356" cy="369332"/>
            </a:xfrm>
            <a:prstGeom prst="rect">
              <a:avLst/>
            </a:prstGeom>
            <a:noFill/>
          </p:spPr>
          <p:txBody>
            <a:bodyPr wrap="square" rtlCol="0">
              <a:spAutoFit/>
            </a:bodyPr>
            <a:lstStyle/>
            <a:p>
              <a:r>
                <a:rPr lang="en-US" dirty="0" smtClean="0"/>
                <a:t>A</a:t>
              </a:r>
              <a:endParaRPr lang="en-US" dirty="0"/>
            </a:p>
          </p:txBody>
        </p:sp>
        <p:sp>
          <p:nvSpPr>
            <p:cNvPr id="22" name="TextBox 21"/>
            <p:cNvSpPr txBox="1"/>
            <p:nvPr/>
          </p:nvSpPr>
          <p:spPr>
            <a:xfrm>
              <a:off x="5242771" y="4189186"/>
              <a:ext cx="1956301" cy="446276"/>
            </a:xfrm>
            <a:prstGeom prst="rect">
              <a:avLst/>
            </a:prstGeom>
            <a:noFill/>
          </p:spPr>
          <p:txBody>
            <a:bodyPr wrap="square" rtlCol="0">
              <a:spAutoFit/>
            </a:bodyPr>
            <a:lstStyle/>
            <a:p>
              <a:r>
                <a:rPr lang="en-US" sz="2300" dirty="0" smtClean="0"/>
                <a:t>Akaike Weight</a:t>
              </a:r>
              <a:endParaRPr lang="en-US" sz="2300" dirty="0"/>
            </a:p>
          </p:txBody>
        </p:sp>
        <p:sp>
          <p:nvSpPr>
            <p:cNvPr id="24" name="TextBox 23"/>
            <p:cNvSpPr txBox="1"/>
            <p:nvPr/>
          </p:nvSpPr>
          <p:spPr>
            <a:xfrm rot="16200000">
              <a:off x="7066224" y="2062379"/>
              <a:ext cx="1640096" cy="446276"/>
            </a:xfrm>
            <a:prstGeom prst="rect">
              <a:avLst/>
            </a:prstGeom>
            <a:noFill/>
          </p:spPr>
          <p:txBody>
            <a:bodyPr wrap="square" rtlCol="0">
              <a:spAutoFit/>
            </a:bodyPr>
            <a:lstStyle/>
            <a:p>
              <a:r>
                <a:rPr lang="en-US" sz="2300" dirty="0" smtClean="0"/>
                <a:t>Frequency</a:t>
              </a:r>
              <a:endParaRPr lang="en-US" sz="2300" dirty="0"/>
            </a:p>
          </p:txBody>
        </p:sp>
        <p:sp>
          <p:nvSpPr>
            <p:cNvPr id="26" name="TextBox 25"/>
            <p:cNvSpPr txBox="1"/>
            <p:nvPr/>
          </p:nvSpPr>
          <p:spPr>
            <a:xfrm rot="16200000">
              <a:off x="3385958" y="2162871"/>
              <a:ext cx="1439112" cy="446276"/>
            </a:xfrm>
            <a:prstGeom prst="rect">
              <a:avLst/>
            </a:prstGeom>
            <a:noFill/>
          </p:spPr>
          <p:txBody>
            <a:bodyPr wrap="none" rtlCol="0">
              <a:spAutoFit/>
            </a:bodyPr>
            <a:lstStyle/>
            <a:p>
              <a:r>
                <a:rPr lang="en-US" sz="2300" dirty="0" smtClean="0"/>
                <a:t>Frequency</a:t>
              </a:r>
              <a:endParaRPr lang="en-US" sz="2300" dirty="0"/>
            </a:p>
          </p:txBody>
        </p:sp>
        <p:pic>
          <p:nvPicPr>
            <p:cNvPr id="30" name="Picture 29"/>
            <p:cNvPicPr>
              <a:picLocks noChangeAspect="1"/>
            </p:cNvPicPr>
            <p:nvPr/>
          </p:nvPicPr>
          <p:blipFill>
            <a:blip r:embed="rId5"/>
            <a:stretch>
              <a:fillRect/>
            </a:stretch>
          </p:blipFill>
          <p:spPr>
            <a:xfrm>
              <a:off x="1255574" y="1565961"/>
              <a:ext cx="2414119" cy="623874"/>
            </a:xfrm>
            <a:prstGeom prst="rect">
              <a:avLst/>
            </a:prstGeom>
          </p:spPr>
        </p:pic>
        <p:pic>
          <p:nvPicPr>
            <p:cNvPr id="6" name="Picture 5"/>
            <p:cNvPicPr>
              <a:picLocks noChangeAspect="1"/>
            </p:cNvPicPr>
            <p:nvPr/>
          </p:nvPicPr>
          <p:blipFill rotWithShape="1">
            <a:blip r:embed="rId6"/>
            <a:srcRect l="74371" t="41020" r="3070" b="50496"/>
            <a:stretch/>
          </p:blipFill>
          <p:spPr>
            <a:xfrm>
              <a:off x="4953800" y="1565961"/>
              <a:ext cx="2683350" cy="642352"/>
            </a:xfrm>
            <a:prstGeom prst="rect">
              <a:avLst/>
            </a:prstGeom>
          </p:spPr>
        </p:pic>
        <p:cxnSp>
          <p:nvCxnSpPr>
            <p:cNvPr id="8" name="Straight Arrow Connector 7"/>
            <p:cNvCxnSpPr/>
            <p:nvPr/>
          </p:nvCxnSpPr>
          <p:spPr>
            <a:xfrm>
              <a:off x="5669233" y="4198465"/>
              <a:ext cx="961461" cy="9363"/>
            </a:xfrm>
            <a:prstGeom prst="straightConnector1">
              <a:avLst/>
            </a:prstGeom>
            <a:ln w="38100"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pic>
          <p:nvPicPr>
            <p:cNvPr id="13" name="Picture 12"/>
            <p:cNvPicPr>
              <a:picLocks noChangeAspect="1"/>
            </p:cNvPicPr>
            <p:nvPr/>
          </p:nvPicPr>
          <p:blipFill rotWithShape="1">
            <a:blip r:embed="rId7"/>
            <a:srcRect l="5846" r="269"/>
            <a:stretch/>
          </p:blipFill>
          <p:spPr>
            <a:xfrm>
              <a:off x="8051193" y="1071572"/>
              <a:ext cx="4140807" cy="3755517"/>
            </a:xfrm>
            <a:prstGeom prst="rect">
              <a:avLst/>
            </a:prstGeom>
          </p:spPr>
        </p:pic>
      </p:grpSp>
    </p:spTree>
    <p:extLst>
      <p:ext uri="{BB962C8B-B14F-4D97-AF65-F5344CB8AC3E}">
        <p14:creationId xmlns:p14="http://schemas.microsoft.com/office/powerpoint/2010/main" val="2049050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441"/>
            <a:ext cx="10515600" cy="1325563"/>
          </a:xfrm>
        </p:spPr>
        <p:txBody>
          <a:bodyPr/>
          <a:lstStyle/>
          <a:p>
            <a:r>
              <a:rPr lang="en-US" dirty="0" smtClean="0"/>
              <a:t>Null turnover</a:t>
            </a:r>
            <a:endParaRPr lang="en-US" dirty="0"/>
          </a:p>
        </p:txBody>
      </p:sp>
      <p:grpSp>
        <p:nvGrpSpPr>
          <p:cNvPr id="17" name="Group 16"/>
          <p:cNvGrpSpPr/>
          <p:nvPr/>
        </p:nvGrpSpPr>
        <p:grpSpPr>
          <a:xfrm>
            <a:off x="108642" y="1235125"/>
            <a:ext cx="12083357" cy="3121029"/>
            <a:chOff x="108642" y="1235125"/>
            <a:chExt cx="12083357" cy="3121029"/>
          </a:xfrm>
        </p:grpSpPr>
        <p:pic>
          <p:nvPicPr>
            <p:cNvPr id="6" name="Picture 5"/>
            <p:cNvPicPr>
              <a:picLocks noChangeAspect="1"/>
            </p:cNvPicPr>
            <p:nvPr/>
          </p:nvPicPr>
          <p:blipFill rotWithShape="1">
            <a:blip r:embed="rId2"/>
            <a:srcRect t="1437"/>
            <a:stretch/>
          </p:blipFill>
          <p:spPr>
            <a:xfrm>
              <a:off x="3993295" y="1256122"/>
              <a:ext cx="3946473" cy="2831557"/>
            </a:xfrm>
            <a:prstGeom prst="rect">
              <a:avLst/>
            </a:prstGeom>
          </p:spPr>
        </p:pic>
        <p:pic>
          <p:nvPicPr>
            <p:cNvPr id="7" name="Picture 6"/>
            <p:cNvPicPr>
              <a:picLocks noChangeAspect="1"/>
            </p:cNvPicPr>
            <p:nvPr/>
          </p:nvPicPr>
          <p:blipFill rotWithShape="1">
            <a:blip r:embed="rId3"/>
            <a:srcRect l="3657" b="476"/>
            <a:stretch/>
          </p:blipFill>
          <p:spPr>
            <a:xfrm>
              <a:off x="250723" y="1256123"/>
              <a:ext cx="3742572" cy="2831556"/>
            </a:xfrm>
            <a:prstGeom prst="rect">
              <a:avLst/>
            </a:prstGeom>
          </p:spPr>
        </p:pic>
        <p:pic>
          <p:nvPicPr>
            <p:cNvPr id="9" name="Picture 8"/>
            <p:cNvPicPr>
              <a:picLocks noChangeAspect="1"/>
            </p:cNvPicPr>
            <p:nvPr/>
          </p:nvPicPr>
          <p:blipFill rotWithShape="1">
            <a:blip r:embed="rId4"/>
            <a:srcRect l="-113" t="32835" r="96440" b="41297"/>
            <a:stretch/>
          </p:blipFill>
          <p:spPr>
            <a:xfrm>
              <a:off x="108642" y="2190938"/>
              <a:ext cx="144855" cy="733332"/>
            </a:xfrm>
            <a:prstGeom prst="rect">
              <a:avLst/>
            </a:prstGeom>
          </p:spPr>
        </p:pic>
        <p:pic>
          <p:nvPicPr>
            <p:cNvPr id="10" name="Picture 9"/>
            <p:cNvPicPr>
              <a:picLocks noChangeAspect="1"/>
            </p:cNvPicPr>
            <p:nvPr/>
          </p:nvPicPr>
          <p:blipFill>
            <a:blip r:embed="rId5"/>
            <a:stretch>
              <a:fillRect/>
            </a:stretch>
          </p:blipFill>
          <p:spPr>
            <a:xfrm>
              <a:off x="767596" y="1235125"/>
              <a:ext cx="1133632" cy="1138355"/>
            </a:xfrm>
            <a:prstGeom prst="rect">
              <a:avLst/>
            </a:prstGeom>
          </p:spPr>
        </p:pic>
        <p:pic>
          <p:nvPicPr>
            <p:cNvPr id="15" name="Picture 14"/>
            <p:cNvPicPr>
              <a:picLocks noChangeAspect="1"/>
            </p:cNvPicPr>
            <p:nvPr/>
          </p:nvPicPr>
          <p:blipFill rotWithShape="1">
            <a:blip r:embed="rId6"/>
            <a:srcRect l="5309"/>
            <a:stretch/>
          </p:blipFill>
          <p:spPr>
            <a:xfrm>
              <a:off x="7989454" y="1256121"/>
              <a:ext cx="4202545" cy="3100033"/>
            </a:xfrm>
            <a:prstGeom prst="rect">
              <a:avLst/>
            </a:prstGeom>
          </p:spPr>
        </p:pic>
        <p:sp>
          <p:nvSpPr>
            <p:cNvPr id="16" name="TextBox 15"/>
            <p:cNvSpPr txBox="1"/>
            <p:nvPr/>
          </p:nvSpPr>
          <p:spPr>
            <a:xfrm rot="16200000">
              <a:off x="7011622" y="2021661"/>
              <a:ext cx="1640096" cy="338554"/>
            </a:xfrm>
            <a:prstGeom prst="rect">
              <a:avLst/>
            </a:prstGeom>
            <a:noFill/>
          </p:spPr>
          <p:txBody>
            <a:bodyPr wrap="square" rtlCol="0">
              <a:spAutoFit/>
            </a:bodyPr>
            <a:lstStyle/>
            <a:p>
              <a:r>
                <a:rPr lang="en-US" sz="1600" dirty="0" smtClean="0"/>
                <a:t>Frequency</a:t>
              </a:r>
              <a:endParaRPr lang="en-US" sz="1600" dirty="0"/>
            </a:p>
          </p:txBody>
        </p:sp>
      </p:grpSp>
    </p:spTree>
    <p:extLst>
      <p:ext uri="{BB962C8B-B14F-4D97-AF65-F5344CB8AC3E}">
        <p14:creationId xmlns:p14="http://schemas.microsoft.com/office/powerpoint/2010/main" val="1628078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441"/>
            <a:ext cx="10515600" cy="1325563"/>
          </a:xfrm>
        </p:spPr>
        <p:txBody>
          <a:bodyPr/>
          <a:lstStyle/>
          <a:p>
            <a:r>
              <a:rPr lang="en-US" dirty="0" smtClean="0"/>
              <a:t>Null turnover</a:t>
            </a:r>
            <a:endParaRPr lang="en-US" dirty="0"/>
          </a:p>
        </p:txBody>
      </p:sp>
      <p:grpSp>
        <p:nvGrpSpPr>
          <p:cNvPr id="8" name="Group 7"/>
          <p:cNvGrpSpPr/>
          <p:nvPr/>
        </p:nvGrpSpPr>
        <p:grpSpPr>
          <a:xfrm>
            <a:off x="1803097" y="140550"/>
            <a:ext cx="10019447" cy="6723965"/>
            <a:chOff x="1803097" y="140550"/>
            <a:chExt cx="10019447" cy="6723965"/>
          </a:xfrm>
        </p:grpSpPr>
        <p:pic>
          <p:nvPicPr>
            <p:cNvPr id="3" name="Picture 2"/>
            <p:cNvPicPr>
              <a:picLocks noChangeAspect="1"/>
            </p:cNvPicPr>
            <p:nvPr/>
          </p:nvPicPr>
          <p:blipFill>
            <a:blip r:embed="rId2"/>
            <a:stretch>
              <a:fillRect/>
            </a:stretch>
          </p:blipFill>
          <p:spPr>
            <a:xfrm>
              <a:off x="1803097" y="140550"/>
              <a:ext cx="10019447" cy="6723965"/>
            </a:xfrm>
            <a:prstGeom prst="rect">
              <a:avLst/>
            </a:prstGeom>
          </p:spPr>
        </p:pic>
        <p:pic>
          <p:nvPicPr>
            <p:cNvPr id="5" name="Picture 4"/>
            <p:cNvPicPr>
              <a:picLocks noChangeAspect="1"/>
            </p:cNvPicPr>
            <p:nvPr/>
          </p:nvPicPr>
          <p:blipFill rotWithShape="1">
            <a:blip r:embed="rId3"/>
            <a:srcRect t="16617"/>
            <a:stretch/>
          </p:blipFill>
          <p:spPr>
            <a:xfrm>
              <a:off x="10287612" y="2488860"/>
              <a:ext cx="1534932" cy="1300176"/>
            </a:xfrm>
            <a:prstGeom prst="rect">
              <a:avLst/>
            </a:prstGeom>
          </p:spPr>
        </p:pic>
      </p:grpSp>
    </p:spTree>
    <p:extLst>
      <p:ext uri="{BB962C8B-B14F-4D97-AF65-F5344CB8AC3E}">
        <p14:creationId xmlns:p14="http://schemas.microsoft.com/office/powerpoint/2010/main" val="35777503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1018338" y="0"/>
            <a:ext cx="1173662" cy="564711"/>
          </a:xfrm>
          <a:prstGeom prst="rect">
            <a:avLst/>
          </a:prstGeom>
        </p:spPr>
      </p:pic>
      <p:pic>
        <p:nvPicPr>
          <p:cNvPr id="4" name="Picture 3"/>
          <p:cNvPicPr>
            <a:picLocks noChangeAspect="1"/>
          </p:cNvPicPr>
          <p:nvPr/>
        </p:nvPicPr>
        <p:blipFill>
          <a:blip r:embed="rId3"/>
          <a:stretch>
            <a:fillRect/>
          </a:stretch>
        </p:blipFill>
        <p:spPr>
          <a:xfrm>
            <a:off x="1135411" y="0"/>
            <a:ext cx="8922205" cy="6858000"/>
          </a:xfrm>
          <a:prstGeom prst="rect">
            <a:avLst/>
          </a:prstGeom>
        </p:spPr>
      </p:pic>
      <p:pic>
        <p:nvPicPr>
          <p:cNvPr id="7" name="Picture 6"/>
          <p:cNvPicPr>
            <a:picLocks noChangeAspect="1"/>
          </p:cNvPicPr>
          <p:nvPr/>
        </p:nvPicPr>
        <p:blipFill rotWithShape="1">
          <a:blip r:embed="rId4"/>
          <a:srcRect b="55459"/>
          <a:stretch/>
        </p:blipFill>
        <p:spPr>
          <a:xfrm>
            <a:off x="3425024" y="0"/>
            <a:ext cx="6925656" cy="2818614"/>
          </a:xfrm>
          <a:prstGeom prst="rect">
            <a:avLst/>
          </a:prstGeom>
        </p:spPr>
      </p:pic>
      <p:pic>
        <p:nvPicPr>
          <p:cNvPr id="8" name="Picture 7"/>
          <p:cNvPicPr>
            <a:picLocks noChangeAspect="1"/>
          </p:cNvPicPr>
          <p:nvPr/>
        </p:nvPicPr>
        <p:blipFill>
          <a:blip r:embed="rId5"/>
          <a:stretch>
            <a:fillRect/>
          </a:stretch>
        </p:blipFill>
        <p:spPr>
          <a:xfrm>
            <a:off x="8862913" y="4299181"/>
            <a:ext cx="1609483" cy="1615580"/>
          </a:xfrm>
          <a:prstGeom prst="rect">
            <a:avLst/>
          </a:prstGeom>
        </p:spPr>
      </p:pic>
    </p:spTree>
    <p:extLst>
      <p:ext uri="{BB962C8B-B14F-4D97-AF65-F5344CB8AC3E}">
        <p14:creationId xmlns:p14="http://schemas.microsoft.com/office/powerpoint/2010/main" val="3620861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65360" y="18854"/>
            <a:ext cx="8836057" cy="6835724"/>
          </a:xfrm>
          <a:prstGeom prst="rect">
            <a:avLst/>
          </a:prstGeom>
        </p:spPr>
      </p:pic>
      <p:pic>
        <p:nvPicPr>
          <p:cNvPr id="5" name="Picture 4"/>
          <p:cNvPicPr>
            <a:picLocks noChangeAspect="1"/>
          </p:cNvPicPr>
          <p:nvPr/>
        </p:nvPicPr>
        <p:blipFill>
          <a:blip r:embed="rId3"/>
          <a:stretch>
            <a:fillRect/>
          </a:stretch>
        </p:blipFill>
        <p:spPr>
          <a:xfrm>
            <a:off x="8907605" y="4242621"/>
            <a:ext cx="1609483" cy="1615580"/>
          </a:xfrm>
          <a:prstGeom prst="rect">
            <a:avLst/>
          </a:prstGeom>
        </p:spPr>
      </p:pic>
      <p:pic>
        <p:nvPicPr>
          <p:cNvPr id="6" name="Picture 5"/>
          <p:cNvPicPr>
            <a:picLocks noChangeAspect="1"/>
          </p:cNvPicPr>
          <p:nvPr/>
        </p:nvPicPr>
        <p:blipFill>
          <a:blip r:embed="rId4"/>
          <a:stretch>
            <a:fillRect/>
          </a:stretch>
        </p:blipFill>
        <p:spPr>
          <a:xfrm>
            <a:off x="8066284" y="18854"/>
            <a:ext cx="2450804" cy="823031"/>
          </a:xfrm>
          <a:prstGeom prst="rect">
            <a:avLst/>
          </a:prstGeom>
        </p:spPr>
      </p:pic>
      <p:pic>
        <p:nvPicPr>
          <p:cNvPr id="8" name="Picture 7"/>
          <p:cNvPicPr>
            <a:picLocks noChangeAspect="1"/>
          </p:cNvPicPr>
          <p:nvPr/>
        </p:nvPicPr>
        <p:blipFill>
          <a:blip r:embed="rId5"/>
          <a:stretch>
            <a:fillRect/>
          </a:stretch>
        </p:blipFill>
        <p:spPr>
          <a:xfrm>
            <a:off x="3699780" y="101252"/>
            <a:ext cx="457441" cy="2388859"/>
          </a:xfrm>
          <a:prstGeom prst="rect">
            <a:avLst/>
          </a:prstGeom>
        </p:spPr>
      </p:pic>
      <p:pic>
        <p:nvPicPr>
          <p:cNvPr id="9" name="Picture 8"/>
          <p:cNvPicPr>
            <a:picLocks noChangeAspect="1"/>
          </p:cNvPicPr>
          <p:nvPr/>
        </p:nvPicPr>
        <p:blipFill>
          <a:blip r:embed="rId6"/>
          <a:stretch>
            <a:fillRect/>
          </a:stretch>
        </p:blipFill>
        <p:spPr>
          <a:xfrm>
            <a:off x="9427" y="18854"/>
            <a:ext cx="1155933" cy="556181"/>
          </a:xfrm>
          <a:prstGeom prst="rect">
            <a:avLst/>
          </a:prstGeom>
        </p:spPr>
      </p:pic>
    </p:spTree>
    <p:extLst>
      <p:ext uri="{BB962C8B-B14F-4D97-AF65-F5344CB8AC3E}">
        <p14:creationId xmlns:p14="http://schemas.microsoft.com/office/powerpoint/2010/main" val="39513148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888850" y="304464"/>
            <a:ext cx="2910828" cy="1840162"/>
            <a:chOff x="2888850" y="304464"/>
            <a:chExt cx="2910828" cy="1840162"/>
          </a:xfrm>
        </p:grpSpPr>
        <p:pic>
          <p:nvPicPr>
            <p:cNvPr id="26" name="Picture 25"/>
            <p:cNvPicPr>
              <a:picLocks noChangeAspect="1"/>
            </p:cNvPicPr>
            <p:nvPr/>
          </p:nvPicPr>
          <p:blipFill rotWithShape="1">
            <a:blip r:embed="rId2"/>
            <a:srcRect b="361"/>
            <a:stretch/>
          </p:blipFill>
          <p:spPr>
            <a:xfrm>
              <a:off x="2888850" y="304464"/>
              <a:ext cx="2870345" cy="1840162"/>
            </a:xfrm>
            <a:prstGeom prst="rect">
              <a:avLst/>
            </a:prstGeom>
          </p:spPr>
        </p:pic>
        <p:sp>
          <p:nvSpPr>
            <p:cNvPr id="12" name="Rectangle 11"/>
            <p:cNvSpPr/>
            <p:nvPr/>
          </p:nvSpPr>
          <p:spPr>
            <a:xfrm>
              <a:off x="5593742" y="1013745"/>
              <a:ext cx="205936" cy="2166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Picture 24"/>
          <p:cNvPicPr>
            <a:picLocks noChangeAspect="1"/>
          </p:cNvPicPr>
          <p:nvPr/>
        </p:nvPicPr>
        <p:blipFill>
          <a:blip r:embed="rId3"/>
          <a:stretch>
            <a:fillRect/>
          </a:stretch>
        </p:blipFill>
        <p:spPr>
          <a:xfrm>
            <a:off x="45288" y="465042"/>
            <a:ext cx="2842720" cy="1714371"/>
          </a:xfrm>
          <a:prstGeom prst="rect">
            <a:avLst/>
          </a:prstGeom>
        </p:spPr>
      </p:pic>
      <p:graphicFrame>
        <p:nvGraphicFramePr>
          <p:cNvPr id="6" name="Table 5"/>
          <p:cNvGraphicFramePr>
            <a:graphicFrameLocks noGrp="1"/>
          </p:cNvGraphicFramePr>
          <p:nvPr>
            <p:extLst/>
          </p:nvPr>
        </p:nvGraphicFramePr>
        <p:xfrm>
          <a:off x="673047" y="2488908"/>
          <a:ext cx="1744692" cy="1754298"/>
        </p:xfrm>
        <a:graphic>
          <a:graphicData uri="http://schemas.openxmlformats.org/drawingml/2006/table">
            <a:tbl>
              <a:tblPr firstRow="1" bandRow="1">
                <a:tableStyleId>{5C22544A-7EE6-4342-B048-85BDC9FD1C3A}</a:tableStyleId>
              </a:tblPr>
              <a:tblGrid>
                <a:gridCol w="872346">
                  <a:extLst>
                    <a:ext uri="{9D8B030D-6E8A-4147-A177-3AD203B41FA5}">
                      <a16:colId xmlns:a16="http://schemas.microsoft.com/office/drawing/2014/main" val="20000"/>
                    </a:ext>
                  </a:extLst>
                </a:gridCol>
                <a:gridCol w="872346">
                  <a:extLst>
                    <a:ext uri="{9D8B030D-6E8A-4147-A177-3AD203B41FA5}">
                      <a16:colId xmlns:a16="http://schemas.microsoft.com/office/drawing/2014/main" val="20001"/>
                    </a:ext>
                  </a:extLst>
                </a:gridCol>
              </a:tblGrid>
              <a:tr h="87714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877149">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2" name="Title 1"/>
          <p:cNvSpPr>
            <a:spLocks noGrp="1"/>
          </p:cNvSpPr>
          <p:nvPr>
            <p:ph type="title"/>
          </p:nvPr>
        </p:nvSpPr>
        <p:spPr>
          <a:xfrm>
            <a:off x="7882128" y="125730"/>
            <a:ext cx="4203192" cy="1042416"/>
          </a:xfrm>
        </p:spPr>
        <p:txBody>
          <a:bodyPr>
            <a:normAutofit fontScale="90000"/>
          </a:bodyPr>
          <a:lstStyle/>
          <a:p>
            <a:r>
              <a:rPr lang="en-US" dirty="0" smtClean="0"/>
              <a:t>6 panel conceptual figure</a:t>
            </a:r>
            <a:endParaRPr lang="en-US" dirty="0"/>
          </a:p>
        </p:txBody>
      </p:sp>
      <p:sp>
        <p:nvSpPr>
          <p:cNvPr id="66" name="Flowchart: Connector 65"/>
          <p:cNvSpPr/>
          <p:nvPr/>
        </p:nvSpPr>
        <p:spPr>
          <a:xfrm>
            <a:off x="3343204" y="3105935"/>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lowchart: Connector 66"/>
          <p:cNvSpPr/>
          <p:nvPr/>
        </p:nvSpPr>
        <p:spPr>
          <a:xfrm>
            <a:off x="3373150" y="3887857"/>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lowchart: Connector 67"/>
          <p:cNvSpPr/>
          <p:nvPr/>
        </p:nvSpPr>
        <p:spPr>
          <a:xfrm>
            <a:off x="5011655" y="2704191"/>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3813061" y="4143036"/>
            <a:ext cx="990603" cy="307777"/>
          </a:xfrm>
          <a:prstGeom prst="rect">
            <a:avLst/>
          </a:prstGeom>
          <a:noFill/>
        </p:spPr>
        <p:txBody>
          <a:bodyPr wrap="square" rtlCol="0">
            <a:spAutoFit/>
          </a:bodyPr>
          <a:lstStyle/>
          <a:p>
            <a:r>
              <a:rPr lang="en-US" sz="1400" dirty="0"/>
              <a:t>l</a:t>
            </a:r>
            <a:r>
              <a:rPr lang="en-US" sz="1400" dirty="0" smtClean="0"/>
              <a:t>og(area)</a:t>
            </a:r>
            <a:endParaRPr lang="en-US" sz="1400" dirty="0"/>
          </a:p>
        </p:txBody>
      </p:sp>
      <p:sp>
        <p:nvSpPr>
          <p:cNvPr id="77" name="TextBox 76"/>
          <p:cNvSpPr txBox="1"/>
          <p:nvPr/>
        </p:nvSpPr>
        <p:spPr>
          <a:xfrm rot="16200000">
            <a:off x="2455255" y="3147635"/>
            <a:ext cx="1169233" cy="307777"/>
          </a:xfrm>
          <a:prstGeom prst="rect">
            <a:avLst/>
          </a:prstGeom>
          <a:noFill/>
        </p:spPr>
        <p:txBody>
          <a:bodyPr wrap="square" rtlCol="0">
            <a:spAutoFit/>
          </a:bodyPr>
          <a:lstStyle/>
          <a:p>
            <a:r>
              <a:rPr lang="en-US" sz="1400" dirty="0"/>
              <a:t>l</a:t>
            </a:r>
            <a:r>
              <a:rPr lang="en-US" sz="1400" dirty="0" smtClean="0"/>
              <a:t>og(Species)</a:t>
            </a:r>
            <a:endParaRPr lang="en-US" sz="1400" dirty="0"/>
          </a:p>
        </p:txBody>
      </p:sp>
      <p:cxnSp>
        <p:nvCxnSpPr>
          <p:cNvPr id="79" name="Straight Connector 78"/>
          <p:cNvCxnSpPr>
            <a:stCxn id="67" idx="6"/>
            <a:endCxn id="68" idx="6"/>
          </p:cNvCxnSpPr>
          <p:nvPr/>
        </p:nvCxnSpPr>
        <p:spPr>
          <a:xfrm flipV="1">
            <a:off x="3418869" y="2727051"/>
            <a:ext cx="1638505" cy="118366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66" idx="6"/>
            <a:endCxn id="68" idx="2"/>
          </p:cNvCxnSpPr>
          <p:nvPr/>
        </p:nvCxnSpPr>
        <p:spPr>
          <a:xfrm flipV="1">
            <a:off x="3388923" y="2727051"/>
            <a:ext cx="1622732" cy="40174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3191370" y="2529883"/>
            <a:ext cx="0" cy="16366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3193760" y="4170171"/>
            <a:ext cx="2039582" cy="29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rot="20859770">
            <a:off x="3694214" y="2683855"/>
            <a:ext cx="1101852" cy="261610"/>
          </a:xfrm>
          <a:prstGeom prst="rect">
            <a:avLst/>
          </a:prstGeom>
          <a:noFill/>
        </p:spPr>
        <p:txBody>
          <a:bodyPr wrap="square" rtlCol="0">
            <a:spAutoFit/>
          </a:bodyPr>
          <a:lstStyle/>
          <a:p>
            <a:r>
              <a:rPr lang="en-US" sz="1100" dirty="0" smtClean="0"/>
              <a:t>All species</a:t>
            </a:r>
            <a:endParaRPr lang="en-US" sz="1100" dirty="0"/>
          </a:p>
        </p:txBody>
      </p:sp>
      <p:sp>
        <p:nvSpPr>
          <p:cNvPr id="95" name="TextBox 94"/>
          <p:cNvSpPr txBox="1"/>
          <p:nvPr/>
        </p:nvSpPr>
        <p:spPr>
          <a:xfrm rot="19413092">
            <a:off x="3343022" y="3153889"/>
            <a:ext cx="1552041" cy="261610"/>
          </a:xfrm>
          <a:prstGeom prst="rect">
            <a:avLst/>
          </a:prstGeom>
          <a:noFill/>
        </p:spPr>
        <p:txBody>
          <a:bodyPr wrap="square" rtlCol="0">
            <a:spAutoFit/>
          </a:bodyPr>
          <a:lstStyle/>
          <a:p>
            <a:r>
              <a:rPr lang="en-US" sz="1100" dirty="0" smtClean="0"/>
              <a:t>Excluding transients</a:t>
            </a:r>
            <a:endParaRPr lang="en-US" sz="1100" dirty="0"/>
          </a:p>
        </p:txBody>
      </p:sp>
      <p:sp>
        <p:nvSpPr>
          <p:cNvPr id="97" name="Diamond 96"/>
          <p:cNvSpPr/>
          <p:nvPr/>
        </p:nvSpPr>
        <p:spPr>
          <a:xfrm>
            <a:off x="3293736" y="3923538"/>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3438136" y="3947786"/>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Isosceles Triangle 100"/>
          <p:cNvSpPr/>
          <p:nvPr/>
        </p:nvSpPr>
        <p:spPr>
          <a:xfrm>
            <a:off x="3357148" y="4009768"/>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Hexagon 104"/>
          <p:cNvSpPr/>
          <p:nvPr/>
        </p:nvSpPr>
        <p:spPr>
          <a:xfrm>
            <a:off x="3279099" y="3048010"/>
            <a:ext cx="70648" cy="57645"/>
          </a:xfrm>
          <a:prstGeom prst="hexagon">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384226" y="3031729"/>
            <a:ext cx="57025" cy="52352"/>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Diamond 106"/>
          <p:cNvSpPr/>
          <p:nvPr/>
        </p:nvSpPr>
        <p:spPr>
          <a:xfrm>
            <a:off x="3263476" y="3150517"/>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3407876" y="3174765"/>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Isosceles Triangle 108"/>
          <p:cNvSpPr/>
          <p:nvPr/>
        </p:nvSpPr>
        <p:spPr>
          <a:xfrm>
            <a:off x="3326888" y="3236747"/>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Hexagon 116"/>
          <p:cNvSpPr/>
          <p:nvPr/>
        </p:nvSpPr>
        <p:spPr>
          <a:xfrm>
            <a:off x="4976331" y="2551288"/>
            <a:ext cx="70648" cy="57645"/>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5056165" y="2618834"/>
            <a:ext cx="57025" cy="52352"/>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Diamond 118"/>
          <p:cNvSpPr/>
          <p:nvPr/>
        </p:nvSpPr>
        <p:spPr>
          <a:xfrm>
            <a:off x="5147669" y="2671186"/>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5081056" y="2757510"/>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Isosceles Triangle 120"/>
          <p:cNvSpPr/>
          <p:nvPr/>
        </p:nvSpPr>
        <p:spPr>
          <a:xfrm>
            <a:off x="4998827" y="2823852"/>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5-Point Star 121"/>
          <p:cNvSpPr/>
          <p:nvPr/>
        </p:nvSpPr>
        <p:spPr>
          <a:xfrm>
            <a:off x="4924738" y="2644111"/>
            <a:ext cx="45720" cy="45719"/>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5156869" y="2816399"/>
            <a:ext cx="45719" cy="45719"/>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rapezoid 125"/>
          <p:cNvSpPr/>
          <p:nvPr/>
        </p:nvSpPr>
        <p:spPr>
          <a:xfrm>
            <a:off x="5153178" y="2565887"/>
            <a:ext cx="45719" cy="4571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796616" y="26730"/>
            <a:ext cx="329184" cy="369332"/>
          </a:xfrm>
          <a:prstGeom prst="rect">
            <a:avLst/>
          </a:prstGeom>
          <a:noFill/>
        </p:spPr>
        <p:txBody>
          <a:bodyPr wrap="square" rtlCol="0">
            <a:spAutoFit/>
          </a:bodyPr>
          <a:lstStyle/>
          <a:p>
            <a:r>
              <a:rPr lang="en-US" dirty="0"/>
              <a:t>B</a:t>
            </a:r>
          </a:p>
        </p:txBody>
      </p:sp>
      <p:sp>
        <p:nvSpPr>
          <p:cNvPr id="165" name="TextBox 164"/>
          <p:cNvSpPr txBox="1"/>
          <p:nvPr/>
        </p:nvSpPr>
        <p:spPr>
          <a:xfrm>
            <a:off x="148881" y="26730"/>
            <a:ext cx="329184" cy="369332"/>
          </a:xfrm>
          <a:prstGeom prst="rect">
            <a:avLst/>
          </a:prstGeom>
          <a:noFill/>
        </p:spPr>
        <p:txBody>
          <a:bodyPr wrap="square" rtlCol="0">
            <a:spAutoFit/>
          </a:bodyPr>
          <a:lstStyle/>
          <a:p>
            <a:r>
              <a:rPr lang="en-US" dirty="0" smtClean="0"/>
              <a:t>A</a:t>
            </a:r>
            <a:endParaRPr lang="en-US" dirty="0"/>
          </a:p>
        </p:txBody>
      </p:sp>
      <p:sp>
        <p:nvSpPr>
          <p:cNvPr id="166" name="TextBox 165"/>
          <p:cNvSpPr txBox="1"/>
          <p:nvPr/>
        </p:nvSpPr>
        <p:spPr>
          <a:xfrm flipH="1">
            <a:off x="134462" y="2208311"/>
            <a:ext cx="240792" cy="369332"/>
          </a:xfrm>
          <a:prstGeom prst="rect">
            <a:avLst/>
          </a:prstGeom>
          <a:noFill/>
        </p:spPr>
        <p:txBody>
          <a:bodyPr wrap="square" rtlCol="0">
            <a:spAutoFit/>
          </a:bodyPr>
          <a:lstStyle/>
          <a:p>
            <a:r>
              <a:rPr lang="en-US" dirty="0"/>
              <a:t>C</a:t>
            </a:r>
          </a:p>
        </p:txBody>
      </p:sp>
      <p:sp>
        <p:nvSpPr>
          <p:cNvPr id="167" name="TextBox 166"/>
          <p:cNvSpPr txBox="1"/>
          <p:nvPr/>
        </p:nvSpPr>
        <p:spPr>
          <a:xfrm>
            <a:off x="2795703" y="2229595"/>
            <a:ext cx="329184" cy="369332"/>
          </a:xfrm>
          <a:prstGeom prst="rect">
            <a:avLst/>
          </a:prstGeom>
          <a:noFill/>
        </p:spPr>
        <p:txBody>
          <a:bodyPr wrap="square" rtlCol="0">
            <a:spAutoFit/>
          </a:bodyPr>
          <a:lstStyle/>
          <a:p>
            <a:r>
              <a:rPr lang="en-US" dirty="0" smtClean="0"/>
              <a:t>D</a:t>
            </a:r>
            <a:endParaRPr lang="en-US" dirty="0"/>
          </a:p>
        </p:txBody>
      </p:sp>
      <p:grpSp>
        <p:nvGrpSpPr>
          <p:cNvPr id="5" name="Group 4"/>
          <p:cNvGrpSpPr/>
          <p:nvPr/>
        </p:nvGrpSpPr>
        <p:grpSpPr>
          <a:xfrm>
            <a:off x="741358" y="2607174"/>
            <a:ext cx="1619653" cy="1562552"/>
            <a:chOff x="741358" y="2607174"/>
            <a:chExt cx="1619653" cy="1562552"/>
          </a:xfrm>
        </p:grpSpPr>
        <p:sp>
          <p:nvSpPr>
            <p:cNvPr id="98" name="Oval 97"/>
            <p:cNvSpPr/>
            <p:nvPr/>
          </p:nvSpPr>
          <p:spPr>
            <a:xfrm>
              <a:off x="2237937" y="3177094"/>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Isosceles Triangle 102"/>
            <p:cNvSpPr/>
            <p:nvPr/>
          </p:nvSpPr>
          <p:spPr>
            <a:xfrm>
              <a:off x="1639506" y="2607174"/>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5-Point Star 153"/>
            <p:cNvSpPr/>
            <p:nvPr/>
          </p:nvSpPr>
          <p:spPr>
            <a:xfrm>
              <a:off x="2214707" y="2883624"/>
              <a:ext cx="146304" cy="146304"/>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Parallelogram 159"/>
            <p:cNvSpPr/>
            <p:nvPr/>
          </p:nvSpPr>
          <p:spPr>
            <a:xfrm>
              <a:off x="1917076" y="2636469"/>
              <a:ext cx="186647" cy="106640"/>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Trapezoid 160"/>
            <p:cNvSpPr/>
            <p:nvPr/>
          </p:nvSpPr>
          <p:spPr>
            <a:xfrm>
              <a:off x="1630427" y="2896926"/>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Hexagon 161"/>
            <p:cNvSpPr/>
            <p:nvPr/>
          </p:nvSpPr>
          <p:spPr>
            <a:xfrm>
              <a:off x="742143" y="4018287"/>
              <a:ext cx="170932" cy="151439"/>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a:off x="1052570" y="4025254"/>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p:cNvSpPr/>
            <p:nvPr/>
          </p:nvSpPr>
          <p:spPr>
            <a:xfrm>
              <a:off x="1341792" y="4023069"/>
              <a:ext cx="137160" cy="137160"/>
            </a:xfrm>
            <a:prstGeom prst="ellips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rapezoid 168"/>
            <p:cNvSpPr/>
            <p:nvPr/>
          </p:nvSpPr>
          <p:spPr>
            <a:xfrm>
              <a:off x="744405" y="3754947"/>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Diamond 169"/>
            <p:cNvSpPr/>
            <p:nvPr/>
          </p:nvSpPr>
          <p:spPr>
            <a:xfrm>
              <a:off x="1313188" y="3478526"/>
              <a:ext cx="164592" cy="164592"/>
            </a:xfrm>
            <a:prstGeom prst="diamon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1002620" y="3156031"/>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5-Point Star 172"/>
            <p:cNvSpPr/>
            <p:nvPr/>
          </p:nvSpPr>
          <p:spPr>
            <a:xfrm>
              <a:off x="1293778" y="2889731"/>
              <a:ext cx="168605" cy="165114"/>
            </a:xfrm>
            <a:prstGeom prst="star5">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Parallelogram 173"/>
            <p:cNvSpPr/>
            <p:nvPr/>
          </p:nvSpPr>
          <p:spPr>
            <a:xfrm>
              <a:off x="966591" y="2636469"/>
              <a:ext cx="186647" cy="106640"/>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Diamond 174"/>
            <p:cNvSpPr/>
            <p:nvPr/>
          </p:nvSpPr>
          <p:spPr>
            <a:xfrm>
              <a:off x="1296853" y="262502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Hexagon 175"/>
            <p:cNvSpPr/>
            <p:nvPr/>
          </p:nvSpPr>
          <p:spPr>
            <a:xfrm>
              <a:off x="1632791" y="4013966"/>
              <a:ext cx="170932" cy="151439"/>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1921368" y="4022073"/>
              <a:ext cx="142869" cy="135226"/>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p:cNvSpPr/>
            <p:nvPr/>
          </p:nvSpPr>
          <p:spPr>
            <a:xfrm>
              <a:off x="2217173" y="4026107"/>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Isosceles Triangle 178"/>
            <p:cNvSpPr/>
            <p:nvPr/>
          </p:nvSpPr>
          <p:spPr>
            <a:xfrm>
              <a:off x="1658192" y="3506174"/>
              <a:ext cx="103106" cy="98071"/>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Diamond 179"/>
            <p:cNvSpPr/>
            <p:nvPr/>
          </p:nvSpPr>
          <p:spPr>
            <a:xfrm>
              <a:off x="2205172" y="347276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Isosceles Triangle 180"/>
            <p:cNvSpPr/>
            <p:nvPr/>
          </p:nvSpPr>
          <p:spPr>
            <a:xfrm>
              <a:off x="741358" y="2629306"/>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Freeform 8"/>
          <p:cNvSpPr/>
          <p:nvPr/>
        </p:nvSpPr>
        <p:spPr>
          <a:xfrm rot="14863902" flipH="1">
            <a:off x="2674322" y="3852106"/>
            <a:ext cx="555739" cy="838602"/>
          </a:xfrm>
          <a:custGeom>
            <a:avLst/>
            <a:gdLst>
              <a:gd name="connsiteX0" fmla="*/ 139485 w 208052"/>
              <a:gd name="connsiteY0" fmla="*/ 387458 h 387458"/>
              <a:gd name="connsiteX1" fmla="*/ 201478 w 208052"/>
              <a:gd name="connsiteY1" fmla="*/ 247973 h 387458"/>
              <a:gd name="connsiteX2" fmla="*/ 0 w 208052"/>
              <a:gd name="connsiteY2" fmla="*/ 7750 h 387458"/>
              <a:gd name="connsiteX3" fmla="*/ 0 w 208052"/>
              <a:gd name="connsiteY3" fmla="*/ 7750 h 387458"/>
              <a:gd name="connsiteX4" fmla="*/ 0 w 208052"/>
              <a:gd name="connsiteY4" fmla="*/ 0 h 387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052" h="387458">
                <a:moveTo>
                  <a:pt x="139485" y="387458"/>
                </a:moveTo>
                <a:cubicBezTo>
                  <a:pt x="182105" y="349358"/>
                  <a:pt x="224725" y="311258"/>
                  <a:pt x="201478" y="247973"/>
                </a:cubicBezTo>
                <a:cubicBezTo>
                  <a:pt x="178231" y="184688"/>
                  <a:pt x="0" y="7750"/>
                  <a:pt x="0" y="7750"/>
                </a:cubicBezTo>
                <a:lnTo>
                  <a:pt x="0" y="7750"/>
                </a:lnTo>
                <a:lnTo>
                  <a:pt x="0" y="0"/>
                </a:lnTo>
              </a:path>
            </a:pathLst>
          </a:custGeom>
          <a:noFill/>
          <a:ln w="19050">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Isosceles Triangle 123"/>
          <p:cNvSpPr/>
          <p:nvPr/>
        </p:nvSpPr>
        <p:spPr>
          <a:xfrm>
            <a:off x="697873" y="1563202"/>
            <a:ext cx="200634" cy="169490"/>
          </a:xfrm>
          <a:prstGeom prst="triangle">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Isosceles Triangle 127"/>
          <p:cNvSpPr/>
          <p:nvPr/>
        </p:nvSpPr>
        <p:spPr>
          <a:xfrm>
            <a:off x="2186387" y="1570480"/>
            <a:ext cx="200634" cy="169490"/>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897105" y="1718465"/>
            <a:ext cx="4339526" cy="2123658"/>
          </a:xfrm>
          <a:prstGeom prst="rect">
            <a:avLst/>
          </a:prstGeom>
          <a:noFill/>
        </p:spPr>
        <p:txBody>
          <a:bodyPr wrap="square" rtlCol="0">
            <a:spAutoFit/>
          </a:bodyPr>
          <a:lstStyle/>
          <a:p>
            <a:r>
              <a:rPr lang="en-US" sz="1100" dirty="0" smtClean="0"/>
              <a:t>Figure 1. (A) Bimodal distribution of temporal occupancy for North American birds from Coyle et al. (2013). (B) Core and transient species exhibit different species abundance distributions for the </a:t>
            </a:r>
            <a:r>
              <a:rPr lang="en-US" sz="1100" dirty="0" err="1" smtClean="0"/>
              <a:t>Hinkley</a:t>
            </a:r>
            <a:r>
              <a:rPr lang="en-US" sz="1100" dirty="0" smtClean="0"/>
              <a:t> Point fish assemblage (</a:t>
            </a:r>
            <a:r>
              <a:rPr lang="en-US" sz="1100" dirty="0" err="1" smtClean="0"/>
              <a:t>Magurran</a:t>
            </a:r>
            <a:r>
              <a:rPr lang="en-US" sz="1100" dirty="0" smtClean="0"/>
              <a:t> and Henderson 2003). (C) Four contiguous quadrats in which species (different shapes) may be core (shaded) or transient (open). (D) The species-area relationships for (C) depending on whether transient species are excluded or not, using the lower right panel to represent the smallest area. Because every species is core in at least one quadrat, species richness at the largest scale is the same for the two relationships. (E) Temporal turnover (using one minus the </a:t>
            </a:r>
            <a:r>
              <a:rPr lang="en-US" sz="1100" dirty="0" err="1" smtClean="0"/>
              <a:t>Jaccard</a:t>
            </a:r>
            <a:r>
              <a:rPr lang="en-US" sz="1100" dirty="0" smtClean="0"/>
              <a:t> index of similarity) is much lower when transient species are excluded from the calculation, since they are the species most driving turnover.</a:t>
            </a:r>
            <a:endParaRPr lang="en-US" sz="1100" dirty="0"/>
          </a:p>
        </p:txBody>
      </p:sp>
      <p:sp>
        <p:nvSpPr>
          <p:cNvPr id="10" name="Rectangle 9"/>
          <p:cNvSpPr/>
          <p:nvPr/>
        </p:nvSpPr>
        <p:spPr>
          <a:xfrm>
            <a:off x="4885154" y="1039231"/>
            <a:ext cx="473893" cy="1973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28072" y="1683729"/>
            <a:ext cx="785257" cy="261610"/>
          </a:xfrm>
          <a:prstGeom prst="rect">
            <a:avLst/>
          </a:prstGeom>
          <a:noFill/>
        </p:spPr>
        <p:txBody>
          <a:bodyPr wrap="square" rtlCol="0">
            <a:spAutoFit/>
          </a:bodyPr>
          <a:lstStyle/>
          <a:p>
            <a:r>
              <a:rPr lang="en-US" sz="1100" dirty="0" smtClean="0"/>
              <a:t>Transient</a:t>
            </a:r>
            <a:endParaRPr lang="en-US" sz="1100" dirty="0"/>
          </a:p>
        </p:txBody>
      </p:sp>
      <p:sp>
        <p:nvSpPr>
          <p:cNvPr id="129" name="TextBox 128"/>
          <p:cNvSpPr txBox="1"/>
          <p:nvPr/>
        </p:nvSpPr>
        <p:spPr>
          <a:xfrm>
            <a:off x="1910269" y="1684771"/>
            <a:ext cx="785257" cy="261610"/>
          </a:xfrm>
          <a:prstGeom prst="rect">
            <a:avLst/>
          </a:prstGeom>
          <a:noFill/>
        </p:spPr>
        <p:txBody>
          <a:bodyPr wrap="square" rtlCol="0">
            <a:spAutoFit/>
          </a:bodyPr>
          <a:lstStyle/>
          <a:p>
            <a:pPr algn="ctr"/>
            <a:r>
              <a:rPr lang="en-US" sz="1100" dirty="0" smtClean="0"/>
              <a:t>Core</a:t>
            </a:r>
            <a:endParaRPr lang="en-US" sz="1100" dirty="0"/>
          </a:p>
        </p:txBody>
      </p:sp>
      <p:pic>
        <p:nvPicPr>
          <p:cNvPr id="11" name="Picture 10"/>
          <p:cNvPicPr>
            <a:picLocks noChangeAspect="1"/>
          </p:cNvPicPr>
          <p:nvPr/>
        </p:nvPicPr>
        <p:blipFill>
          <a:blip r:embed="rId4"/>
          <a:stretch>
            <a:fillRect/>
          </a:stretch>
        </p:blipFill>
        <p:spPr>
          <a:xfrm>
            <a:off x="4031038" y="472910"/>
            <a:ext cx="939420" cy="520174"/>
          </a:xfrm>
          <a:prstGeom prst="rect">
            <a:avLst/>
          </a:prstGeom>
        </p:spPr>
      </p:pic>
      <mc:AlternateContent xmlns:mc="http://schemas.openxmlformats.org/markup-compatibility/2006" xmlns:a14="http://schemas.microsoft.com/office/drawing/2010/main">
        <mc:Choice Requires="a14">
          <p:sp>
            <p:nvSpPr>
              <p:cNvPr id="123" name="TextBox 122"/>
              <p:cNvSpPr txBox="1"/>
              <p:nvPr/>
            </p:nvSpPr>
            <p:spPr>
              <a:xfrm>
                <a:off x="2216777" y="5923755"/>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2</m:t>
                        </m:r>
                      </m:sub>
                    </m:sSub>
                  </m:oMath>
                </a14:m>
                <a:endParaRPr lang="en-US" sz="1400" dirty="0"/>
              </a:p>
            </p:txBody>
          </p:sp>
        </mc:Choice>
        <mc:Fallback xmlns="">
          <p:sp>
            <p:nvSpPr>
              <p:cNvPr id="123" name="TextBox 122"/>
              <p:cNvSpPr txBox="1">
                <a:spLocks noRot="1" noChangeAspect="1" noMove="1" noResize="1" noEditPoints="1" noAdjustHandles="1" noChangeArrowheads="1" noChangeShapeType="1" noTextEdit="1"/>
              </p:cNvSpPr>
              <p:nvPr/>
            </p:nvSpPr>
            <p:spPr>
              <a:xfrm>
                <a:off x="2216777" y="5923755"/>
                <a:ext cx="845729" cy="307777"/>
              </a:xfrm>
              <a:prstGeom prst="rect">
                <a:avLst/>
              </a:prstGeom>
              <a:blipFill rotWithShape="0">
                <a:blip r:embed="rId5"/>
                <a:stretch>
                  <a:fillRect l="-2174" t="-4000" b="-20000"/>
                </a:stretch>
              </a:blipFill>
            </p:spPr>
            <p:txBody>
              <a:bodyPr/>
              <a:lstStyle/>
              <a:p>
                <a:r>
                  <a:rPr lang="en-US">
                    <a:noFill/>
                  </a:rPr>
                  <a:t> </a:t>
                </a:r>
              </a:p>
            </p:txBody>
          </p:sp>
        </mc:Fallback>
      </mc:AlternateContent>
      <p:sp>
        <p:nvSpPr>
          <p:cNvPr id="127" name="Right Arrow 126"/>
          <p:cNvSpPr/>
          <p:nvPr/>
        </p:nvSpPr>
        <p:spPr>
          <a:xfrm>
            <a:off x="1528829" y="5263503"/>
            <a:ext cx="357252" cy="32304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p:cNvSpPr txBox="1"/>
          <p:nvPr/>
        </p:nvSpPr>
        <p:spPr>
          <a:xfrm>
            <a:off x="3069774" y="5007478"/>
            <a:ext cx="1425390" cy="276999"/>
          </a:xfrm>
          <a:prstGeom prst="rect">
            <a:avLst/>
          </a:prstGeom>
          <a:noFill/>
        </p:spPr>
        <p:txBody>
          <a:bodyPr wrap="none" rtlCol="0">
            <a:spAutoFit/>
          </a:bodyPr>
          <a:lstStyle/>
          <a:p>
            <a:r>
              <a:rPr lang="en-US" sz="1200" dirty="0" smtClean="0"/>
              <a:t>All species:   	         </a:t>
            </a:r>
          </a:p>
        </p:txBody>
      </p:sp>
      <p:sp>
        <p:nvSpPr>
          <p:cNvPr id="134" name="TextBox 133"/>
          <p:cNvSpPr txBox="1"/>
          <p:nvPr/>
        </p:nvSpPr>
        <p:spPr>
          <a:xfrm>
            <a:off x="120580" y="4480490"/>
            <a:ext cx="283271" cy="369332"/>
          </a:xfrm>
          <a:prstGeom prst="rect">
            <a:avLst/>
          </a:prstGeom>
          <a:noFill/>
        </p:spPr>
        <p:txBody>
          <a:bodyPr wrap="square" rtlCol="0">
            <a:spAutoFit/>
          </a:bodyPr>
          <a:lstStyle/>
          <a:p>
            <a:r>
              <a:rPr lang="en-US" dirty="0" smtClean="0"/>
              <a:t>E</a:t>
            </a:r>
            <a:endParaRPr lang="en-US" sz="1400" dirty="0"/>
          </a:p>
        </p:txBody>
      </p:sp>
      <p:grpSp>
        <p:nvGrpSpPr>
          <p:cNvPr id="135" name="Group 134"/>
          <p:cNvGrpSpPr/>
          <p:nvPr/>
        </p:nvGrpSpPr>
        <p:grpSpPr>
          <a:xfrm>
            <a:off x="345569" y="4881769"/>
            <a:ext cx="1131512" cy="1096218"/>
            <a:chOff x="345569" y="4881769"/>
            <a:chExt cx="1131512" cy="1096218"/>
          </a:xfrm>
        </p:grpSpPr>
        <p:sp>
          <p:nvSpPr>
            <p:cNvPr id="136" name="Diamond 135"/>
            <p:cNvSpPr/>
            <p:nvPr/>
          </p:nvSpPr>
          <p:spPr>
            <a:xfrm>
              <a:off x="82902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122584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122584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Isosceles Triangle 138"/>
            <p:cNvSpPr/>
            <p:nvPr/>
          </p:nvSpPr>
          <p:spPr>
            <a:xfrm>
              <a:off x="41519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5-Point Star 139"/>
            <p:cNvSpPr/>
            <p:nvPr/>
          </p:nvSpPr>
          <p:spPr>
            <a:xfrm>
              <a:off x="415191" y="5368330"/>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Cross 140"/>
            <p:cNvSpPr/>
            <p:nvPr/>
          </p:nvSpPr>
          <p:spPr>
            <a:xfrm>
              <a:off x="1225840" y="5368330"/>
              <a:ext cx="164592" cy="164592"/>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ight Triangle 141"/>
            <p:cNvSpPr/>
            <p:nvPr/>
          </p:nvSpPr>
          <p:spPr>
            <a:xfrm>
              <a:off x="454590" y="5710198"/>
              <a:ext cx="164592" cy="164592"/>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Parallelogram 144"/>
            <p:cNvSpPr/>
            <p:nvPr/>
          </p:nvSpPr>
          <p:spPr>
            <a:xfrm>
              <a:off x="799602" y="5003966"/>
              <a:ext cx="215132" cy="146017"/>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34556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7" name="Group 146"/>
          <p:cNvGrpSpPr/>
          <p:nvPr/>
        </p:nvGrpSpPr>
        <p:grpSpPr>
          <a:xfrm>
            <a:off x="1921849" y="4881769"/>
            <a:ext cx="1131512" cy="1096218"/>
            <a:chOff x="1921849" y="4881769"/>
            <a:chExt cx="1131512" cy="1096218"/>
          </a:xfrm>
        </p:grpSpPr>
        <p:sp>
          <p:nvSpPr>
            <p:cNvPr id="149" name="Hexagon 148"/>
            <p:cNvSpPr/>
            <p:nvPr/>
          </p:nvSpPr>
          <p:spPr>
            <a:xfrm>
              <a:off x="2387021" y="4998527"/>
              <a:ext cx="182880" cy="164592"/>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Moon 150"/>
            <p:cNvSpPr/>
            <p:nvPr/>
          </p:nvSpPr>
          <p:spPr>
            <a:xfrm>
              <a:off x="2829552" y="5349533"/>
              <a:ext cx="109728" cy="164592"/>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Trapezoid 151"/>
            <p:cNvSpPr/>
            <p:nvPr/>
          </p:nvSpPr>
          <p:spPr>
            <a:xfrm>
              <a:off x="2001941" y="5679557"/>
              <a:ext cx="182880" cy="164592"/>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Diamond 152"/>
            <p:cNvSpPr/>
            <p:nvPr/>
          </p:nvSpPr>
          <p:spPr>
            <a:xfrm>
              <a:off x="240530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p:cNvSpPr/>
            <p:nvPr/>
          </p:nvSpPr>
          <p:spPr>
            <a:xfrm>
              <a:off x="280212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280212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Isosceles Triangle 156"/>
            <p:cNvSpPr/>
            <p:nvPr/>
          </p:nvSpPr>
          <p:spPr>
            <a:xfrm>
              <a:off x="199147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5-Point Star 157"/>
            <p:cNvSpPr/>
            <p:nvPr/>
          </p:nvSpPr>
          <p:spPr>
            <a:xfrm>
              <a:off x="1991471" y="5349533"/>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192184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63" name="TextBox 162"/>
              <p:cNvSpPr txBox="1"/>
              <p:nvPr/>
            </p:nvSpPr>
            <p:spPr>
              <a:xfrm>
                <a:off x="535544" y="5920426"/>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1</m:t>
                        </m:r>
                      </m:sub>
                    </m:sSub>
                  </m:oMath>
                </a14:m>
                <a:endParaRPr lang="en-US" sz="1400" dirty="0"/>
              </a:p>
            </p:txBody>
          </p:sp>
        </mc:Choice>
        <mc:Fallback xmlns="">
          <p:sp>
            <p:nvSpPr>
              <p:cNvPr id="163" name="TextBox 162"/>
              <p:cNvSpPr txBox="1">
                <a:spLocks noRot="1" noChangeAspect="1" noMove="1" noResize="1" noEditPoints="1" noAdjustHandles="1" noChangeArrowheads="1" noChangeShapeType="1" noTextEdit="1"/>
              </p:cNvSpPr>
              <p:nvPr/>
            </p:nvSpPr>
            <p:spPr>
              <a:xfrm>
                <a:off x="535544" y="5920426"/>
                <a:ext cx="845729" cy="307777"/>
              </a:xfrm>
              <a:prstGeom prst="rect">
                <a:avLst/>
              </a:prstGeom>
              <a:blipFill rotWithShape="0">
                <a:blip r:embed="rId6"/>
                <a:stretch>
                  <a:fillRect l="-2158" t="-3922" b="-19608"/>
                </a:stretch>
              </a:blipFill>
            </p:spPr>
            <p:txBody>
              <a:bodyPr/>
              <a:lstStyle/>
              <a:p>
                <a:r>
                  <a:rPr lang="en-US">
                    <a:noFill/>
                  </a:rPr>
                  <a:t> </a:t>
                </a:r>
              </a:p>
            </p:txBody>
          </p:sp>
        </mc:Fallback>
      </mc:AlternateContent>
      <p:sp>
        <p:nvSpPr>
          <p:cNvPr id="172" name="Right Triangle 171"/>
          <p:cNvSpPr/>
          <p:nvPr/>
        </p:nvSpPr>
        <p:spPr>
          <a:xfrm>
            <a:off x="4139122" y="5000825"/>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Cross 225"/>
          <p:cNvSpPr/>
          <p:nvPr/>
        </p:nvSpPr>
        <p:spPr>
          <a:xfrm>
            <a:off x="4440258" y="5006460"/>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Parallelogram 226"/>
          <p:cNvSpPr/>
          <p:nvPr/>
        </p:nvSpPr>
        <p:spPr>
          <a:xfrm>
            <a:off x="4284509" y="5000825"/>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Hexagon 227"/>
          <p:cNvSpPr/>
          <p:nvPr/>
        </p:nvSpPr>
        <p:spPr>
          <a:xfrm>
            <a:off x="4138367" y="4860611"/>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Moon 228"/>
          <p:cNvSpPr/>
          <p:nvPr/>
        </p:nvSpPr>
        <p:spPr>
          <a:xfrm>
            <a:off x="4433665" y="4854532"/>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Trapezoid 229"/>
          <p:cNvSpPr/>
          <p:nvPr/>
        </p:nvSpPr>
        <p:spPr>
          <a:xfrm>
            <a:off x="4285137" y="4854532"/>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ight Triangle 230"/>
          <p:cNvSpPr/>
          <p:nvPr/>
        </p:nvSpPr>
        <p:spPr>
          <a:xfrm>
            <a:off x="3905732" y="5354950"/>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Cross 231"/>
          <p:cNvSpPr/>
          <p:nvPr/>
        </p:nvSpPr>
        <p:spPr>
          <a:xfrm>
            <a:off x="4206868" y="5360585"/>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Parallelogram 232"/>
          <p:cNvSpPr/>
          <p:nvPr/>
        </p:nvSpPr>
        <p:spPr>
          <a:xfrm>
            <a:off x="4051119" y="5354950"/>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Hexagon 233"/>
          <p:cNvSpPr/>
          <p:nvPr/>
        </p:nvSpPr>
        <p:spPr>
          <a:xfrm>
            <a:off x="3904977" y="5214736"/>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Moon 234"/>
          <p:cNvSpPr/>
          <p:nvPr/>
        </p:nvSpPr>
        <p:spPr>
          <a:xfrm>
            <a:off x="4200275" y="5208657"/>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Trapezoid 235"/>
          <p:cNvSpPr/>
          <p:nvPr/>
        </p:nvSpPr>
        <p:spPr>
          <a:xfrm>
            <a:off x="4051747" y="5208657"/>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7" name="Straight Connector 236"/>
          <p:cNvCxnSpPr/>
          <p:nvPr/>
        </p:nvCxnSpPr>
        <p:spPr>
          <a:xfrm>
            <a:off x="3886635" y="5165417"/>
            <a:ext cx="914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8" name="Diamond 237"/>
          <p:cNvSpPr/>
          <p:nvPr/>
        </p:nvSpPr>
        <p:spPr>
          <a:xfrm>
            <a:off x="4529779" y="5353884"/>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Rectangle 238"/>
          <p:cNvSpPr/>
          <p:nvPr/>
        </p:nvSpPr>
        <p:spPr>
          <a:xfrm>
            <a:off x="4679103" y="5210820"/>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p:cNvSpPr/>
          <p:nvPr/>
        </p:nvSpPr>
        <p:spPr>
          <a:xfrm>
            <a:off x="4521266" y="5216105"/>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Isosceles Triangle 240"/>
          <p:cNvSpPr/>
          <p:nvPr/>
        </p:nvSpPr>
        <p:spPr>
          <a:xfrm>
            <a:off x="4370767" y="5208657"/>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5-Point Star 241"/>
          <p:cNvSpPr/>
          <p:nvPr/>
        </p:nvSpPr>
        <p:spPr>
          <a:xfrm>
            <a:off x="4370543" y="5364850"/>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3" name="Straight Connector 242"/>
          <p:cNvCxnSpPr/>
          <p:nvPr/>
        </p:nvCxnSpPr>
        <p:spPr>
          <a:xfrm flipV="1">
            <a:off x="3918932" y="5765319"/>
            <a:ext cx="885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4" name="Diamond 243"/>
          <p:cNvSpPr/>
          <p:nvPr/>
        </p:nvSpPr>
        <p:spPr>
          <a:xfrm>
            <a:off x="4080943" y="5824061"/>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Rectangle 244"/>
          <p:cNvSpPr/>
          <p:nvPr/>
        </p:nvSpPr>
        <p:spPr>
          <a:xfrm>
            <a:off x="4533171" y="5828504"/>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Oval 245"/>
          <p:cNvSpPr/>
          <p:nvPr/>
        </p:nvSpPr>
        <p:spPr>
          <a:xfrm>
            <a:off x="4375334" y="5833789"/>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Isosceles Triangle 246"/>
          <p:cNvSpPr/>
          <p:nvPr/>
        </p:nvSpPr>
        <p:spPr>
          <a:xfrm>
            <a:off x="4224835" y="5826341"/>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5-Point Star 247"/>
          <p:cNvSpPr/>
          <p:nvPr/>
        </p:nvSpPr>
        <p:spPr>
          <a:xfrm>
            <a:off x="3921707" y="5835027"/>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TextBox 248"/>
          <p:cNvSpPr txBox="1"/>
          <p:nvPr/>
        </p:nvSpPr>
        <p:spPr>
          <a:xfrm>
            <a:off x="3067202" y="5508371"/>
            <a:ext cx="845360" cy="461665"/>
          </a:xfrm>
          <a:prstGeom prst="rect">
            <a:avLst/>
          </a:prstGeom>
          <a:noFill/>
        </p:spPr>
        <p:txBody>
          <a:bodyPr wrap="none" rtlCol="0">
            <a:spAutoFit/>
          </a:bodyPr>
          <a:lstStyle/>
          <a:p>
            <a:r>
              <a:rPr lang="en-US" sz="1200" dirty="0" smtClean="0"/>
              <a:t>Excluding</a:t>
            </a:r>
          </a:p>
          <a:p>
            <a:r>
              <a:rPr lang="en-US" sz="1200" dirty="0" smtClean="0"/>
              <a:t>transients:</a:t>
            </a:r>
          </a:p>
        </p:txBody>
      </p:sp>
      <p:sp>
        <p:nvSpPr>
          <p:cNvPr id="250" name="TextBox 249"/>
          <p:cNvSpPr txBox="1"/>
          <p:nvPr/>
        </p:nvSpPr>
        <p:spPr>
          <a:xfrm>
            <a:off x="4199866" y="5522058"/>
            <a:ext cx="263214" cy="276999"/>
          </a:xfrm>
          <a:prstGeom prst="rect">
            <a:avLst/>
          </a:prstGeom>
          <a:noFill/>
        </p:spPr>
        <p:txBody>
          <a:bodyPr wrap="none" rtlCol="0">
            <a:spAutoFit/>
          </a:bodyPr>
          <a:lstStyle/>
          <a:p>
            <a:r>
              <a:rPr lang="en-US" sz="1200" dirty="0" smtClean="0"/>
              <a:t>0</a:t>
            </a:r>
          </a:p>
        </p:txBody>
      </p:sp>
      <p:sp>
        <p:nvSpPr>
          <p:cNvPr id="251" name="TextBox 250"/>
          <p:cNvSpPr txBox="1"/>
          <p:nvPr/>
        </p:nvSpPr>
        <p:spPr>
          <a:xfrm>
            <a:off x="4788831" y="5626819"/>
            <a:ext cx="486030" cy="276999"/>
          </a:xfrm>
          <a:prstGeom prst="rect">
            <a:avLst/>
          </a:prstGeom>
          <a:noFill/>
        </p:spPr>
        <p:txBody>
          <a:bodyPr wrap="none" rtlCol="0">
            <a:spAutoFit/>
          </a:bodyPr>
          <a:lstStyle/>
          <a:p>
            <a:r>
              <a:rPr lang="en-US" sz="1200" dirty="0" smtClean="0"/>
              <a:t>= 0%</a:t>
            </a:r>
          </a:p>
        </p:txBody>
      </p:sp>
      <p:sp>
        <p:nvSpPr>
          <p:cNvPr id="252" name="TextBox 251"/>
          <p:cNvSpPr txBox="1"/>
          <p:nvPr/>
        </p:nvSpPr>
        <p:spPr>
          <a:xfrm>
            <a:off x="4794469" y="5026917"/>
            <a:ext cx="564578" cy="276999"/>
          </a:xfrm>
          <a:prstGeom prst="rect">
            <a:avLst/>
          </a:prstGeom>
          <a:noFill/>
        </p:spPr>
        <p:txBody>
          <a:bodyPr wrap="none" rtlCol="0">
            <a:spAutoFit/>
          </a:bodyPr>
          <a:lstStyle/>
          <a:p>
            <a:r>
              <a:rPr lang="en-US" sz="1200" dirty="0" smtClean="0"/>
              <a:t>= 50%</a:t>
            </a:r>
          </a:p>
        </p:txBody>
      </p:sp>
      <p:sp>
        <p:nvSpPr>
          <p:cNvPr id="253" name="TextBox 252"/>
          <p:cNvSpPr txBox="1"/>
          <p:nvPr/>
        </p:nvSpPr>
        <p:spPr>
          <a:xfrm>
            <a:off x="3871137" y="6005214"/>
            <a:ext cx="839461" cy="307777"/>
          </a:xfrm>
          <a:prstGeom prst="rect">
            <a:avLst/>
          </a:prstGeom>
          <a:noFill/>
        </p:spPr>
        <p:txBody>
          <a:bodyPr wrap="none" rtlCol="0">
            <a:spAutoFit/>
          </a:bodyPr>
          <a:lstStyle/>
          <a:p>
            <a:r>
              <a:rPr lang="en-US" sz="1400" dirty="0" smtClean="0"/>
              <a:t>Turnover</a:t>
            </a:r>
          </a:p>
        </p:txBody>
      </p:sp>
      <p:sp>
        <p:nvSpPr>
          <p:cNvPr id="254" name="Isosceles Triangle 253"/>
          <p:cNvSpPr/>
          <p:nvPr/>
        </p:nvSpPr>
        <p:spPr>
          <a:xfrm flipV="1">
            <a:off x="4681266" y="5360585"/>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Isosceles Triangle 254"/>
          <p:cNvSpPr/>
          <p:nvPr/>
        </p:nvSpPr>
        <p:spPr>
          <a:xfrm flipV="1">
            <a:off x="4688656" y="5829408"/>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Isosceles Triangle 255"/>
          <p:cNvSpPr/>
          <p:nvPr/>
        </p:nvSpPr>
        <p:spPr>
          <a:xfrm flipV="1">
            <a:off x="838830" y="5364345"/>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Isosceles Triangle 256"/>
          <p:cNvSpPr/>
          <p:nvPr/>
        </p:nvSpPr>
        <p:spPr>
          <a:xfrm flipV="1">
            <a:off x="2401704" y="5347212"/>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Brace 2"/>
          <p:cNvSpPr/>
          <p:nvPr/>
        </p:nvSpPr>
        <p:spPr>
          <a:xfrm rot="5400000">
            <a:off x="1451072" y="3558107"/>
            <a:ext cx="211802" cy="1787630"/>
          </a:xfrm>
          <a:prstGeom prst="rightBrace">
            <a:avLst>
              <a:gd name="adj1" fmla="val 38875"/>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Freeform 3"/>
          <p:cNvSpPr/>
          <p:nvPr/>
        </p:nvSpPr>
        <p:spPr>
          <a:xfrm>
            <a:off x="1602154" y="4212492"/>
            <a:ext cx="3477846" cy="436938"/>
          </a:xfrm>
          <a:custGeom>
            <a:avLst/>
            <a:gdLst>
              <a:gd name="connsiteX0" fmla="*/ 0 w 3477846"/>
              <a:gd name="connsiteY0" fmla="*/ 398585 h 436938"/>
              <a:gd name="connsiteX1" fmla="*/ 2813538 w 3477846"/>
              <a:gd name="connsiteY1" fmla="*/ 398585 h 436938"/>
              <a:gd name="connsiteX2" fmla="*/ 3477846 w 3477846"/>
              <a:gd name="connsiteY2" fmla="*/ 0 h 436938"/>
            </a:gdLst>
            <a:ahLst/>
            <a:cxnLst>
              <a:cxn ang="0">
                <a:pos x="connsiteX0" y="connsiteY0"/>
              </a:cxn>
              <a:cxn ang="0">
                <a:pos x="connsiteX1" y="connsiteY1"/>
              </a:cxn>
              <a:cxn ang="0">
                <a:pos x="connsiteX2" y="connsiteY2"/>
              </a:cxn>
            </a:cxnLst>
            <a:rect l="l" t="t" r="r" b="b"/>
            <a:pathLst>
              <a:path w="3477846" h="436938">
                <a:moveTo>
                  <a:pt x="0" y="398585"/>
                </a:moveTo>
                <a:cubicBezTo>
                  <a:pt x="1116948" y="431800"/>
                  <a:pt x="2233897" y="465016"/>
                  <a:pt x="2813538" y="398585"/>
                </a:cubicBezTo>
                <a:cubicBezTo>
                  <a:pt x="3393179" y="332154"/>
                  <a:pt x="3435512" y="166077"/>
                  <a:pt x="3477846" y="0"/>
                </a:cubicBezTo>
              </a:path>
            </a:pathLst>
          </a:custGeom>
          <a:noFill/>
          <a:ln w="19050">
            <a:solidFill>
              <a:schemeClr val="tx1"/>
            </a:solidFill>
            <a:headEnd type="none"/>
            <a:tailEnd type="arrow"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3735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3" name="TextBox 122"/>
          <p:cNvSpPr txBox="1"/>
          <p:nvPr/>
        </p:nvSpPr>
        <p:spPr>
          <a:xfrm>
            <a:off x="6354399" y="4840363"/>
            <a:ext cx="5402404" cy="307777"/>
          </a:xfrm>
          <a:prstGeom prst="rect">
            <a:avLst/>
          </a:prstGeom>
          <a:noFill/>
        </p:spPr>
        <p:txBody>
          <a:bodyPr wrap="square" rtlCol="0">
            <a:spAutoFit/>
          </a:bodyPr>
          <a:lstStyle/>
          <a:p>
            <a:r>
              <a:rPr lang="en-US" sz="1400" dirty="0" smtClean="0"/>
              <a:t>Species temporal occupancy strongly determined by competition</a:t>
            </a:r>
            <a:endParaRPr lang="en-US" sz="1400" dirty="0"/>
          </a:p>
        </p:txBody>
      </p:sp>
      <p:grpSp>
        <p:nvGrpSpPr>
          <p:cNvPr id="135" name="Group 134"/>
          <p:cNvGrpSpPr/>
          <p:nvPr/>
        </p:nvGrpSpPr>
        <p:grpSpPr>
          <a:xfrm>
            <a:off x="619585" y="916281"/>
            <a:ext cx="5402404" cy="3877583"/>
            <a:chOff x="345569" y="4881769"/>
            <a:chExt cx="1131512" cy="1096218"/>
          </a:xfrm>
        </p:grpSpPr>
        <p:sp>
          <p:nvSpPr>
            <p:cNvPr id="138" name="Oval 137"/>
            <p:cNvSpPr/>
            <p:nvPr/>
          </p:nvSpPr>
          <p:spPr>
            <a:xfrm>
              <a:off x="122584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Isosceles Triangle 138"/>
            <p:cNvSpPr/>
            <p:nvPr/>
          </p:nvSpPr>
          <p:spPr>
            <a:xfrm>
              <a:off x="447161" y="4973235"/>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Parallelogram 144"/>
            <p:cNvSpPr/>
            <p:nvPr/>
          </p:nvSpPr>
          <p:spPr>
            <a:xfrm>
              <a:off x="799602" y="5003966"/>
              <a:ext cx="215132" cy="146017"/>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34556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7" name="Group 146"/>
          <p:cNvGrpSpPr/>
          <p:nvPr/>
        </p:nvGrpSpPr>
        <p:grpSpPr>
          <a:xfrm>
            <a:off x="6354399" y="851025"/>
            <a:ext cx="5402404" cy="3877583"/>
            <a:chOff x="1921849" y="4881769"/>
            <a:chExt cx="1131512" cy="1096218"/>
          </a:xfrm>
        </p:grpSpPr>
        <p:sp>
          <p:nvSpPr>
            <p:cNvPr id="156" name="Oval 155"/>
            <p:cNvSpPr/>
            <p:nvPr/>
          </p:nvSpPr>
          <p:spPr>
            <a:xfrm>
              <a:off x="280212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Isosceles Triangle 156"/>
            <p:cNvSpPr/>
            <p:nvPr/>
          </p:nvSpPr>
          <p:spPr>
            <a:xfrm>
              <a:off x="199147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192184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3" name="TextBox 162"/>
          <p:cNvSpPr txBox="1"/>
          <p:nvPr/>
        </p:nvSpPr>
        <p:spPr>
          <a:xfrm>
            <a:off x="619585" y="4881726"/>
            <a:ext cx="5337595" cy="307777"/>
          </a:xfrm>
          <a:prstGeom prst="rect">
            <a:avLst/>
          </a:prstGeom>
          <a:noFill/>
        </p:spPr>
        <p:txBody>
          <a:bodyPr wrap="square" rtlCol="0">
            <a:spAutoFit/>
          </a:bodyPr>
          <a:lstStyle/>
          <a:p>
            <a:r>
              <a:rPr lang="en-US" sz="1400" dirty="0" smtClean="0"/>
              <a:t>Species temporal occupancy strongly determined by environment</a:t>
            </a:r>
            <a:endParaRPr lang="en-US" sz="1400" dirty="0"/>
          </a:p>
        </p:txBody>
      </p:sp>
      <p:pic>
        <p:nvPicPr>
          <p:cNvPr id="15" name="Picture 14"/>
          <p:cNvPicPr>
            <a:picLocks noChangeAspect="1"/>
          </p:cNvPicPr>
          <p:nvPr/>
        </p:nvPicPr>
        <p:blipFill>
          <a:blip r:embed="rId2"/>
          <a:stretch>
            <a:fillRect/>
          </a:stretch>
        </p:blipFill>
        <p:spPr>
          <a:xfrm>
            <a:off x="2906223" y="2472069"/>
            <a:ext cx="829128" cy="615749"/>
          </a:xfrm>
          <a:prstGeom prst="rect">
            <a:avLst/>
          </a:prstGeom>
        </p:spPr>
      </p:pic>
      <p:pic>
        <p:nvPicPr>
          <p:cNvPr id="16" name="Picture 15"/>
          <p:cNvPicPr>
            <a:picLocks noChangeAspect="1"/>
          </p:cNvPicPr>
          <p:nvPr/>
        </p:nvPicPr>
        <p:blipFill>
          <a:blip r:embed="rId3"/>
          <a:stretch>
            <a:fillRect/>
          </a:stretch>
        </p:blipFill>
        <p:spPr>
          <a:xfrm>
            <a:off x="1085738" y="2505617"/>
            <a:ext cx="804742" cy="603556"/>
          </a:xfrm>
          <a:prstGeom prst="rect">
            <a:avLst/>
          </a:prstGeom>
        </p:spPr>
      </p:pic>
      <p:pic>
        <p:nvPicPr>
          <p:cNvPr id="17" name="Picture 16"/>
          <p:cNvPicPr>
            <a:picLocks noChangeAspect="1"/>
          </p:cNvPicPr>
          <p:nvPr/>
        </p:nvPicPr>
        <p:blipFill>
          <a:blip r:embed="rId4"/>
          <a:stretch>
            <a:fillRect/>
          </a:stretch>
        </p:blipFill>
        <p:spPr>
          <a:xfrm>
            <a:off x="4575656" y="2551324"/>
            <a:ext cx="1060796" cy="536494"/>
          </a:xfrm>
          <a:prstGeom prst="rect">
            <a:avLst/>
          </a:prstGeom>
        </p:spPr>
      </p:pic>
      <p:pic>
        <p:nvPicPr>
          <p:cNvPr id="19" name="Picture 18"/>
          <p:cNvPicPr>
            <a:picLocks noChangeAspect="1"/>
          </p:cNvPicPr>
          <p:nvPr/>
        </p:nvPicPr>
        <p:blipFill>
          <a:blip r:embed="rId2"/>
          <a:stretch>
            <a:fillRect/>
          </a:stretch>
        </p:blipFill>
        <p:spPr>
          <a:xfrm>
            <a:off x="1017519" y="3792771"/>
            <a:ext cx="829128" cy="615749"/>
          </a:xfrm>
          <a:prstGeom prst="rect">
            <a:avLst/>
          </a:prstGeom>
        </p:spPr>
      </p:pic>
      <p:pic>
        <p:nvPicPr>
          <p:cNvPr id="20" name="Picture 19"/>
          <p:cNvPicPr>
            <a:picLocks noChangeAspect="1"/>
          </p:cNvPicPr>
          <p:nvPr/>
        </p:nvPicPr>
        <p:blipFill>
          <a:blip r:embed="rId5"/>
          <a:stretch>
            <a:fillRect/>
          </a:stretch>
        </p:blipFill>
        <p:spPr>
          <a:xfrm>
            <a:off x="4703683" y="3804964"/>
            <a:ext cx="804742" cy="603556"/>
          </a:xfrm>
          <a:prstGeom prst="rect">
            <a:avLst/>
          </a:prstGeom>
        </p:spPr>
      </p:pic>
      <p:pic>
        <p:nvPicPr>
          <p:cNvPr id="21" name="Picture 20"/>
          <p:cNvPicPr>
            <a:picLocks noChangeAspect="1"/>
          </p:cNvPicPr>
          <p:nvPr/>
        </p:nvPicPr>
        <p:blipFill>
          <a:blip r:embed="rId6"/>
          <a:stretch>
            <a:fillRect/>
          </a:stretch>
        </p:blipFill>
        <p:spPr>
          <a:xfrm>
            <a:off x="2770542" y="3872026"/>
            <a:ext cx="1060796" cy="536494"/>
          </a:xfrm>
          <a:prstGeom prst="rect">
            <a:avLst/>
          </a:prstGeom>
        </p:spPr>
      </p:pic>
      <p:pic>
        <p:nvPicPr>
          <p:cNvPr id="22" name="Picture 21"/>
          <p:cNvPicPr>
            <a:picLocks noChangeAspect="1"/>
          </p:cNvPicPr>
          <p:nvPr/>
        </p:nvPicPr>
        <p:blipFill>
          <a:blip r:embed="rId6"/>
          <a:stretch>
            <a:fillRect/>
          </a:stretch>
        </p:blipFill>
        <p:spPr>
          <a:xfrm>
            <a:off x="6686809" y="3979745"/>
            <a:ext cx="1060796" cy="536494"/>
          </a:xfrm>
          <a:prstGeom prst="rect">
            <a:avLst/>
          </a:prstGeom>
        </p:spPr>
      </p:pic>
      <p:pic>
        <p:nvPicPr>
          <p:cNvPr id="23" name="Picture 22"/>
          <p:cNvPicPr>
            <a:picLocks noChangeAspect="1"/>
          </p:cNvPicPr>
          <p:nvPr/>
        </p:nvPicPr>
        <p:blipFill>
          <a:blip r:embed="rId6"/>
          <a:stretch>
            <a:fillRect/>
          </a:stretch>
        </p:blipFill>
        <p:spPr>
          <a:xfrm>
            <a:off x="8495065" y="3965472"/>
            <a:ext cx="1060796" cy="536494"/>
          </a:xfrm>
          <a:prstGeom prst="rect">
            <a:avLst/>
          </a:prstGeom>
        </p:spPr>
      </p:pic>
      <p:pic>
        <p:nvPicPr>
          <p:cNvPr id="24" name="Picture 23"/>
          <p:cNvPicPr>
            <a:picLocks noChangeAspect="1"/>
          </p:cNvPicPr>
          <p:nvPr/>
        </p:nvPicPr>
        <p:blipFill>
          <a:blip r:embed="rId6"/>
          <a:stretch>
            <a:fillRect/>
          </a:stretch>
        </p:blipFill>
        <p:spPr>
          <a:xfrm>
            <a:off x="10419777" y="2719108"/>
            <a:ext cx="1060796" cy="536494"/>
          </a:xfrm>
          <a:prstGeom prst="rect">
            <a:avLst/>
          </a:prstGeom>
        </p:spPr>
      </p:pic>
      <p:pic>
        <p:nvPicPr>
          <p:cNvPr id="27" name="Picture 26"/>
          <p:cNvPicPr>
            <a:picLocks noChangeAspect="1"/>
          </p:cNvPicPr>
          <p:nvPr/>
        </p:nvPicPr>
        <p:blipFill>
          <a:blip r:embed="rId6"/>
          <a:stretch>
            <a:fillRect/>
          </a:stretch>
        </p:blipFill>
        <p:spPr>
          <a:xfrm>
            <a:off x="10326435" y="3965472"/>
            <a:ext cx="1060796" cy="536494"/>
          </a:xfrm>
          <a:prstGeom prst="rect">
            <a:avLst/>
          </a:prstGeom>
        </p:spPr>
      </p:pic>
      <p:pic>
        <p:nvPicPr>
          <p:cNvPr id="28" name="Picture 27"/>
          <p:cNvPicPr>
            <a:picLocks noChangeAspect="1"/>
          </p:cNvPicPr>
          <p:nvPr/>
        </p:nvPicPr>
        <p:blipFill>
          <a:blip r:embed="rId7"/>
          <a:stretch>
            <a:fillRect/>
          </a:stretch>
        </p:blipFill>
        <p:spPr>
          <a:xfrm>
            <a:off x="8570753" y="2679481"/>
            <a:ext cx="829128" cy="615749"/>
          </a:xfrm>
          <a:prstGeom prst="rect">
            <a:avLst/>
          </a:prstGeom>
        </p:spPr>
      </p:pic>
      <p:pic>
        <p:nvPicPr>
          <p:cNvPr id="29" name="Picture 28"/>
          <p:cNvPicPr>
            <a:picLocks noChangeAspect="1"/>
          </p:cNvPicPr>
          <p:nvPr/>
        </p:nvPicPr>
        <p:blipFill>
          <a:blip r:embed="rId7"/>
          <a:stretch>
            <a:fillRect/>
          </a:stretch>
        </p:blipFill>
        <p:spPr>
          <a:xfrm>
            <a:off x="8539384" y="1190390"/>
            <a:ext cx="829128" cy="615749"/>
          </a:xfrm>
          <a:prstGeom prst="rect">
            <a:avLst/>
          </a:prstGeom>
        </p:spPr>
      </p:pic>
      <p:pic>
        <p:nvPicPr>
          <p:cNvPr id="30" name="Picture 29"/>
          <p:cNvPicPr>
            <a:picLocks noChangeAspect="1"/>
          </p:cNvPicPr>
          <p:nvPr/>
        </p:nvPicPr>
        <p:blipFill>
          <a:blip r:embed="rId8"/>
          <a:stretch>
            <a:fillRect/>
          </a:stretch>
        </p:blipFill>
        <p:spPr>
          <a:xfrm>
            <a:off x="6798079" y="2679481"/>
            <a:ext cx="804742" cy="597460"/>
          </a:xfrm>
          <a:prstGeom prst="rect">
            <a:avLst/>
          </a:prstGeom>
        </p:spPr>
      </p:pic>
    </p:spTree>
    <p:extLst>
      <p:ext uri="{BB962C8B-B14F-4D97-AF65-F5344CB8AC3E}">
        <p14:creationId xmlns:p14="http://schemas.microsoft.com/office/powerpoint/2010/main" val="30564523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61" y="192024"/>
            <a:ext cx="1060704" cy="369332"/>
          </a:xfrm>
          <a:prstGeom prst="rect">
            <a:avLst/>
          </a:prstGeom>
          <a:noFill/>
        </p:spPr>
        <p:txBody>
          <a:bodyPr wrap="square" rtlCol="0">
            <a:spAutoFit/>
          </a:bodyPr>
          <a:lstStyle/>
          <a:p>
            <a:r>
              <a:rPr lang="en-US" dirty="0" smtClean="0"/>
              <a:t>Fig 1a-1f</a:t>
            </a:r>
            <a:endParaRPr lang="en-US" dirty="0"/>
          </a:p>
        </p:txBody>
      </p:sp>
      <p:grpSp>
        <p:nvGrpSpPr>
          <p:cNvPr id="10" name="Group 9"/>
          <p:cNvGrpSpPr/>
          <p:nvPr/>
        </p:nvGrpSpPr>
        <p:grpSpPr>
          <a:xfrm>
            <a:off x="2113178" y="29029"/>
            <a:ext cx="7309586" cy="6733982"/>
            <a:chOff x="2113178" y="29029"/>
            <a:chExt cx="7309586" cy="6733982"/>
          </a:xfrm>
        </p:grpSpPr>
        <p:pic>
          <p:nvPicPr>
            <p:cNvPr id="5" name="Picture 4"/>
            <p:cNvPicPr>
              <a:picLocks noChangeAspect="1"/>
            </p:cNvPicPr>
            <p:nvPr/>
          </p:nvPicPr>
          <p:blipFill>
            <a:blip r:embed="rId3"/>
            <a:stretch>
              <a:fillRect/>
            </a:stretch>
          </p:blipFill>
          <p:spPr>
            <a:xfrm>
              <a:off x="2113178" y="1333837"/>
              <a:ext cx="7309586" cy="5360363"/>
            </a:xfrm>
            <a:prstGeom prst="rect">
              <a:avLst/>
            </a:prstGeom>
          </p:spPr>
        </p:pic>
        <p:grpSp>
          <p:nvGrpSpPr>
            <p:cNvPr id="15" name="Group 14"/>
            <p:cNvGrpSpPr/>
            <p:nvPr/>
          </p:nvGrpSpPr>
          <p:grpSpPr>
            <a:xfrm>
              <a:off x="3393215" y="29029"/>
              <a:ext cx="4875431" cy="1300710"/>
              <a:chOff x="3455272" y="318618"/>
              <a:chExt cx="4875431" cy="1300710"/>
            </a:xfrm>
          </p:grpSpPr>
          <p:grpSp>
            <p:nvGrpSpPr>
              <p:cNvPr id="6" name="Group 5"/>
              <p:cNvGrpSpPr/>
              <p:nvPr/>
            </p:nvGrpSpPr>
            <p:grpSpPr>
              <a:xfrm>
                <a:off x="5561297" y="392532"/>
                <a:ext cx="2769406" cy="1177791"/>
                <a:chOff x="3570725" y="253106"/>
                <a:chExt cx="2769406" cy="1177791"/>
              </a:xfrm>
            </p:grpSpPr>
            <p:pic>
              <p:nvPicPr>
                <p:cNvPr id="62" name="Picture 61"/>
                <p:cNvPicPr>
                  <a:picLocks noChangeAspect="1"/>
                </p:cNvPicPr>
                <p:nvPr/>
              </p:nvPicPr>
              <p:blipFill>
                <a:blip r:embed="rId4"/>
                <a:stretch>
                  <a:fillRect/>
                </a:stretch>
              </p:blipFill>
              <p:spPr>
                <a:xfrm>
                  <a:off x="3582567" y="564020"/>
                  <a:ext cx="477444" cy="250454"/>
                </a:xfrm>
                <a:prstGeom prst="rect">
                  <a:avLst/>
                </a:prstGeom>
              </p:spPr>
            </p:pic>
            <p:pic>
              <p:nvPicPr>
                <p:cNvPr id="104" name="Picture 10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3652152" y="253354"/>
                  <a:ext cx="374608" cy="278904"/>
                </a:xfrm>
                <a:prstGeom prst="rect">
                  <a:avLst/>
                </a:prstGeom>
              </p:spPr>
            </p:pic>
            <p:pic>
              <p:nvPicPr>
                <p:cNvPr id="105" name="Picture 104"/>
                <p:cNvPicPr>
                  <a:picLocks noChangeAspect="1"/>
                </p:cNvPicPr>
                <p:nvPr/>
              </p:nvPicPr>
              <p:blipFill>
                <a:blip r:embed="rId6"/>
                <a:stretch>
                  <a:fillRect/>
                </a:stretch>
              </p:blipFill>
              <p:spPr>
                <a:xfrm>
                  <a:off x="3570725" y="1174766"/>
                  <a:ext cx="496489" cy="256131"/>
                </a:xfrm>
                <a:prstGeom prst="rect">
                  <a:avLst/>
                </a:prstGeom>
              </p:spPr>
            </p:pic>
            <p:pic>
              <p:nvPicPr>
                <p:cNvPr id="106" name="Picture 10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582567" y="929976"/>
                  <a:ext cx="477445" cy="206467"/>
                </a:xfrm>
                <a:prstGeom prst="rect">
                  <a:avLst/>
                </a:prstGeom>
              </p:spPr>
            </p:pic>
            <p:pic>
              <p:nvPicPr>
                <p:cNvPr id="107" name="Picture 10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73128" y="253106"/>
                  <a:ext cx="415769" cy="297946"/>
                </a:xfrm>
                <a:prstGeom prst="rect">
                  <a:avLst/>
                </a:prstGeom>
              </p:spPr>
            </p:pic>
            <p:pic>
              <p:nvPicPr>
                <p:cNvPr id="108" name="Picture 107"/>
                <p:cNvPicPr>
                  <a:picLocks noChangeAspect="1"/>
                </p:cNvPicPr>
                <p:nvPr/>
              </p:nvPicPr>
              <p:blipFill>
                <a:blip r:embed="rId9"/>
                <a:stretch>
                  <a:fillRect/>
                </a:stretch>
              </p:blipFill>
              <p:spPr>
                <a:xfrm>
                  <a:off x="4873128" y="532105"/>
                  <a:ext cx="394437" cy="268537"/>
                </a:xfrm>
                <a:prstGeom prst="rect">
                  <a:avLst/>
                </a:prstGeom>
              </p:spPr>
            </p:pic>
            <p:pic>
              <p:nvPicPr>
                <p:cNvPr id="109" name="Picture 10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873128" y="814255"/>
                  <a:ext cx="394437" cy="276368"/>
                </a:xfrm>
                <a:prstGeom prst="rect">
                  <a:avLst/>
                </a:prstGeom>
              </p:spPr>
            </p:pic>
            <p:sp>
              <p:nvSpPr>
                <p:cNvPr id="9" name="TextBox 8"/>
                <p:cNvSpPr txBox="1"/>
                <p:nvPr/>
              </p:nvSpPr>
              <p:spPr>
                <a:xfrm>
                  <a:off x="4117710" y="253562"/>
                  <a:ext cx="718472" cy="276999"/>
                </a:xfrm>
                <a:prstGeom prst="rect">
                  <a:avLst/>
                </a:prstGeom>
                <a:noFill/>
              </p:spPr>
              <p:txBody>
                <a:bodyPr wrap="square" rtlCol="0">
                  <a:spAutoFit/>
                </a:bodyPr>
                <a:lstStyle/>
                <a:p>
                  <a:r>
                    <a:rPr lang="en-US" sz="1200" dirty="0" smtClean="0"/>
                    <a:t>Birds</a:t>
                  </a:r>
                  <a:endParaRPr lang="en-US" sz="1200" dirty="0"/>
                </a:p>
              </p:txBody>
            </p:sp>
            <p:sp>
              <p:nvSpPr>
                <p:cNvPr id="110" name="TextBox 109"/>
                <p:cNvSpPr txBox="1"/>
                <p:nvPr/>
              </p:nvSpPr>
              <p:spPr>
                <a:xfrm>
                  <a:off x="4114289" y="583817"/>
                  <a:ext cx="859893" cy="276999"/>
                </a:xfrm>
                <a:prstGeom prst="rect">
                  <a:avLst/>
                </a:prstGeom>
                <a:noFill/>
              </p:spPr>
              <p:txBody>
                <a:bodyPr wrap="square" rtlCol="0">
                  <a:spAutoFit/>
                </a:bodyPr>
                <a:lstStyle/>
                <a:p>
                  <a:r>
                    <a:rPr lang="en-US" sz="1200" dirty="0" smtClean="0"/>
                    <a:t>Plants</a:t>
                  </a:r>
                  <a:endParaRPr lang="en-US" sz="1200" dirty="0"/>
                </a:p>
              </p:txBody>
            </p:sp>
            <p:sp>
              <p:nvSpPr>
                <p:cNvPr id="111" name="TextBox 110"/>
                <p:cNvSpPr txBox="1"/>
                <p:nvPr/>
              </p:nvSpPr>
              <p:spPr>
                <a:xfrm>
                  <a:off x="4097831" y="1139377"/>
                  <a:ext cx="1176734" cy="276999"/>
                </a:xfrm>
                <a:prstGeom prst="rect">
                  <a:avLst/>
                </a:prstGeom>
                <a:noFill/>
              </p:spPr>
              <p:txBody>
                <a:bodyPr wrap="square" rtlCol="0">
                  <a:spAutoFit/>
                </a:bodyPr>
                <a:lstStyle/>
                <a:p>
                  <a:r>
                    <a:rPr lang="en-US" sz="1200" dirty="0" smtClean="0"/>
                    <a:t>Mammals</a:t>
                  </a:r>
                  <a:endParaRPr lang="en-US" sz="1200" dirty="0"/>
                </a:p>
              </p:txBody>
            </p:sp>
            <p:sp>
              <p:nvSpPr>
                <p:cNvPr id="112" name="TextBox 111"/>
                <p:cNvSpPr txBox="1"/>
                <p:nvPr/>
              </p:nvSpPr>
              <p:spPr>
                <a:xfrm>
                  <a:off x="4117710" y="856029"/>
                  <a:ext cx="718472" cy="276999"/>
                </a:xfrm>
                <a:prstGeom prst="rect">
                  <a:avLst/>
                </a:prstGeom>
                <a:noFill/>
              </p:spPr>
              <p:txBody>
                <a:bodyPr wrap="square" rtlCol="0">
                  <a:spAutoFit/>
                </a:bodyPr>
                <a:lstStyle/>
                <a:p>
                  <a:r>
                    <a:rPr lang="en-US" sz="1200" dirty="0" smtClean="0"/>
                    <a:t>Fish</a:t>
                  </a:r>
                  <a:endParaRPr lang="en-US" sz="1200" dirty="0"/>
                </a:p>
              </p:txBody>
            </p:sp>
            <p:sp>
              <p:nvSpPr>
                <p:cNvPr id="113" name="TextBox 112"/>
                <p:cNvSpPr txBox="1"/>
                <p:nvPr/>
              </p:nvSpPr>
              <p:spPr>
                <a:xfrm>
                  <a:off x="5288897" y="259168"/>
                  <a:ext cx="1042648" cy="276999"/>
                </a:xfrm>
                <a:prstGeom prst="rect">
                  <a:avLst/>
                </a:prstGeom>
                <a:noFill/>
              </p:spPr>
              <p:txBody>
                <a:bodyPr wrap="square" rtlCol="0">
                  <a:spAutoFit/>
                </a:bodyPr>
                <a:lstStyle/>
                <a:p>
                  <a:r>
                    <a:rPr lang="en-US" sz="1200" dirty="0" smtClean="0"/>
                    <a:t>Invertebrates</a:t>
                  </a:r>
                  <a:endParaRPr lang="en-US" sz="1200" dirty="0"/>
                </a:p>
              </p:txBody>
            </p:sp>
            <p:sp>
              <p:nvSpPr>
                <p:cNvPr id="114" name="TextBox 113"/>
                <p:cNvSpPr txBox="1"/>
                <p:nvPr/>
              </p:nvSpPr>
              <p:spPr>
                <a:xfrm>
                  <a:off x="5274565" y="530561"/>
                  <a:ext cx="1019843" cy="276999"/>
                </a:xfrm>
                <a:prstGeom prst="rect">
                  <a:avLst/>
                </a:prstGeom>
                <a:noFill/>
              </p:spPr>
              <p:txBody>
                <a:bodyPr wrap="square" rtlCol="0">
                  <a:spAutoFit/>
                </a:bodyPr>
                <a:lstStyle/>
                <a:p>
                  <a:r>
                    <a:rPr lang="en-US" sz="1200" dirty="0" smtClean="0"/>
                    <a:t>Benthos</a:t>
                  </a:r>
                  <a:endParaRPr lang="en-US" sz="1200" dirty="0"/>
                </a:p>
              </p:txBody>
            </p:sp>
            <p:sp>
              <p:nvSpPr>
                <p:cNvPr id="115" name="TextBox 114"/>
                <p:cNvSpPr txBox="1"/>
                <p:nvPr/>
              </p:nvSpPr>
              <p:spPr>
                <a:xfrm>
                  <a:off x="5276654" y="820963"/>
                  <a:ext cx="1063477" cy="276999"/>
                </a:xfrm>
                <a:prstGeom prst="rect">
                  <a:avLst/>
                </a:prstGeom>
                <a:noFill/>
              </p:spPr>
              <p:txBody>
                <a:bodyPr wrap="square" rtlCol="0">
                  <a:spAutoFit/>
                </a:bodyPr>
                <a:lstStyle/>
                <a:p>
                  <a:r>
                    <a:rPr lang="en-US" sz="1200" dirty="0" smtClean="0"/>
                    <a:t>Plankton</a:t>
                  </a:r>
                  <a:endParaRPr lang="en-US" sz="1200" dirty="0"/>
                </a:p>
              </p:txBody>
            </p:sp>
          </p:grpSp>
          <p:grpSp>
            <p:nvGrpSpPr>
              <p:cNvPr id="3" name="Group 2"/>
              <p:cNvGrpSpPr/>
              <p:nvPr/>
            </p:nvGrpSpPr>
            <p:grpSpPr>
              <a:xfrm>
                <a:off x="3695148" y="569615"/>
                <a:ext cx="1787041" cy="799610"/>
                <a:chOff x="6244382" y="256050"/>
                <a:chExt cx="1787041" cy="799610"/>
              </a:xfrm>
            </p:grpSpPr>
            <p:pic>
              <p:nvPicPr>
                <p:cNvPr id="63" name="Picture 62"/>
                <p:cNvPicPr>
                  <a:picLocks noChangeAspect="1"/>
                </p:cNvPicPr>
                <p:nvPr/>
              </p:nvPicPr>
              <p:blipFill>
                <a:blip r:embed="rId11"/>
                <a:stretch>
                  <a:fillRect/>
                </a:stretch>
              </p:blipFill>
              <p:spPr>
                <a:xfrm>
                  <a:off x="6286051" y="778857"/>
                  <a:ext cx="478886" cy="266371"/>
                </a:xfrm>
                <a:prstGeom prst="rect">
                  <a:avLst/>
                </a:prstGeom>
              </p:spPr>
            </p:pic>
            <p:pic>
              <p:nvPicPr>
                <p:cNvPr id="102" name="Picture 101"/>
                <p:cNvPicPr>
                  <a:picLocks noChangeAspect="1"/>
                </p:cNvPicPr>
                <p:nvPr/>
              </p:nvPicPr>
              <p:blipFill>
                <a:blip r:embed="rId12"/>
                <a:stretch>
                  <a:fillRect/>
                </a:stretch>
              </p:blipFill>
              <p:spPr>
                <a:xfrm>
                  <a:off x="6271499" y="256050"/>
                  <a:ext cx="490175" cy="258138"/>
                </a:xfrm>
                <a:prstGeom prst="rect">
                  <a:avLst/>
                </a:prstGeom>
              </p:spPr>
            </p:pic>
            <p:pic>
              <p:nvPicPr>
                <p:cNvPr id="103" name="Picture 102"/>
                <p:cNvPicPr>
                  <a:picLocks noChangeAspect="1"/>
                </p:cNvPicPr>
                <p:nvPr/>
              </p:nvPicPr>
              <p:blipFill>
                <a:blip r:embed="rId13"/>
                <a:stretch>
                  <a:fillRect/>
                </a:stretch>
              </p:blipFill>
              <p:spPr>
                <a:xfrm>
                  <a:off x="6244382" y="559572"/>
                  <a:ext cx="544407" cy="191424"/>
                </a:xfrm>
                <a:prstGeom prst="rect">
                  <a:avLst/>
                </a:prstGeom>
              </p:spPr>
            </p:pic>
            <p:sp>
              <p:nvSpPr>
                <p:cNvPr id="116" name="TextBox 115"/>
                <p:cNvSpPr txBox="1"/>
                <p:nvPr/>
              </p:nvSpPr>
              <p:spPr>
                <a:xfrm>
                  <a:off x="6803566" y="268007"/>
                  <a:ext cx="1136084" cy="276999"/>
                </a:xfrm>
                <a:prstGeom prst="rect">
                  <a:avLst/>
                </a:prstGeom>
                <a:noFill/>
              </p:spPr>
              <p:txBody>
                <a:bodyPr wrap="square" rtlCol="0">
                  <a:spAutoFit/>
                </a:bodyPr>
                <a:lstStyle/>
                <a:p>
                  <a:r>
                    <a:rPr lang="en-US" sz="1200" dirty="0" smtClean="0"/>
                    <a:t>Terrestrial</a:t>
                  </a:r>
                  <a:endParaRPr lang="en-US" sz="1200" dirty="0"/>
                </a:p>
              </p:txBody>
            </p:sp>
            <p:sp>
              <p:nvSpPr>
                <p:cNvPr id="117" name="TextBox 116"/>
                <p:cNvSpPr txBox="1"/>
                <p:nvPr/>
              </p:nvSpPr>
              <p:spPr>
                <a:xfrm>
                  <a:off x="6793268" y="527873"/>
                  <a:ext cx="908370" cy="276999"/>
                </a:xfrm>
                <a:prstGeom prst="rect">
                  <a:avLst/>
                </a:prstGeom>
                <a:noFill/>
              </p:spPr>
              <p:txBody>
                <a:bodyPr wrap="square" rtlCol="0">
                  <a:spAutoFit/>
                </a:bodyPr>
                <a:lstStyle/>
                <a:p>
                  <a:r>
                    <a:rPr lang="en-US" sz="1200" dirty="0" smtClean="0"/>
                    <a:t>Marine</a:t>
                  </a:r>
                  <a:endParaRPr lang="en-US" sz="1200" dirty="0"/>
                </a:p>
              </p:txBody>
            </p:sp>
            <p:sp>
              <p:nvSpPr>
                <p:cNvPr id="118" name="TextBox 117"/>
                <p:cNvSpPr txBox="1"/>
                <p:nvPr/>
              </p:nvSpPr>
              <p:spPr>
                <a:xfrm>
                  <a:off x="6795164" y="778661"/>
                  <a:ext cx="1236259" cy="276999"/>
                </a:xfrm>
                <a:prstGeom prst="rect">
                  <a:avLst/>
                </a:prstGeom>
                <a:noFill/>
              </p:spPr>
              <p:txBody>
                <a:bodyPr wrap="square" rtlCol="0">
                  <a:spAutoFit/>
                </a:bodyPr>
                <a:lstStyle/>
                <a:p>
                  <a:r>
                    <a:rPr lang="en-US" sz="1200" dirty="0" smtClean="0"/>
                    <a:t>Freshwater</a:t>
                  </a:r>
                  <a:endParaRPr lang="en-US" sz="1200" dirty="0"/>
                </a:p>
              </p:txBody>
            </p:sp>
          </p:grpSp>
          <p:sp>
            <p:nvSpPr>
              <p:cNvPr id="7" name="Rectangle 6"/>
              <p:cNvSpPr/>
              <p:nvPr/>
            </p:nvSpPr>
            <p:spPr>
              <a:xfrm>
                <a:off x="3455272" y="318618"/>
                <a:ext cx="4817550" cy="13007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p:cNvGrpSpPr/>
            <p:nvPr/>
          </p:nvGrpSpPr>
          <p:grpSpPr>
            <a:xfrm>
              <a:off x="2990867" y="2558401"/>
              <a:ext cx="2413866" cy="321957"/>
              <a:chOff x="2066372" y="1693067"/>
              <a:chExt cx="3384994" cy="418733"/>
            </a:xfrm>
          </p:grpSpPr>
          <p:pic>
            <p:nvPicPr>
              <p:cNvPr id="83" name="Picture 82"/>
              <p:cNvPicPr>
                <a:picLocks noChangeAspect="1"/>
              </p:cNvPicPr>
              <p:nvPr/>
            </p:nvPicPr>
            <p:blipFill>
              <a:blip r:embed="rId12"/>
              <a:stretch>
                <a:fillRect/>
              </a:stretch>
            </p:blipFill>
            <p:spPr>
              <a:xfrm>
                <a:off x="2066372" y="1693067"/>
                <a:ext cx="655912" cy="396304"/>
              </a:xfrm>
              <a:prstGeom prst="rect">
                <a:avLst/>
              </a:prstGeom>
            </p:spPr>
          </p:pic>
          <p:pic>
            <p:nvPicPr>
              <p:cNvPr id="84" name="Picture 83"/>
              <p:cNvPicPr>
                <a:picLocks noChangeAspect="1"/>
              </p:cNvPicPr>
              <p:nvPr/>
            </p:nvPicPr>
            <p:blipFill>
              <a:blip r:embed="rId13"/>
              <a:stretch>
                <a:fillRect/>
              </a:stretch>
            </p:blipFill>
            <p:spPr>
              <a:xfrm>
                <a:off x="4722887" y="1744278"/>
                <a:ext cx="728479" cy="293882"/>
              </a:xfrm>
              <a:prstGeom prst="rect">
                <a:avLst/>
              </a:prstGeom>
            </p:spPr>
          </p:pic>
          <p:pic>
            <p:nvPicPr>
              <p:cNvPr id="85" name="Picture 84"/>
              <p:cNvPicPr>
                <a:picLocks noChangeAspect="1"/>
              </p:cNvPicPr>
              <p:nvPr/>
            </p:nvPicPr>
            <p:blipFill>
              <a:blip r:embed="rId11"/>
              <a:stretch>
                <a:fillRect/>
              </a:stretch>
            </p:blipFill>
            <p:spPr>
              <a:xfrm>
                <a:off x="3478205" y="1702857"/>
                <a:ext cx="640805" cy="408943"/>
              </a:xfrm>
              <a:prstGeom prst="rect">
                <a:avLst/>
              </a:prstGeom>
            </p:spPr>
          </p:pic>
        </p:grpSp>
        <p:grpSp>
          <p:nvGrpSpPr>
            <p:cNvPr id="86" name="Group 85"/>
            <p:cNvGrpSpPr/>
            <p:nvPr/>
          </p:nvGrpSpPr>
          <p:grpSpPr>
            <a:xfrm>
              <a:off x="2960541" y="4554059"/>
              <a:ext cx="2529984" cy="314496"/>
              <a:chOff x="2721075" y="6076312"/>
              <a:chExt cx="2543457" cy="235941"/>
            </a:xfrm>
          </p:grpSpPr>
          <p:grpSp>
            <p:nvGrpSpPr>
              <p:cNvPr id="87" name="Group 86"/>
              <p:cNvGrpSpPr/>
              <p:nvPr/>
            </p:nvGrpSpPr>
            <p:grpSpPr>
              <a:xfrm>
                <a:off x="2721075" y="6076312"/>
                <a:ext cx="2543457" cy="235941"/>
                <a:chOff x="2721075" y="6076312"/>
                <a:chExt cx="2543457" cy="235941"/>
              </a:xfrm>
            </p:grpSpPr>
            <p:grpSp>
              <p:nvGrpSpPr>
                <p:cNvPr id="90" name="Group 89"/>
                <p:cNvGrpSpPr/>
                <p:nvPr/>
              </p:nvGrpSpPr>
              <p:grpSpPr>
                <a:xfrm>
                  <a:off x="2721075" y="6083191"/>
                  <a:ext cx="2543457" cy="225757"/>
                  <a:chOff x="2887074" y="6083191"/>
                  <a:chExt cx="2543457" cy="225757"/>
                </a:xfrm>
              </p:grpSpPr>
              <p:pic>
                <p:nvPicPr>
                  <p:cNvPr id="130" name="Picture 12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81936" y="6113501"/>
                    <a:ext cx="325640" cy="161565"/>
                  </a:xfrm>
                  <a:prstGeom prst="rect">
                    <a:avLst/>
                  </a:prstGeom>
                </p:spPr>
              </p:pic>
              <p:pic>
                <p:nvPicPr>
                  <p:cNvPr id="131" name="Picture 13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49899" y="6083352"/>
                    <a:ext cx="280632" cy="225596"/>
                  </a:xfrm>
                  <a:prstGeom prst="rect">
                    <a:avLst/>
                  </a:prstGeom>
                </p:spPr>
              </p:pic>
              <p:pic>
                <p:nvPicPr>
                  <p:cNvPr id="132" name="Picture 13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90875" y="6083191"/>
                    <a:ext cx="274386" cy="225596"/>
                  </a:xfrm>
                  <a:prstGeom prst="rect">
                    <a:avLst/>
                  </a:prstGeom>
                </p:spPr>
              </p:pic>
              <p:pic>
                <p:nvPicPr>
                  <p:cNvPr id="133" name="Picture 1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91" name="Picture 90"/>
                <p:cNvPicPr>
                  <a:picLocks noChangeAspect="1"/>
                </p:cNvPicPr>
                <p:nvPr/>
              </p:nvPicPr>
              <p:blipFill>
                <a:blip r:embed="rId9"/>
                <a:stretch>
                  <a:fillRect/>
                </a:stretch>
              </p:blipFill>
              <p:spPr>
                <a:xfrm>
                  <a:off x="4579893" y="6076312"/>
                  <a:ext cx="302061" cy="235941"/>
                </a:xfrm>
                <a:prstGeom prst="rect">
                  <a:avLst/>
                </a:prstGeom>
              </p:spPr>
            </p:pic>
          </p:grpSp>
          <p:pic>
            <p:nvPicPr>
              <p:cNvPr id="88" name="Picture 87"/>
              <p:cNvPicPr>
                <a:picLocks noChangeAspect="1"/>
              </p:cNvPicPr>
              <p:nvPr/>
            </p:nvPicPr>
            <p:blipFill>
              <a:blip r:embed="rId6"/>
              <a:stretch>
                <a:fillRect/>
              </a:stretch>
            </p:blipFill>
            <p:spPr>
              <a:xfrm>
                <a:off x="3445877" y="6092744"/>
                <a:ext cx="334903" cy="198223"/>
              </a:xfrm>
              <a:prstGeom prst="rect">
                <a:avLst/>
              </a:prstGeom>
            </p:spPr>
          </p:pic>
          <p:pic>
            <p:nvPicPr>
              <p:cNvPr id="89" name="Picture 88"/>
              <p:cNvPicPr>
                <a:picLocks noChangeAspect="1"/>
              </p:cNvPicPr>
              <p:nvPr/>
            </p:nvPicPr>
            <p:blipFill>
              <a:blip r:embed="rId4"/>
              <a:stretch>
                <a:fillRect/>
              </a:stretch>
            </p:blipFill>
            <p:spPr>
              <a:xfrm>
                <a:off x="3066106" y="6102493"/>
                <a:ext cx="327300" cy="196986"/>
              </a:xfrm>
              <a:prstGeom prst="rect">
                <a:avLst/>
              </a:prstGeom>
            </p:spPr>
          </p:pic>
        </p:grpSp>
        <p:grpSp>
          <p:nvGrpSpPr>
            <p:cNvPr id="184" name="Group 183"/>
            <p:cNvGrpSpPr/>
            <p:nvPr/>
          </p:nvGrpSpPr>
          <p:grpSpPr>
            <a:xfrm>
              <a:off x="3009180" y="6448515"/>
              <a:ext cx="2433913" cy="314496"/>
              <a:chOff x="2721075" y="6071986"/>
              <a:chExt cx="2446874" cy="235941"/>
            </a:xfrm>
          </p:grpSpPr>
          <p:grpSp>
            <p:nvGrpSpPr>
              <p:cNvPr id="185" name="Group 184"/>
              <p:cNvGrpSpPr/>
              <p:nvPr/>
            </p:nvGrpSpPr>
            <p:grpSpPr>
              <a:xfrm>
                <a:off x="2721075" y="6071986"/>
                <a:ext cx="2446874" cy="235941"/>
                <a:chOff x="2721075" y="6071986"/>
                <a:chExt cx="2446874" cy="235941"/>
              </a:xfrm>
            </p:grpSpPr>
            <p:grpSp>
              <p:nvGrpSpPr>
                <p:cNvPr id="188" name="Group 187"/>
                <p:cNvGrpSpPr/>
                <p:nvPr/>
              </p:nvGrpSpPr>
              <p:grpSpPr>
                <a:xfrm>
                  <a:off x="2721075" y="6071986"/>
                  <a:ext cx="2446874" cy="232634"/>
                  <a:chOff x="2887074" y="6071986"/>
                  <a:chExt cx="2446874" cy="232634"/>
                </a:xfrm>
              </p:grpSpPr>
              <p:pic>
                <p:nvPicPr>
                  <p:cNvPr id="190" name="Picture 18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191" name="Picture 19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192" name="Picture 19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193" name="Picture 19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89" name="Picture 188"/>
                <p:cNvPicPr>
                  <a:picLocks noChangeAspect="1"/>
                </p:cNvPicPr>
                <p:nvPr/>
              </p:nvPicPr>
              <p:blipFill>
                <a:blip r:embed="rId9"/>
                <a:stretch>
                  <a:fillRect/>
                </a:stretch>
              </p:blipFill>
              <p:spPr>
                <a:xfrm>
                  <a:off x="4496014" y="6071986"/>
                  <a:ext cx="302061" cy="235941"/>
                </a:xfrm>
                <a:prstGeom prst="rect">
                  <a:avLst/>
                </a:prstGeom>
              </p:spPr>
            </p:pic>
          </p:grpSp>
          <p:pic>
            <p:nvPicPr>
              <p:cNvPr id="186" name="Picture 185"/>
              <p:cNvPicPr>
                <a:picLocks noChangeAspect="1"/>
              </p:cNvPicPr>
              <p:nvPr/>
            </p:nvPicPr>
            <p:blipFill>
              <a:blip r:embed="rId6"/>
              <a:stretch>
                <a:fillRect/>
              </a:stretch>
            </p:blipFill>
            <p:spPr>
              <a:xfrm>
                <a:off x="3431585" y="6089590"/>
                <a:ext cx="334903" cy="198223"/>
              </a:xfrm>
              <a:prstGeom prst="rect">
                <a:avLst/>
              </a:prstGeom>
            </p:spPr>
          </p:pic>
          <p:pic>
            <p:nvPicPr>
              <p:cNvPr id="187" name="Picture 186"/>
              <p:cNvPicPr>
                <a:picLocks noChangeAspect="1"/>
              </p:cNvPicPr>
              <p:nvPr/>
            </p:nvPicPr>
            <p:blipFill>
              <a:blip r:embed="rId4"/>
              <a:stretch>
                <a:fillRect/>
              </a:stretch>
            </p:blipFill>
            <p:spPr>
              <a:xfrm>
                <a:off x="3070198" y="6097678"/>
                <a:ext cx="327300" cy="196986"/>
              </a:xfrm>
              <a:prstGeom prst="rect">
                <a:avLst/>
              </a:prstGeom>
            </p:spPr>
          </p:pic>
        </p:grpSp>
        <p:grpSp>
          <p:nvGrpSpPr>
            <p:cNvPr id="194" name="Group 193"/>
            <p:cNvGrpSpPr/>
            <p:nvPr/>
          </p:nvGrpSpPr>
          <p:grpSpPr>
            <a:xfrm>
              <a:off x="6662977" y="4565087"/>
              <a:ext cx="2521082" cy="314496"/>
              <a:chOff x="2721075" y="6071683"/>
              <a:chExt cx="2534507" cy="235941"/>
            </a:xfrm>
          </p:grpSpPr>
          <p:grpSp>
            <p:nvGrpSpPr>
              <p:cNvPr id="195" name="Group 194"/>
              <p:cNvGrpSpPr/>
              <p:nvPr/>
            </p:nvGrpSpPr>
            <p:grpSpPr>
              <a:xfrm>
                <a:off x="2721075" y="6071683"/>
                <a:ext cx="2534507" cy="235941"/>
                <a:chOff x="2721075" y="6071683"/>
                <a:chExt cx="2534507" cy="235941"/>
              </a:xfrm>
            </p:grpSpPr>
            <p:grpSp>
              <p:nvGrpSpPr>
                <p:cNvPr id="198" name="Group 197"/>
                <p:cNvGrpSpPr/>
                <p:nvPr/>
              </p:nvGrpSpPr>
              <p:grpSpPr>
                <a:xfrm>
                  <a:off x="2721075" y="6078721"/>
                  <a:ext cx="2534507" cy="225596"/>
                  <a:chOff x="2887074" y="6078721"/>
                  <a:chExt cx="2534507" cy="225596"/>
                </a:xfrm>
              </p:grpSpPr>
              <p:pic>
                <p:nvPicPr>
                  <p:cNvPr id="200" name="Picture 19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30658" y="6108871"/>
                    <a:ext cx="325640" cy="161565"/>
                  </a:xfrm>
                  <a:prstGeom prst="rect">
                    <a:avLst/>
                  </a:prstGeom>
                </p:spPr>
              </p:pic>
              <p:pic>
                <p:nvPicPr>
                  <p:cNvPr id="201" name="Picture 20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40949" y="6078721"/>
                    <a:ext cx="280632" cy="225596"/>
                  </a:xfrm>
                  <a:prstGeom prst="rect">
                    <a:avLst/>
                  </a:prstGeom>
                </p:spPr>
              </p:pic>
              <p:pic>
                <p:nvPicPr>
                  <p:cNvPr id="202" name="Picture 20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420689" y="6078721"/>
                    <a:ext cx="274386" cy="225596"/>
                  </a:xfrm>
                  <a:prstGeom prst="rect">
                    <a:avLst/>
                  </a:prstGeom>
                </p:spPr>
              </p:pic>
              <p:pic>
                <p:nvPicPr>
                  <p:cNvPr id="203" name="Picture 20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99" name="Picture 198"/>
                <p:cNvPicPr>
                  <a:picLocks noChangeAspect="1"/>
                </p:cNvPicPr>
                <p:nvPr/>
              </p:nvPicPr>
              <p:blipFill>
                <a:blip r:embed="rId9"/>
                <a:stretch>
                  <a:fillRect/>
                </a:stretch>
              </p:blipFill>
              <p:spPr>
                <a:xfrm>
                  <a:off x="4583647" y="6071683"/>
                  <a:ext cx="302061" cy="235941"/>
                </a:xfrm>
                <a:prstGeom prst="rect">
                  <a:avLst/>
                </a:prstGeom>
              </p:spPr>
            </p:pic>
          </p:grpSp>
          <p:pic>
            <p:nvPicPr>
              <p:cNvPr id="196" name="Picture 195"/>
              <p:cNvPicPr>
                <a:picLocks noChangeAspect="1"/>
              </p:cNvPicPr>
              <p:nvPr/>
            </p:nvPicPr>
            <p:blipFill>
              <a:blip r:embed="rId6"/>
              <a:stretch>
                <a:fillRect/>
              </a:stretch>
            </p:blipFill>
            <p:spPr>
              <a:xfrm>
                <a:off x="3484493" y="6089591"/>
                <a:ext cx="334903" cy="198223"/>
              </a:xfrm>
              <a:prstGeom prst="rect">
                <a:avLst/>
              </a:prstGeom>
            </p:spPr>
          </p:pic>
          <p:pic>
            <p:nvPicPr>
              <p:cNvPr id="197" name="Picture 196"/>
              <p:cNvPicPr>
                <a:picLocks noChangeAspect="1"/>
              </p:cNvPicPr>
              <p:nvPr/>
            </p:nvPicPr>
            <p:blipFill>
              <a:blip r:embed="rId4"/>
              <a:stretch>
                <a:fillRect/>
              </a:stretch>
            </p:blipFill>
            <p:spPr>
              <a:xfrm>
                <a:off x="3074007" y="6098898"/>
                <a:ext cx="327300" cy="196986"/>
              </a:xfrm>
              <a:prstGeom prst="rect">
                <a:avLst/>
              </a:prstGeom>
            </p:spPr>
          </p:pic>
        </p:grpSp>
        <p:grpSp>
          <p:nvGrpSpPr>
            <p:cNvPr id="204" name="Group 203"/>
            <p:cNvGrpSpPr/>
            <p:nvPr/>
          </p:nvGrpSpPr>
          <p:grpSpPr>
            <a:xfrm>
              <a:off x="6774283" y="6448515"/>
              <a:ext cx="2433913" cy="314496"/>
              <a:chOff x="2721075" y="6071986"/>
              <a:chExt cx="2446874" cy="235941"/>
            </a:xfrm>
          </p:grpSpPr>
          <p:grpSp>
            <p:nvGrpSpPr>
              <p:cNvPr id="205" name="Group 204"/>
              <p:cNvGrpSpPr/>
              <p:nvPr/>
            </p:nvGrpSpPr>
            <p:grpSpPr>
              <a:xfrm>
                <a:off x="2721075" y="6071986"/>
                <a:ext cx="2446874" cy="235941"/>
                <a:chOff x="2721075" y="6071986"/>
                <a:chExt cx="2446874" cy="235941"/>
              </a:xfrm>
            </p:grpSpPr>
            <p:grpSp>
              <p:nvGrpSpPr>
                <p:cNvPr id="208" name="Group 207"/>
                <p:cNvGrpSpPr/>
                <p:nvPr/>
              </p:nvGrpSpPr>
              <p:grpSpPr>
                <a:xfrm>
                  <a:off x="2721075" y="6071986"/>
                  <a:ext cx="2446874" cy="232634"/>
                  <a:chOff x="2887074" y="6071986"/>
                  <a:chExt cx="2446874" cy="232634"/>
                </a:xfrm>
              </p:grpSpPr>
              <p:pic>
                <p:nvPicPr>
                  <p:cNvPr id="210" name="Picture 20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211" name="Picture 21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212" name="Picture 2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209" name="Picture 208"/>
                <p:cNvPicPr>
                  <a:picLocks noChangeAspect="1"/>
                </p:cNvPicPr>
                <p:nvPr/>
              </p:nvPicPr>
              <p:blipFill>
                <a:blip r:embed="rId9"/>
                <a:stretch>
                  <a:fillRect/>
                </a:stretch>
              </p:blipFill>
              <p:spPr>
                <a:xfrm>
                  <a:off x="4496014" y="6071986"/>
                  <a:ext cx="302061" cy="235941"/>
                </a:xfrm>
                <a:prstGeom prst="rect">
                  <a:avLst/>
                </a:prstGeom>
              </p:spPr>
            </p:pic>
          </p:grpSp>
          <p:pic>
            <p:nvPicPr>
              <p:cNvPr id="206" name="Picture 205"/>
              <p:cNvPicPr>
                <a:picLocks noChangeAspect="1"/>
              </p:cNvPicPr>
              <p:nvPr/>
            </p:nvPicPr>
            <p:blipFill>
              <a:blip r:embed="rId6"/>
              <a:stretch>
                <a:fillRect/>
              </a:stretch>
            </p:blipFill>
            <p:spPr>
              <a:xfrm>
                <a:off x="3431585" y="6089590"/>
                <a:ext cx="334903" cy="198223"/>
              </a:xfrm>
              <a:prstGeom prst="rect">
                <a:avLst/>
              </a:prstGeom>
            </p:spPr>
          </p:pic>
          <p:pic>
            <p:nvPicPr>
              <p:cNvPr id="207" name="Picture 206"/>
              <p:cNvPicPr>
                <a:picLocks noChangeAspect="1"/>
              </p:cNvPicPr>
              <p:nvPr/>
            </p:nvPicPr>
            <p:blipFill>
              <a:blip r:embed="rId4"/>
              <a:stretch>
                <a:fillRect/>
              </a:stretch>
            </p:blipFill>
            <p:spPr>
              <a:xfrm>
                <a:off x="3070198" y="6097678"/>
                <a:ext cx="327300" cy="196986"/>
              </a:xfrm>
              <a:prstGeom prst="rect">
                <a:avLst/>
              </a:prstGeom>
            </p:spPr>
          </p:pic>
        </p:grpSp>
        <p:grpSp>
          <p:nvGrpSpPr>
            <p:cNvPr id="214" name="Group 213"/>
            <p:cNvGrpSpPr/>
            <p:nvPr/>
          </p:nvGrpSpPr>
          <p:grpSpPr>
            <a:xfrm>
              <a:off x="6770669" y="2560163"/>
              <a:ext cx="2365658" cy="323381"/>
              <a:chOff x="2066372" y="1693067"/>
              <a:chExt cx="3317392" cy="420585"/>
            </a:xfrm>
          </p:grpSpPr>
          <p:pic>
            <p:nvPicPr>
              <p:cNvPr id="215" name="Picture 214"/>
              <p:cNvPicPr>
                <a:picLocks noChangeAspect="1"/>
              </p:cNvPicPr>
              <p:nvPr/>
            </p:nvPicPr>
            <p:blipFill>
              <a:blip r:embed="rId12"/>
              <a:stretch>
                <a:fillRect/>
              </a:stretch>
            </p:blipFill>
            <p:spPr>
              <a:xfrm>
                <a:off x="2066372" y="1693067"/>
                <a:ext cx="655912" cy="396304"/>
              </a:xfrm>
              <a:prstGeom prst="rect">
                <a:avLst/>
              </a:prstGeom>
            </p:spPr>
          </p:pic>
          <p:pic>
            <p:nvPicPr>
              <p:cNvPr id="216" name="Picture 215"/>
              <p:cNvPicPr>
                <a:picLocks noChangeAspect="1"/>
              </p:cNvPicPr>
              <p:nvPr/>
            </p:nvPicPr>
            <p:blipFill>
              <a:blip r:embed="rId13"/>
              <a:stretch>
                <a:fillRect/>
              </a:stretch>
            </p:blipFill>
            <p:spPr>
              <a:xfrm>
                <a:off x="4655285" y="1741986"/>
                <a:ext cx="728479" cy="293882"/>
              </a:xfrm>
              <a:prstGeom prst="rect">
                <a:avLst/>
              </a:prstGeom>
            </p:spPr>
          </p:pic>
          <p:pic>
            <p:nvPicPr>
              <p:cNvPr id="217" name="Picture 216"/>
              <p:cNvPicPr>
                <a:picLocks noChangeAspect="1"/>
              </p:cNvPicPr>
              <p:nvPr/>
            </p:nvPicPr>
            <p:blipFill>
              <a:blip r:embed="rId11"/>
              <a:stretch>
                <a:fillRect/>
              </a:stretch>
            </p:blipFill>
            <p:spPr>
              <a:xfrm>
                <a:off x="3389207" y="1704709"/>
                <a:ext cx="640805" cy="408943"/>
              </a:xfrm>
              <a:prstGeom prst="rect">
                <a:avLst/>
              </a:prstGeom>
            </p:spPr>
          </p:pic>
        </p:grpSp>
      </p:grpSp>
    </p:spTree>
    <p:extLst>
      <p:ext uri="{BB962C8B-B14F-4D97-AF65-F5344CB8AC3E}">
        <p14:creationId xmlns:p14="http://schemas.microsoft.com/office/powerpoint/2010/main" val="10662870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11080036" y="-16321"/>
            <a:ext cx="1060704" cy="369332"/>
          </a:xfrm>
          <a:prstGeom prst="rect">
            <a:avLst/>
          </a:prstGeom>
          <a:noFill/>
        </p:spPr>
        <p:txBody>
          <a:bodyPr wrap="square" rtlCol="0">
            <a:spAutoFit/>
          </a:bodyPr>
          <a:lstStyle/>
          <a:p>
            <a:r>
              <a:rPr lang="en-US" dirty="0" smtClean="0"/>
              <a:t>Fig 3a-3b</a:t>
            </a:r>
          </a:p>
        </p:txBody>
      </p:sp>
      <p:grpSp>
        <p:nvGrpSpPr>
          <p:cNvPr id="3" name="Group 2"/>
          <p:cNvGrpSpPr/>
          <p:nvPr/>
        </p:nvGrpSpPr>
        <p:grpSpPr>
          <a:xfrm>
            <a:off x="277384" y="937549"/>
            <a:ext cx="11137962" cy="5648509"/>
            <a:chOff x="277384" y="937549"/>
            <a:chExt cx="11137962" cy="5648509"/>
          </a:xfrm>
        </p:grpSpPr>
        <p:pic>
          <p:nvPicPr>
            <p:cNvPr id="2" name="Picture 1"/>
            <p:cNvPicPr>
              <a:picLocks noChangeAspect="1"/>
            </p:cNvPicPr>
            <p:nvPr/>
          </p:nvPicPr>
          <p:blipFill>
            <a:blip r:embed="rId3"/>
            <a:stretch>
              <a:fillRect/>
            </a:stretch>
          </p:blipFill>
          <p:spPr>
            <a:xfrm>
              <a:off x="277384" y="937549"/>
              <a:ext cx="11137962" cy="5628771"/>
            </a:xfrm>
            <a:prstGeom prst="rect">
              <a:avLst/>
            </a:prstGeom>
          </p:spPr>
        </p:pic>
        <p:grpSp>
          <p:nvGrpSpPr>
            <p:cNvPr id="7" name="Group 6"/>
            <p:cNvGrpSpPr/>
            <p:nvPr/>
          </p:nvGrpSpPr>
          <p:grpSpPr>
            <a:xfrm>
              <a:off x="1243909" y="6194232"/>
              <a:ext cx="3414736" cy="370662"/>
              <a:chOff x="3590210" y="5564832"/>
              <a:chExt cx="2779445" cy="240533"/>
            </a:xfrm>
          </p:grpSpPr>
          <p:grpSp>
            <p:nvGrpSpPr>
              <p:cNvPr id="8" name="Group 7"/>
              <p:cNvGrpSpPr/>
              <p:nvPr/>
            </p:nvGrpSpPr>
            <p:grpSpPr>
              <a:xfrm>
                <a:off x="3590210" y="5564832"/>
                <a:ext cx="2779445" cy="240533"/>
                <a:chOff x="3590210" y="5564832"/>
                <a:chExt cx="2779445" cy="240533"/>
              </a:xfrm>
            </p:grpSpPr>
            <p:grpSp>
              <p:nvGrpSpPr>
                <p:cNvPr id="11" name="Group 10"/>
                <p:cNvGrpSpPr/>
                <p:nvPr/>
              </p:nvGrpSpPr>
              <p:grpSpPr>
                <a:xfrm>
                  <a:off x="4000941" y="5564832"/>
                  <a:ext cx="2368714" cy="226329"/>
                  <a:chOff x="4166940" y="5564832"/>
                  <a:chExt cx="2368714" cy="226329"/>
                </a:xfrm>
              </p:grpSpPr>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42997" y="5620204"/>
                    <a:ext cx="325640" cy="161565"/>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8712" y="5564832"/>
                    <a:ext cx="280633" cy="225596"/>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66940" y="5565565"/>
                    <a:ext cx="274386" cy="225596"/>
                  </a:xfrm>
                  <a:prstGeom prst="rect">
                    <a:avLst/>
                  </a:prstGeom>
                </p:spPr>
              </p:pic>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6279865" y="5565484"/>
                    <a:ext cx="255789" cy="218495"/>
                  </a:xfrm>
                  <a:prstGeom prst="rect">
                    <a:avLst/>
                  </a:prstGeom>
                </p:spPr>
              </p:pic>
            </p:grpSp>
            <p:pic>
              <p:nvPicPr>
                <p:cNvPr id="12" name="Picture 11"/>
                <p:cNvPicPr>
                  <a:picLocks noChangeAspect="1"/>
                </p:cNvPicPr>
                <p:nvPr/>
              </p:nvPicPr>
              <p:blipFill>
                <a:blip r:embed="rId8"/>
                <a:stretch>
                  <a:fillRect/>
                </a:stretch>
              </p:blipFill>
              <p:spPr>
                <a:xfrm>
                  <a:off x="3590210" y="5569424"/>
                  <a:ext cx="302061" cy="235941"/>
                </a:xfrm>
                <a:prstGeom prst="rect">
                  <a:avLst/>
                </a:prstGeom>
              </p:spPr>
            </p:pic>
          </p:grpSp>
          <p:pic>
            <p:nvPicPr>
              <p:cNvPr id="9" name="Picture 8"/>
              <p:cNvPicPr>
                <a:picLocks noChangeAspect="1"/>
              </p:cNvPicPr>
              <p:nvPr/>
            </p:nvPicPr>
            <p:blipFill>
              <a:blip r:embed="rId9"/>
              <a:stretch>
                <a:fillRect/>
              </a:stretch>
            </p:blipFill>
            <p:spPr>
              <a:xfrm>
                <a:off x="5631266" y="5586993"/>
                <a:ext cx="334903" cy="198223"/>
              </a:xfrm>
              <a:prstGeom prst="rect">
                <a:avLst/>
              </a:prstGeom>
            </p:spPr>
          </p:pic>
          <p:pic>
            <p:nvPicPr>
              <p:cNvPr id="10" name="Picture 9"/>
              <p:cNvPicPr>
                <a:picLocks noChangeAspect="1"/>
              </p:cNvPicPr>
              <p:nvPr/>
            </p:nvPicPr>
            <p:blipFill>
              <a:blip r:embed="rId10"/>
              <a:stretch>
                <a:fillRect/>
              </a:stretch>
            </p:blipFill>
            <p:spPr>
              <a:xfrm>
                <a:off x="5239808" y="5580526"/>
                <a:ext cx="327300" cy="196986"/>
              </a:xfrm>
              <a:prstGeom prst="rect">
                <a:avLst/>
              </a:prstGeom>
            </p:spPr>
          </p:pic>
        </p:grpSp>
        <p:grpSp>
          <p:nvGrpSpPr>
            <p:cNvPr id="23" name="Group 22"/>
            <p:cNvGrpSpPr/>
            <p:nvPr/>
          </p:nvGrpSpPr>
          <p:grpSpPr>
            <a:xfrm>
              <a:off x="6044629" y="6177114"/>
              <a:ext cx="3002202" cy="408944"/>
              <a:chOff x="7842009" y="5628981"/>
              <a:chExt cx="3002202" cy="408944"/>
            </a:xfrm>
          </p:grpSpPr>
          <p:pic>
            <p:nvPicPr>
              <p:cNvPr id="19" name="Picture 18"/>
              <p:cNvPicPr>
                <a:picLocks noChangeAspect="1"/>
              </p:cNvPicPr>
              <p:nvPr/>
            </p:nvPicPr>
            <p:blipFill>
              <a:blip r:embed="rId11"/>
              <a:stretch>
                <a:fillRect/>
              </a:stretch>
            </p:blipFill>
            <p:spPr>
              <a:xfrm>
                <a:off x="10188299" y="5635301"/>
                <a:ext cx="655912" cy="396304"/>
              </a:xfrm>
              <a:prstGeom prst="rect">
                <a:avLst/>
              </a:prstGeom>
            </p:spPr>
          </p:pic>
          <p:grpSp>
            <p:nvGrpSpPr>
              <p:cNvPr id="22" name="Group 21"/>
              <p:cNvGrpSpPr/>
              <p:nvPr/>
            </p:nvGrpSpPr>
            <p:grpSpPr>
              <a:xfrm>
                <a:off x="7842009" y="5628981"/>
                <a:ext cx="1845444" cy="408944"/>
                <a:chOff x="7842009" y="5628981"/>
                <a:chExt cx="1845444" cy="408944"/>
              </a:xfrm>
            </p:grpSpPr>
            <p:pic>
              <p:nvPicPr>
                <p:cNvPr id="20" name="Picture 19"/>
                <p:cNvPicPr>
                  <a:picLocks noChangeAspect="1"/>
                </p:cNvPicPr>
                <p:nvPr/>
              </p:nvPicPr>
              <p:blipFill>
                <a:blip r:embed="rId12"/>
                <a:stretch>
                  <a:fillRect/>
                </a:stretch>
              </p:blipFill>
              <p:spPr>
                <a:xfrm>
                  <a:off x="8958974" y="5686512"/>
                  <a:ext cx="728479" cy="293882"/>
                </a:xfrm>
                <a:prstGeom prst="rect">
                  <a:avLst/>
                </a:prstGeom>
              </p:spPr>
            </p:pic>
            <p:pic>
              <p:nvPicPr>
                <p:cNvPr id="5" name="Picture 4"/>
                <p:cNvPicPr>
                  <a:picLocks noChangeAspect="1"/>
                </p:cNvPicPr>
                <p:nvPr/>
              </p:nvPicPr>
              <p:blipFill>
                <a:blip r:embed="rId13"/>
                <a:stretch>
                  <a:fillRect/>
                </a:stretch>
              </p:blipFill>
              <p:spPr>
                <a:xfrm>
                  <a:off x="7842009" y="5628981"/>
                  <a:ext cx="640805" cy="408944"/>
                </a:xfrm>
                <a:prstGeom prst="rect">
                  <a:avLst/>
                </a:prstGeom>
              </p:spPr>
            </p:pic>
          </p:grpSp>
        </p:grpSp>
      </p:grpSp>
    </p:spTree>
    <p:extLst>
      <p:ext uri="{BB962C8B-B14F-4D97-AF65-F5344CB8AC3E}">
        <p14:creationId xmlns:p14="http://schemas.microsoft.com/office/powerpoint/2010/main" val="221379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7817" y="134914"/>
            <a:ext cx="1060704" cy="369332"/>
          </a:xfrm>
          <a:prstGeom prst="rect">
            <a:avLst/>
          </a:prstGeom>
          <a:noFill/>
        </p:spPr>
        <p:txBody>
          <a:bodyPr wrap="square" rtlCol="0">
            <a:spAutoFit/>
          </a:bodyPr>
          <a:lstStyle/>
          <a:p>
            <a:r>
              <a:rPr lang="en-US" dirty="0" smtClean="0"/>
              <a:t>Fig 3a-3c</a:t>
            </a:r>
            <a:endParaRPr lang="en-US" dirty="0"/>
          </a:p>
        </p:txBody>
      </p:sp>
      <p:grpSp>
        <p:nvGrpSpPr>
          <p:cNvPr id="6" name="Group 5"/>
          <p:cNvGrpSpPr/>
          <p:nvPr/>
        </p:nvGrpSpPr>
        <p:grpSpPr>
          <a:xfrm>
            <a:off x="1056373" y="203200"/>
            <a:ext cx="9249615" cy="6397718"/>
            <a:chOff x="1074846" y="0"/>
            <a:chExt cx="9249615" cy="6397718"/>
          </a:xfrm>
        </p:grpSpPr>
        <p:pic>
          <p:nvPicPr>
            <p:cNvPr id="2" name="Picture 1"/>
            <p:cNvPicPr>
              <a:picLocks noChangeAspect="1"/>
            </p:cNvPicPr>
            <p:nvPr/>
          </p:nvPicPr>
          <p:blipFill>
            <a:blip r:embed="rId2"/>
            <a:stretch>
              <a:fillRect/>
            </a:stretch>
          </p:blipFill>
          <p:spPr>
            <a:xfrm>
              <a:off x="1074846" y="0"/>
              <a:ext cx="9249615" cy="6081239"/>
            </a:xfrm>
            <a:prstGeom prst="rect">
              <a:avLst/>
            </a:prstGeom>
          </p:spPr>
        </p:pic>
        <p:grpSp>
          <p:nvGrpSpPr>
            <p:cNvPr id="16" name="Group 15"/>
            <p:cNvGrpSpPr/>
            <p:nvPr/>
          </p:nvGrpSpPr>
          <p:grpSpPr>
            <a:xfrm>
              <a:off x="6841066" y="6005459"/>
              <a:ext cx="3098019" cy="392259"/>
              <a:chOff x="2263776" y="1666730"/>
              <a:chExt cx="3710325" cy="432218"/>
            </a:xfrm>
          </p:grpSpPr>
          <p:pic>
            <p:nvPicPr>
              <p:cNvPr id="17" name="Picture 16"/>
              <p:cNvPicPr>
                <a:picLocks noChangeAspect="1"/>
              </p:cNvPicPr>
              <p:nvPr/>
            </p:nvPicPr>
            <p:blipFill>
              <a:blip r:embed="rId3"/>
              <a:stretch>
                <a:fillRect/>
              </a:stretch>
            </p:blipFill>
            <p:spPr>
              <a:xfrm>
                <a:off x="2263776" y="1666730"/>
                <a:ext cx="655912" cy="396303"/>
              </a:xfrm>
              <a:prstGeom prst="rect">
                <a:avLst/>
              </a:prstGeom>
            </p:spPr>
          </p:pic>
          <p:pic>
            <p:nvPicPr>
              <p:cNvPr id="18" name="Picture 17"/>
              <p:cNvPicPr>
                <a:picLocks noChangeAspect="1"/>
              </p:cNvPicPr>
              <p:nvPr/>
            </p:nvPicPr>
            <p:blipFill>
              <a:blip r:embed="rId4"/>
              <a:stretch>
                <a:fillRect/>
              </a:stretch>
            </p:blipFill>
            <p:spPr>
              <a:xfrm>
                <a:off x="5245623" y="1722491"/>
                <a:ext cx="728478" cy="293882"/>
              </a:xfrm>
              <a:prstGeom prst="rect">
                <a:avLst/>
              </a:prstGeom>
            </p:spPr>
          </p:pic>
          <p:pic>
            <p:nvPicPr>
              <p:cNvPr id="20" name="Picture 19"/>
              <p:cNvPicPr>
                <a:picLocks noChangeAspect="1"/>
              </p:cNvPicPr>
              <p:nvPr/>
            </p:nvPicPr>
            <p:blipFill>
              <a:blip r:embed="rId5"/>
              <a:stretch>
                <a:fillRect/>
              </a:stretch>
            </p:blipFill>
            <p:spPr>
              <a:xfrm>
                <a:off x="3707843" y="1690005"/>
                <a:ext cx="640805" cy="408943"/>
              </a:xfrm>
              <a:prstGeom prst="rect">
                <a:avLst/>
              </a:prstGeom>
            </p:spPr>
          </p:pic>
        </p:grpSp>
        <p:grpSp>
          <p:nvGrpSpPr>
            <p:cNvPr id="7" name="Group 6"/>
            <p:cNvGrpSpPr/>
            <p:nvPr/>
          </p:nvGrpSpPr>
          <p:grpSpPr>
            <a:xfrm>
              <a:off x="1882313" y="6010845"/>
              <a:ext cx="3499961" cy="345720"/>
              <a:chOff x="1415503" y="5587161"/>
              <a:chExt cx="3499961" cy="345720"/>
            </a:xfrm>
          </p:grpSpPr>
          <p:grpSp>
            <p:nvGrpSpPr>
              <p:cNvPr id="19" name="Group 18"/>
              <p:cNvGrpSpPr/>
              <p:nvPr/>
            </p:nvGrpSpPr>
            <p:grpSpPr>
              <a:xfrm>
                <a:off x="1981462" y="5587161"/>
                <a:ext cx="2934002" cy="345720"/>
                <a:chOff x="2751513" y="6030070"/>
                <a:chExt cx="2326757" cy="239645"/>
              </a:xfrm>
            </p:grpSpPr>
            <p:grpSp>
              <p:nvGrpSpPr>
                <p:cNvPr id="24" name="Group 23"/>
                <p:cNvGrpSpPr/>
                <p:nvPr/>
              </p:nvGrpSpPr>
              <p:grpSpPr>
                <a:xfrm>
                  <a:off x="2751513" y="6030070"/>
                  <a:ext cx="2326757" cy="239645"/>
                  <a:chOff x="2917512" y="6030070"/>
                  <a:chExt cx="2326757" cy="239645"/>
                </a:xfrm>
              </p:grpSpPr>
              <p:pic>
                <p:nvPicPr>
                  <p:cNvPr id="26" name="Pictur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313200" y="6066072"/>
                    <a:ext cx="325640" cy="161565"/>
                  </a:xfrm>
                  <a:prstGeom prst="rect">
                    <a:avLst/>
                  </a:prstGeom>
                </p:spPr>
              </p:pic>
              <p:pic>
                <p:nvPicPr>
                  <p:cNvPr id="27" name="Picture 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60142" y="6043636"/>
                    <a:ext cx="280633" cy="225596"/>
                  </a:xfrm>
                  <a:prstGeom prst="rect">
                    <a:avLst/>
                  </a:prstGeom>
                </p:spPr>
              </p:pic>
              <p:pic>
                <p:nvPicPr>
                  <p:cNvPr id="28" name="Picture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917512" y="6044119"/>
                    <a:ext cx="274386" cy="225596"/>
                  </a:xfrm>
                  <a:prstGeom prst="rect">
                    <a:avLst/>
                  </a:prstGeom>
                </p:spPr>
              </p:pic>
              <p:pic>
                <p:nvPicPr>
                  <p:cNvPr id="29" name="Picture 2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4988479" y="6030070"/>
                    <a:ext cx="255790" cy="218495"/>
                  </a:xfrm>
                  <a:prstGeom prst="rect">
                    <a:avLst/>
                  </a:prstGeom>
                </p:spPr>
              </p:pic>
            </p:grpSp>
            <p:pic>
              <p:nvPicPr>
                <p:cNvPr id="22" name="Picture 21"/>
                <p:cNvPicPr>
                  <a:picLocks noChangeAspect="1"/>
                </p:cNvPicPr>
                <p:nvPr/>
              </p:nvPicPr>
              <p:blipFill>
                <a:blip r:embed="rId10"/>
                <a:stretch>
                  <a:fillRect/>
                </a:stretch>
              </p:blipFill>
              <p:spPr>
                <a:xfrm>
                  <a:off x="4360096" y="6048071"/>
                  <a:ext cx="334902" cy="198223"/>
                </a:xfrm>
                <a:prstGeom prst="rect">
                  <a:avLst/>
                </a:prstGeom>
              </p:spPr>
            </p:pic>
            <p:pic>
              <p:nvPicPr>
                <p:cNvPr id="23" name="Picture 22"/>
                <p:cNvPicPr>
                  <a:picLocks noChangeAspect="1"/>
                </p:cNvPicPr>
                <p:nvPr/>
              </p:nvPicPr>
              <p:blipFill>
                <a:blip r:embed="rId11"/>
                <a:stretch>
                  <a:fillRect/>
                </a:stretch>
              </p:blipFill>
              <p:spPr>
                <a:xfrm>
                  <a:off x="3947411" y="6050884"/>
                  <a:ext cx="327300" cy="196986"/>
                </a:xfrm>
                <a:prstGeom prst="rect">
                  <a:avLst/>
                </a:prstGeom>
              </p:spPr>
            </p:pic>
          </p:grpSp>
          <p:pic>
            <p:nvPicPr>
              <p:cNvPr id="4" name="Picture 3"/>
              <p:cNvPicPr>
                <a:picLocks noChangeAspect="1"/>
              </p:cNvPicPr>
              <p:nvPr/>
            </p:nvPicPr>
            <p:blipFill>
              <a:blip r:embed="rId12"/>
              <a:stretch>
                <a:fillRect/>
              </a:stretch>
            </p:blipFill>
            <p:spPr>
              <a:xfrm>
                <a:off x="1415503" y="5607909"/>
                <a:ext cx="373972" cy="294778"/>
              </a:xfrm>
              <a:prstGeom prst="rect">
                <a:avLst/>
              </a:prstGeom>
            </p:spPr>
          </p:pic>
        </p:grpSp>
        <p:sp>
          <p:nvSpPr>
            <p:cNvPr id="9" name="TextBox 8"/>
            <p:cNvSpPr txBox="1"/>
            <p:nvPr/>
          </p:nvSpPr>
          <p:spPr>
            <a:xfrm>
              <a:off x="1789257" y="2105597"/>
              <a:ext cx="1561587" cy="523220"/>
            </a:xfrm>
            <a:prstGeom prst="rect">
              <a:avLst/>
            </a:prstGeom>
            <a:noFill/>
          </p:spPr>
          <p:txBody>
            <a:bodyPr wrap="square" rtlCol="0">
              <a:spAutoFit/>
            </a:bodyPr>
            <a:lstStyle/>
            <a:p>
              <a:r>
                <a:rPr lang="en-US" sz="1400" dirty="0" smtClean="0"/>
                <a:t>Simple R</a:t>
              </a:r>
              <a:r>
                <a:rPr lang="en-US" sz="1400" baseline="30000" dirty="0" smtClean="0"/>
                <a:t>2 </a:t>
              </a:r>
              <a:r>
                <a:rPr lang="en-US" sz="1400" dirty="0" smtClean="0"/>
                <a:t>= 0.28</a:t>
              </a:r>
            </a:p>
            <a:p>
              <a:r>
                <a:rPr lang="en-US" sz="1400" dirty="0" smtClean="0"/>
                <a:t>Marginal R</a:t>
              </a:r>
              <a:r>
                <a:rPr lang="en-US" sz="1400" baseline="30000" dirty="0" smtClean="0"/>
                <a:t>2 </a:t>
              </a:r>
              <a:r>
                <a:rPr lang="en-US" sz="1400" dirty="0"/>
                <a:t>= </a:t>
              </a:r>
              <a:r>
                <a:rPr lang="en-US" sz="1400" dirty="0" smtClean="0"/>
                <a:t>0.06 </a:t>
              </a:r>
              <a:endParaRPr lang="en-US" sz="1400" dirty="0"/>
            </a:p>
          </p:txBody>
        </p:sp>
        <p:sp>
          <p:nvSpPr>
            <p:cNvPr id="25" name="TextBox 24"/>
            <p:cNvSpPr txBox="1"/>
            <p:nvPr/>
          </p:nvSpPr>
          <p:spPr>
            <a:xfrm>
              <a:off x="6478439" y="1674710"/>
              <a:ext cx="1147846" cy="954107"/>
            </a:xfrm>
            <a:prstGeom prst="rect">
              <a:avLst/>
            </a:prstGeom>
            <a:noFill/>
          </p:spPr>
          <p:txBody>
            <a:bodyPr wrap="square" rtlCol="0">
              <a:spAutoFit/>
            </a:bodyPr>
            <a:lstStyle/>
            <a:p>
              <a:r>
                <a:rPr lang="en-US" sz="1400" dirty="0" smtClean="0"/>
                <a:t>Simple R</a:t>
              </a:r>
              <a:r>
                <a:rPr lang="en-US" sz="1400" baseline="30000" dirty="0" smtClean="0"/>
                <a:t>2 </a:t>
              </a:r>
              <a:r>
                <a:rPr lang="en-US" sz="1400" dirty="0" smtClean="0"/>
                <a:t>= 0.43</a:t>
              </a:r>
            </a:p>
            <a:p>
              <a:r>
                <a:rPr lang="en-US" sz="1400" dirty="0"/>
                <a:t>Marginal R</a:t>
              </a:r>
              <a:r>
                <a:rPr lang="en-US" sz="1400" baseline="30000" dirty="0"/>
                <a:t>2 </a:t>
              </a:r>
              <a:r>
                <a:rPr lang="en-US" sz="1400" dirty="0"/>
                <a:t>= </a:t>
              </a:r>
              <a:r>
                <a:rPr lang="en-US" sz="1400" dirty="0" smtClean="0"/>
                <a:t>0.12</a:t>
              </a:r>
              <a:endParaRPr lang="en-US" sz="1400" dirty="0"/>
            </a:p>
          </p:txBody>
        </p:sp>
      </p:grpSp>
    </p:spTree>
    <p:extLst>
      <p:ext uri="{BB962C8B-B14F-4D97-AF65-F5344CB8AC3E}">
        <p14:creationId xmlns:p14="http://schemas.microsoft.com/office/powerpoint/2010/main" val="30279719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955697" y="20300"/>
            <a:ext cx="9305848" cy="6837700"/>
            <a:chOff x="955697" y="20300"/>
            <a:chExt cx="9305848" cy="6837700"/>
          </a:xfrm>
        </p:grpSpPr>
        <p:pic>
          <p:nvPicPr>
            <p:cNvPr id="11" name="Picture 10"/>
            <p:cNvPicPr>
              <a:picLocks noChangeAspect="1"/>
            </p:cNvPicPr>
            <p:nvPr/>
          </p:nvPicPr>
          <p:blipFill>
            <a:blip r:embed="rId2"/>
            <a:stretch>
              <a:fillRect/>
            </a:stretch>
          </p:blipFill>
          <p:spPr>
            <a:xfrm>
              <a:off x="1086415" y="20300"/>
              <a:ext cx="9044412" cy="6837700"/>
            </a:xfrm>
            <a:prstGeom prst="rect">
              <a:avLst/>
            </a:prstGeom>
          </p:spPr>
        </p:pic>
        <p:pic>
          <p:nvPicPr>
            <p:cNvPr id="2" name="Picture 1"/>
            <p:cNvPicPr>
              <a:picLocks noChangeAspect="1"/>
            </p:cNvPicPr>
            <p:nvPr/>
          </p:nvPicPr>
          <p:blipFill>
            <a:blip r:embed="rId3"/>
            <a:stretch>
              <a:fillRect/>
            </a:stretch>
          </p:blipFill>
          <p:spPr>
            <a:xfrm>
              <a:off x="7810741" y="114028"/>
              <a:ext cx="2450804" cy="823031"/>
            </a:xfrm>
            <a:prstGeom prst="rect">
              <a:avLst/>
            </a:prstGeom>
          </p:spPr>
        </p:pic>
        <p:pic>
          <p:nvPicPr>
            <p:cNvPr id="12" name="Picture 11"/>
            <p:cNvPicPr>
              <a:picLocks noChangeAspect="1"/>
            </p:cNvPicPr>
            <p:nvPr/>
          </p:nvPicPr>
          <p:blipFill rotWithShape="1">
            <a:blip r:embed="rId4"/>
            <a:srcRect l="84221" t="63761" b="14327"/>
            <a:stretch/>
          </p:blipFill>
          <p:spPr>
            <a:xfrm>
              <a:off x="8818630" y="4789284"/>
              <a:ext cx="1442915" cy="1502876"/>
            </a:xfrm>
            <a:prstGeom prst="rect">
              <a:avLst/>
            </a:prstGeom>
          </p:spPr>
        </p:pic>
        <p:pic>
          <p:nvPicPr>
            <p:cNvPr id="16" name="Picture 15"/>
            <p:cNvPicPr>
              <a:picLocks noChangeAspect="1"/>
            </p:cNvPicPr>
            <p:nvPr/>
          </p:nvPicPr>
          <p:blipFill rotWithShape="1">
            <a:blip r:embed="rId4"/>
            <a:srcRect t="58217" r="96465" b="21454"/>
            <a:stretch/>
          </p:blipFill>
          <p:spPr>
            <a:xfrm>
              <a:off x="955697" y="4264182"/>
              <a:ext cx="323304" cy="1394234"/>
            </a:xfrm>
            <a:prstGeom prst="rect">
              <a:avLst/>
            </a:prstGeom>
          </p:spPr>
        </p:pic>
        <p:pic>
          <p:nvPicPr>
            <p:cNvPr id="8" name="Picture 7"/>
            <p:cNvPicPr>
              <a:picLocks noChangeAspect="1"/>
            </p:cNvPicPr>
            <p:nvPr/>
          </p:nvPicPr>
          <p:blipFill>
            <a:blip r:embed="rId5"/>
            <a:stretch>
              <a:fillRect/>
            </a:stretch>
          </p:blipFill>
          <p:spPr>
            <a:xfrm>
              <a:off x="3107609" y="2776984"/>
              <a:ext cx="1250162" cy="274344"/>
            </a:xfrm>
            <a:prstGeom prst="rect">
              <a:avLst/>
            </a:prstGeom>
          </p:spPr>
        </p:pic>
        <p:sp>
          <p:nvSpPr>
            <p:cNvPr id="9" name="TextBox 8"/>
            <p:cNvSpPr txBox="1"/>
            <p:nvPr/>
          </p:nvSpPr>
          <p:spPr>
            <a:xfrm>
              <a:off x="3457749" y="2575602"/>
              <a:ext cx="549883" cy="338554"/>
            </a:xfrm>
            <a:prstGeom prst="rect">
              <a:avLst/>
            </a:prstGeom>
            <a:noFill/>
          </p:spPr>
          <p:txBody>
            <a:bodyPr wrap="square" rtlCol="0">
              <a:spAutoFit/>
            </a:bodyPr>
            <a:lstStyle/>
            <a:p>
              <a:r>
                <a:rPr lang="en-US" sz="1600" dirty="0" smtClean="0"/>
                <a:t>0.5</a:t>
              </a:r>
              <a:endParaRPr lang="en-US" sz="1600" dirty="0"/>
            </a:p>
          </p:txBody>
        </p:sp>
        <p:sp>
          <p:nvSpPr>
            <p:cNvPr id="10" name="TextBox 9"/>
            <p:cNvSpPr txBox="1"/>
            <p:nvPr/>
          </p:nvSpPr>
          <p:spPr>
            <a:xfrm>
              <a:off x="1980048" y="2547015"/>
              <a:ext cx="1149973" cy="553998"/>
            </a:xfrm>
            <a:prstGeom prst="rect">
              <a:avLst/>
            </a:prstGeom>
            <a:noFill/>
          </p:spPr>
          <p:txBody>
            <a:bodyPr wrap="square" rtlCol="0">
              <a:spAutoFit/>
            </a:bodyPr>
            <a:lstStyle/>
            <a:p>
              <a:r>
                <a:rPr lang="en-US" sz="1600" dirty="0" smtClean="0"/>
                <a:t>0 </a:t>
              </a:r>
            </a:p>
            <a:p>
              <a:r>
                <a:rPr lang="en-US" sz="1400" dirty="0" smtClean="0"/>
                <a:t>lognormal</a:t>
              </a:r>
            </a:p>
          </p:txBody>
        </p:sp>
        <p:sp>
          <p:nvSpPr>
            <p:cNvPr id="13" name="TextBox 12"/>
            <p:cNvSpPr txBox="1"/>
            <p:nvPr/>
          </p:nvSpPr>
          <p:spPr>
            <a:xfrm>
              <a:off x="4335360" y="2547015"/>
              <a:ext cx="1030785" cy="553998"/>
            </a:xfrm>
            <a:prstGeom prst="rect">
              <a:avLst/>
            </a:prstGeom>
            <a:noFill/>
          </p:spPr>
          <p:txBody>
            <a:bodyPr wrap="square" rtlCol="0">
              <a:spAutoFit/>
            </a:bodyPr>
            <a:lstStyle/>
            <a:p>
              <a:pPr algn="r"/>
              <a:r>
                <a:rPr lang="en-US" sz="1600" dirty="0" smtClean="0"/>
                <a:t>1</a:t>
              </a:r>
            </a:p>
            <a:p>
              <a:pPr algn="r"/>
              <a:r>
                <a:rPr lang="en-US" sz="1400" dirty="0" smtClean="0"/>
                <a:t>logseries </a:t>
              </a:r>
              <a:endParaRPr lang="en-US" sz="1400" dirty="0"/>
            </a:p>
          </p:txBody>
        </p:sp>
      </p:grpSp>
    </p:spTree>
    <p:extLst>
      <p:ext uri="{BB962C8B-B14F-4D97-AF65-F5344CB8AC3E}">
        <p14:creationId xmlns:p14="http://schemas.microsoft.com/office/powerpoint/2010/main" val="3378026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857606" y="245469"/>
            <a:ext cx="9821212" cy="6081175"/>
            <a:chOff x="857606" y="245469"/>
            <a:chExt cx="9821212" cy="6081175"/>
          </a:xfrm>
        </p:grpSpPr>
        <p:pic>
          <p:nvPicPr>
            <p:cNvPr id="4" name="Picture 3"/>
            <p:cNvPicPr>
              <a:picLocks noChangeAspect="1"/>
            </p:cNvPicPr>
            <p:nvPr/>
          </p:nvPicPr>
          <p:blipFill>
            <a:blip r:embed="rId2"/>
            <a:stretch>
              <a:fillRect/>
            </a:stretch>
          </p:blipFill>
          <p:spPr>
            <a:xfrm>
              <a:off x="857606" y="245469"/>
              <a:ext cx="9821212" cy="5708489"/>
            </a:xfrm>
            <a:prstGeom prst="rect">
              <a:avLst/>
            </a:prstGeom>
          </p:spPr>
        </p:pic>
        <p:grpSp>
          <p:nvGrpSpPr>
            <p:cNvPr id="7" name="Group 6"/>
            <p:cNvGrpSpPr/>
            <p:nvPr/>
          </p:nvGrpSpPr>
          <p:grpSpPr>
            <a:xfrm>
              <a:off x="2045997" y="5880408"/>
              <a:ext cx="8124507" cy="446236"/>
              <a:chOff x="2345721" y="6304713"/>
              <a:chExt cx="8266297" cy="478254"/>
            </a:xfrm>
          </p:grpSpPr>
          <p:pic>
            <p:nvPicPr>
              <p:cNvPr id="26" name="Picture 25"/>
              <p:cNvPicPr>
                <a:picLocks noChangeAspect="1"/>
              </p:cNvPicPr>
              <p:nvPr/>
            </p:nvPicPr>
            <p:blipFill>
              <a:blip r:embed="rId3"/>
              <a:stretch>
                <a:fillRect/>
              </a:stretch>
            </p:blipFill>
            <p:spPr>
              <a:xfrm>
                <a:off x="2345721" y="6304713"/>
                <a:ext cx="475307" cy="465680"/>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55601" y="6383543"/>
                <a:ext cx="512410" cy="318882"/>
              </a:xfrm>
              <a:prstGeom prst="rect">
                <a:avLst/>
              </a:prstGeom>
            </p:spPr>
          </p:pic>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1535" y="6325132"/>
                <a:ext cx="441590" cy="445261"/>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80258" y="6326519"/>
                <a:ext cx="431760" cy="445261"/>
              </a:xfrm>
              <a:prstGeom prst="rect">
                <a:avLst/>
              </a:prstGeom>
            </p:spPr>
          </p:pic>
          <p:pic>
            <p:nvPicPr>
              <p:cNvPr id="24" name="Picture 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029021" y="6351722"/>
                <a:ext cx="402496" cy="431245"/>
              </a:xfrm>
              <a:prstGeom prst="rect">
                <a:avLst/>
              </a:prstGeom>
            </p:spPr>
          </p:pic>
          <p:pic>
            <p:nvPicPr>
              <p:cNvPr id="28" name="Picture 27"/>
              <p:cNvPicPr>
                <a:picLocks noChangeAspect="1"/>
              </p:cNvPicPr>
              <p:nvPr/>
            </p:nvPicPr>
            <p:blipFill>
              <a:blip r:embed="rId8"/>
              <a:stretch>
                <a:fillRect/>
              </a:stretch>
            </p:blipFill>
            <p:spPr>
              <a:xfrm>
                <a:off x="7537414" y="6311190"/>
                <a:ext cx="526986" cy="391234"/>
              </a:xfrm>
              <a:prstGeom prst="rect">
                <a:avLst/>
              </a:prstGeom>
            </p:spPr>
          </p:pic>
          <p:pic>
            <p:nvPicPr>
              <p:cNvPr id="29" name="Picture 28"/>
              <p:cNvPicPr>
                <a:picLocks noChangeAspect="1"/>
              </p:cNvPicPr>
              <p:nvPr/>
            </p:nvPicPr>
            <p:blipFill>
              <a:blip r:embed="rId9"/>
              <a:stretch>
                <a:fillRect/>
              </a:stretch>
            </p:blipFill>
            <p:spPr>
              <a:xfrm>
                <a:off x="6245857" y="6371023"/>
                <a:ext cx="515022" cy="388794"/>
              </a:xfrm>
              <a:prstGeom prst="rect">
                <a:avLst/>
              </a:prstGeom>
            </p:spPr>
          </p:pic>
        </p:grpSp>
      </p:grpSp>
    </p:spTree>
    <p:extLst>
      <p:ext uri="{BB962C8B-B14F-4D97-AF65-F5344CB8AC3E}">
        <p14:creationId xmlns:p14="http://schemas.microsoft.com/office/powerpoint/2010/main" val="20132873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72428"/>
            <a:ext cx="1195057" cy="646331"/>
          </a:xfrm>
          <a:prstGeom prst="rect">
            <a:avLst/>
          </a:prstGeom>
          <a:noFill/>
        </p:spPr>
        <p:txBody>
          <a:bodyPr wrap="square" rtlCol="0">
            <a:spAutoFit/>
          </a:bodyPr>
          <a:lstStyle/>
          <a:p>
            <a:r>
              <a:rPr lang="en-US" dirty="0" smtClean="0"/>
              <a:t>Supp10</a:t>
            </a:r>
          </a:p>
          <a:p>
            <a:endParaRPr lang="en-US" dirty="0"/>
          </a:p>
        </p:txBody>
      </p:sp>
      <p:grpSp>
        <p:nvGrpSpPr>
          <p:cNvPr id="5" name="Group 4"/>
          <p:cNvGrpSpPr/>
          <p:nvPr/>
        </p:nvGrpSpPr>
        <p:grpSpPr>
          <a:xfrm>
            <a:off x="1439332" y="0"/>
            <a:ext cx="8480378" cy="6896940"/>
            <a:chOff x="1439332" y="0"/>
            <a:chExt cx="8480378" cy="6896940"/>
          </a:xfrm>
        </p:grpSpPr>
        <p:pic>
          <p:nvPicPr>
            <p:cNvPr id="2" name="Picture 1"/>
            <p:cNvPicPr>
              <a:picLocks noChangeAspect="1"/>
            </p:cNvPicPr>
            <p:nvPr/>
          </p:nvPicPr>
          <p:blipFill>
            <a:blip r:embed="rId2"/>
            <a:stretch>
              <a:fillRect/>
            </a:stretch>
          </p:blipFill>
          <p:spPr>
            <a:xfrm>
              <a:off x="1439332" y="0"/>
              <a:ext cx="8480378" cy="6608190"/>
            </a:xfrm>
            <a:prstGeom prst="rect">
              <a:avLst/>
            </a:prstGeom>
          </p:spPr>
        </p:pic>
        <p:pic>
          <p:nvPicPr>
            <p:cNvPr id="3" name="Picture 2"/>
            <p:cNvPicPr>
              <a:picLocks noChangeAspect="1"/>
            </p:cNvPicPr>
            <p:nvPr/>
          </p:nvPicPr>
          <p:blipFill>
            <a:blip r:embed="rId3"/>
            <a:stretch>
              <a:fillRect/>
            </a:stretch>
          </p:blipFill>
          <p:spPr>
            <a:xfrm>
              <a:off x="2211754" y="6516594"/>
              <a:ext cx="3292125" cy="341406"/>
            </a:xfrm>
            <a:prstGeom prst="rect">
              <a:avLst/>
            </a:prstGeom>
          </p:spPr>
        </p:pic>
        <p:pic>
          <p:nvPicPr>
            <p:cNvPr id="4" name="Picture 3"/>
            <p:cNvPicPr>
              <a:picLocks noChangeAspect="1"/>
            </p:cNvPicPr>
            <p:nvPr/>
          </p:nvPicPr>
          <p:blipFill>
            <a:blip r:embed="rId4"/>
            <a:stretch>
              <a:fillRect/>
            </a:stretch>
          </p:blipFill>
          <p:spPr>
            <a:xfrm>
              <a:off x="6757469" y="6506762"/>
              <a:ext cx="2883658" cy="390178"/>
            </a:xfrm>
            <a:prstGeom prst="rect">
              <a:avLst/>
            </a:prstGeom>
          </p:spPr>
        </p:pic>
        <p:sp>
          <p:nvSpPr>
            <p:cNvPr id="10" name="TextBox 9"/>
            <p:cNvSpPr txBox="1"/>
            <p:nvPr/>
          </p:nvSpPr>
          <p:spPr>
            <a:xfrm>
              <a:off x="6486258" y="307691"/>
              <a:ext cx="1064613" cy="954107"/>
            </a:xfrm>
            <a:prstGeom prst="rect">
              <a:avLst/>
            </a:prstGeom>
            <a:noFill/>
          </p:spPr>
          <p:txBody>
            <a:bodyPr wrap="square" rtlCol="0">
              <a:spAutoFit/>
            </a:bodyPr>
            <a:lstStyle/>
            <a:p>
              <a:r>
                <a:rPr lang="en-US" sz="1400" dirty="0"/>
                <a:t>Simple R</a:t>
              </a:r>
              <a:r>
                <a:rPr lang="en-US" sz="1400" baseline="30000" dirty="0"/>
                <a:t>2 </a:t>
              </a:r>
              <a:r>
                <a:rPr lang="en-US" sz="1400" dirty="0"/>
                <a:t>= </a:t>
              </a:r>
              <a:r>
                <a:rPr lang="en-US" sz="1400" dirty="0" smtClean="0"/>
                <a:t>0.21</a:t>
              </a:r>
            </a:p>
            <a:p>
              <a:r>
                <a:rPr lang="en-US" sz="1400" dirty="0" smtClean="0"/>
                <a:t>Marginal </a:t>
              </a:r>
              <a:r>
                <a:rPr lang="en-US" sz="1400" dirty="0"/>
                <a:t>R</a:t>
              </a:r>
              <a:r>
                <a:rPr lang="en-US" sz="1400" baseline="30000" dirty="0"/>
                <a:t>2 </a:t>
              </a:r>
              <a:r>
                <a:rPr lang="en-US" sz="1400" dirty="0"/>
                <a:t>= </a:t>
              </a:r>
              <a:r>
                <a:rPr lang="en-US" sz="1400" dirty="0" smtClean="0"/>
                <a:t>0.08</a:t>
              </a:r>
              <a:endParaRPr lang="en-US" sz="1400" dirty="0"/>
            </a:p>
          </p:txBody>
        </p:sp>
        <p:sp>
          <p:nvSpPr>
            <p:cNvPr id="11" name="TextBox 10"/>
            <p:cNvSpPr txBox="1"/>
            <p:nvPr/>
          </p:nvSpPr>
          <p:spPr>
            <a:xfrm>
              <a:off x="2211754" y="307691"/>
              <a:ext cx="1998575" cy="523220"/>
            </a:xfrm>
            <a:prstGeom prst="rect">
              <a:avLst/>
            </a:prstGeom>
            <a:noFill/>
          </p:spPr>
          <p:txBody>
            <a:bodyPr wrap="square" rtlCol="0">
              <a:spAutoFit/>
            </a:bodyPr>
            <a:lstStyle/>
            <a:p>
              <a:r>
                <a:rPr lang="en-US" sz="1400" dirty="0"/>
                <a:t>Simple R</a:t>
              </a:r>
              <a:r>
                <a:rPr lang="en-US" sz="1400" baseline="30000" dirty="0"/>
                <a:t>2 </a:t>
              </a:r>
              <a:r>
                <a:rPr lang="en-US" sz="1400" dirty="0"/>
                <a:t>= </a:t>
              </a:r>
              <a:r>
                <a:rPr lang="en-US" sz="1400" dirty="0" smtClean="0"/>
                <a:t>0.17</a:t>
              </a:r>
              <a:endParaRPr lang="en-US" sz="1400" dirty="0"/>
            </a:p>
            <a:p>
              <a:r>
                <a:rPr lang="en-US" sz="1400" dirty="0"/>
                <a:t>Marginal R</a:t>
              </a:r>
              <a:r>
                <a:rPr lang="en-US" sz="1400" baseline="30000" dirty="0"/>
                <a:t>2 </a:t>
              </a:r>
              <a:r>
                <a:rPr lang="en-US" sz="1400" dirty="0"/>
                <a:t>= </a:t>
              </a:r>
              <a:r>
                <a:rPr lang="en-US" sz="1400" dirty="0" smtClean="0"/>
                <a:t>0.11</a:t>
              </a:r>
              <a:endParaRPr lang="en-US" sz="1400" dirty="0"/>
            </a:p>
          </p:txBody>
        </p:sp>
      </p:grpSp>
    </p:spTree>
    <p:extLst>
      <p:ext uri="{BB962C8B-B14F-4D97-AF65-F5344CB8AC3E}">
        <p14:creationId xmlns:p14="http://schemas.microsoft.com/office/powerpoint/2010/main" val="7054132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5264</TotalTime>
  <Words>401</Words>
  <Application>Microsoft Office PowerPoint</Application>
  <PresentationFormat>Widescreen</PresentationFormat>
  <Paragraphs>116</Paragraphs>
  <Slides>18</Slides>
  <Notes>5</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Cambria Math</vt:lpstr>
      <vt:lpstr>Office Theme</vt:lpstr>
      <vt:lpstr>Key</vt:lpstr>
      <vt:lpstr>6 panel conceptual figure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Supp 25</vt:lpstr>
      <vt:lpstr>PowerPoint Presentation</vt:lpstr>
      <vt:lpstr>Supp 25 </vt:lpstr>
      <vt:lpstr>PowerPoint Presentation</vt:lpstr>
      <vt:lpstr>1a null</vt:lpstr>
      <vt:lpstr>Null turnover</vt:lpstr>
      <vt:lpstr>Null turnover</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Snell, Sara Jeanne</dc:creator>
  <cp:lastModifiedBy>Snell, Sara Jeanne</cp:lastModifiedBy>
  <cp:revision>399</cp:revision>
  <dcterms:created xsi:type="dcterms:W3CDTF">2016-11-15T13:25:48Z</dcterms:created>
  <dcterms:modified xsi:type="dcterms:W3CDTF">2018-03-29T17:34:41Z</dcterms:modified>
</cp:coreProperties>
</file>