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3" r:id="rId3"/>
    <p:sldId id="257" r:id="rId4"/>
    <p:sldId id="260" r:id="rId5"/>
    <p:sldId id="262" r:id="rId6"/>
    <p:sldId id="266" r:id="rId7"/>
    <p:sldId id="25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F41"/>
    <a:srgbClr val="31AD34"/>
    <a:srgbClr val="FF0066"/>
    <a:srgbClr val="F5A3E5"/>
    <a:srgbClr val="6F6F6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209" autoAdjust="0"/>
  </p:normalViewPr>
  <p:slideViewPr>
    <p:cSldViewPr snapToGrid="0">
      <p:cViewPr varScale="1">
        <p:scale>
          <a:sx n="102" d="100"/>
          <a:sy n="102" d="100"/>
        </p:scale>
        <p:origin x="28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</a:t>
            </a:r>
            <a:r>
              <a:rPr lang="en-US" baseline="0" dirty="0" err="1" smtClean="0"/>
              <a:t>By</a:t>
            </a:r>
            <a:r>
              <a:rPr lang="en-US" baseline="0" dirty="0" smtClean="0"/>
              <a:t> Anton </a:t>
            </a:r>
            <a:r>
              <a:rPr lang="en-US" baseline="0" dirty="0" err="1" smtClean="0"/>
              <a:t>Gajdosik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.png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485171"/>
              </p:ext>
            </p:extLst>
          </p:nvPr>
        </p:nvGraphicFramePr>
        <p:xfrm>
          <a:off x="2492626" y="3745150"/>
          <a:ext cx="4202089" cy="196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944">
                  <a:extLst>
                    <a:ext uri="{9D8B030D-6E8A-4147-A177-3AD203B41FA5}">
                      <a16:colId xmlns:a16="http://schemas.microsoft.com/office/drawing/2014/main" val="3777247511"/>
                    </a:ext>
                  </a:extLst>
                </a:gridCol>
                <a:gridCol w="1200230">
                  <a:extLst>
                    <a:ext uri="{9D8B030D-6E8A-4147-A177-3AD203B41FA5}">
                      <a16:colId xmlns:a16="http://schemas.microsoft.com/office/drawing/2014/main" val="3565287180"/>
                    </a:ext>
                  </a:extLst>
                </a:gridCol>
                <a:gridCol w="710503">
                  <a:extLst>
                    <a:ext uri="{9D8B030D-6E8A-4147-A177-3AD203B41FA5}">
                      <a16:colId xmlns:a16="http://schemas.microsoft.com/office/drawing/2014/main" val="310175345"/>
                    </a:ext>
                  </a:extLst>
                </a:gridCol>
                <a:gridCol w="1488412">
                  <a:extLst>
                    <a:ext uri="{9D8B030D-6E8A-4147-A177-3AD203B41FA5}">
                      <a16:colId xmlns:a16="http://schemas.microsoft.com/office/drawing/2014/main" val="2991616883"/>
                    </a:ext>
                  </a:extLst>
                </a:gridCol>
              </a:tblGrid>
              <a:tr h="490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Birds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Invertebrates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353912"/>
                  </a:ext>
                </a:extLst>
              </a:tr>
              <a:tr h="490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Plants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650058"/>
                  </a:ext>
                </a:extLst>
              </a:tr>
              <a:tr h="4900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Mammals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586666"/>
                  </a:ext>
                </a:extLst>
              </a:tr>
              <a:tr h="490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95031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327" y="4277386"/>
            <a:ext cx="682287" cy="4106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068" y="4617289"/>
            <a:ext cx="640805" cy="40894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090630"/>
              </p:ext>
            </p:extLst>
          </p:nvPr>
        </p:nvGraphicFramePr>
        <p:xfrm>
          <a:off x="6820894" y="3745150"/>
          <a:ext cx="2189284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928174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Terrestrial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3232" y="3758752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63232" y="4235472"/>
            <a:ext cx="728479" cy="2938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18805" y="3756919"/>
            <a:ext cx="535330" cy="4572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8111" y="4738385"/>
            <a:ext cx="709503" cy="4199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27" y="5316298"/>
            <a:ext cx="682288" cy="3385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3" y="3761069"/>
            <a:ext cx="551129" cy="4531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1840" y="4266416"/>
            <a:ext cx="522854" cy="4084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621" y="4769685"/>
            <a:ext cx="522854" cy="42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787" y="120120"/>
            <a:ext cx="2437076" cy="20830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2128" y="125730"/>
            <a:ext cx="4203192" cy="10424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panel conceptual figure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991" y="8986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31775" y="8986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75991" y="3350245"/>
            <a:ext cx="1272043" cy="10673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462195" y="2279007"/>
            <a:ext cx="1277474" cy="10698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462195" y="3348659"/>
            <a:ext cx="1277474" cy="10689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84721" y="2278920"/>
            <a:ext cx="1277474" cy="10698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832704" y="2292332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3234716" y="2981951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264662" y="388785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5011655" y="2494966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836308" y="4212777"/>
            <a:ext cx="80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Log(area)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2484501" y="3325139"/>
            <a:ext cx="955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Log(Species)</a:t>
            </a:r>
            <a:endParaRPr lang="en-US" sz="1100" dirty="0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3319744" y="2546445"/>
            <a:ext cx="1679579" cy="13285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293435" y="2541727"/>
            <a:ext cx="1691612" cy="45415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063211" y="2440158"/>
            <a:ext cx="0" cy="1796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063210" y="4239912"/>
            <a:ext cx="2170131" cy="2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741648">
            <a:off x="3362806" y="2589891"/>
            <a:ext cx="1101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All species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 rot="19292141">
            <a:off x="3245778" y="3067049"/>
            <a:ext cx="1552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Excluding transients</a:t>
            </a:r>
            <a:endParaRPr lang="en-US" sz="1100" dirty="0"/>
          </a:p>
        </p:txBody>
      </p:sp>
      <p:sp>
        <p:nvSpPr>
          <p:cNvPr id="97" name="Diamond 96"/>
          <p:cNvSpPr/>
          <p:nvPr/>
        </p:nvSpPr>
        <p:spPr>
          <a:xfrm>
            <a:off x="3185248" y="3923538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329648" y="3947786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3248660" y="4009768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/>
          <p:cNvSpPr/>
          <p:nvPr/>
        </p:nvSpPr>
        <p:spPr>
          <a:xfrm>
            <a:off x="3170611" y="2924026"/>
            <a:ext cx="70648" cy="57645"/>
          </a:xfrm>
          <a:prstGeom prst="hexagon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275738" y="2907745"/>
            <a:ext cx="57025" cy="5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/>
          <p:cNvSpPr/>
          <p:nvPr/>
        </p:nvSpPr>
        <p:spPr>
          <a:xfrm>
            <a:off x="3154988" y="3026533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299388" y="3050781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3218400" y="3112763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4976331" y="2342063"/>
            <a:ext cx="70648" cy="57645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5056165" y="2409609"/>
            <a:ext cx="57025" cy="523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5147669" y="2461961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081056" y="2548285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4998827" y="2614627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/>
          <p:cNvSpPr/>
          <p:nvPr/>
        </p:nvSpPr>
        <p:spPr>
          <a:xfrm>
            <a:off x="4924738" y="2434886"/>
            <a:ext cx="45720" cy="45719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arallelogram 124"/>
          <p:cNvSpPr/>
          <p:nvPr/>
        </p:nvSpPr>
        <p:spPr>
          <a:xfrm>
            <a:off x="5156869" y="2607174"/>
            <a:ext cx="45719" cy="4571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apezoid 125"/>
          <p:cNvSpPr/>
          <p:nvPr/>
        </p:nvSpPr>
        <p:spPr>
          <a:xfrm>
            <a:off x="5153178" y="2356662"/>
            <a:ext cx="45719" cy="4571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450292" y="3088067"/>
            <a:ext cx="119733" cy="1085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/>
          <p:cNvSpPr/>
          <p:nvPr/>
        </p:nvSpPr>
        <p:spPr>
          <a:xfrm>
            <a:off x="1630372" y="2492536"/>
            <a:ext cx="103106" cy="98071"/>
          </a:xfrm>
          <a:prstGeom prst="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5-Point Star 135"/>
          <p:cNvSpPr/>
          <p:nvPr/>
        </p:nvSpPr>
        <p:spPr>
          <a:xfrm>
            <a:off x="2285862" y="2687584"/>
            <a:ext cx="168605" cy="165114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Parallelogram 136"/>
          <p:cNvSpPr/>
          <p:nvPr/>
        </p:nvSpPr>
        <p:spPr>
          <a:xfrm>
            <a:off x="1944733" y="2510674"/>
            <a:ext cx="186647" cy="106640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rapezoid 137"/>
          <p:cNvSpPr/>
          <p:nvPr/>
        </p:nvSpPr>
        <p:spPr>
          <a:xfrm>
            <a:off x="1650116" y="2742807"/>
            <a:ext cx="145405" cy="11969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Hexagon 139"/>
          <p:cNvSpPr/>
          <p:nvPr/>
        </p:nvSpPr>
        <p:spPr>
          <a:xfrm>
            <a:off x="1556207" y="4194864"/>
            <a:ext cx="170932" cy="151439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1996180" y="3997372"/>
            <a:ext cx="142869" cy="13522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2484729" y="4145824"/>
            <a:ext cx="119733" cy="108597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rapezoid 145"/>
          <p:cNvSpPr/>
          <p:nvPr/>
        </p:nvSpPr>
        <p:spPr>
          <a:xfrm>
            <a:off x="1684553" y="3800564"/>
            <a:ext cx="145405" cy="11969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Diamond 146"/>
          <p:cNvSpPr/>
          <p:nvPr/>
        </p:nvSpPr>
        <p:spPr>
          <a:xfrm>
            <a:off x="2484337" y="3418148"/>
            <a:ext cx="143736" cy="139320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712745" y="2927927"/>
            <a:ext cx="142869" cy="13522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Isosceles Triangle 150"/>
          <p:cNvSpPr/>
          <p:nvPr/>
        </p:nvSpPr>
        <p:spPr>
          <a:xfrm>
            <a:off x="381374" y="2480848"/>
            <a:ext cx="103106" cy="98071"/>
          </a:xfrm>
          <a:prstGeom prst="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5-Point Star 151"/>
          <p:cNvSpPr/>
          <p:nvPr/>
        </p:nvSpPr>
        <p:spPr>
          <a:xfrm>
            <a:off x="1036864" y="2675896"/>
            <a:ext cx="168605" cy="165114"/>
          </a:xfrm>
          <a:prstGeom prst="star5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Parallelogram 152"/>
          <p:cNvSpPr/>
          <p:nvPr/>
        </p:nvSpPr>
        <p:spPr>
          <a:xfrm>
            <a:off x="695735" y="2498986"/>
            <a:ext cx="186647" cy="10664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Diamond 154"/>
          <p:cNvSpPr/>
          <p:nvPr/>
        </p:nvSpPr>
        <p:spPr>
          <a:xfrm>
            <a:off x="1200902" y="2348703"/>
            <a:ext cx="143736" cy="13932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Hexagon 155"/>
          <p:cNvSpPr/>
          <p:nvPr/>
        </p:nvSpPr>
        <p:spPr>
          <a:xfrm>
            <a:off x="253999" y="4203038"/>
            <a:ext cx="170932" cy="151439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93972" y="4005546"/>
            <a:ext cx="142869" cy="13522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1182521" y="4153998"/>
            <a:ext cx="119733" cy="1085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8"/>
          <p:cNvSpPr/>
          <p:nvPr/>
        </p:nvSpPr>
        <p:spPr>
          <a:xfrm>
            <a:off x="362601" y="3558467"/>
            <a:ext cx="103106" cy="9807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Diamond 162"/>
          <p:cNvSpPr/>
          <p:nvPr/>
        </p:nvSpPr>
        <p:spPr>
          <a:xfrm>
            <a:off x="1182129" y="3426322"/>
            <a:ext cx="143736" cy="13932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96616" y="26730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48881" y="26730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6" name="TextBox 165"/>
          <p:cNvSpPr txBox="1"/>
          <p:nvPr/>
        </p:nvSpPr>
        <p:spPr>
          <a:xfrm flipH="1">
            <a:off x="134462" y="2208311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2795703" y="2229595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92" name="Rectangle 91"/>
          <p:cNvSpPr/>
          <p:nvPr/>
        </p:nvSpPr>
        <p:spPr>
          <a:xfrm>
            <a:off x="171619" y="4468417"/>
            <a:ext cx="5227364" cy="2352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40814" y="960162"/>
            <a:ext cx="123610" cy="207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775" y="186136"/>
            <a:ext cx="830956" cy="31941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94" y="284418"/>
            <a:ext cx="2520586" cy="1939579"/>
          </a:xfrm>
          <a:prstGeom prst="rect">
            <a:avLst/>
          </a:prstGeom>
        </p:spPr>
      </p:pic>
      <p:sp>
        <p:nvSpPr>
          <p:cNvPr id="104" name="Diamond 103"/>
          <p:cNvSpPr/>
          <p:nvPr/>
        </p:nvSpPr>
        <p:spPr>
          <a:xfrm>
            <a:off x="1262363" y="5551835"/>
            <a:ext cx="237744" cy="219456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810662" y="5283838"/>
            <a:ext cx="164592" cy="1536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982537" y="4811779"/>
            <a:ext cx="174451" cy="1837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/>
          <p:nvPr/>
        </p:nvSpPr>
        <p:spPr>
          <a:xfrm>
            <a:off x="668568" y="4940079"/>
            <a:ext cx="180669" cy="17078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5-Point Star 112"/>
          <p:cNvSpPr/>
          <p:nvPr/>
        </p:nvSpPr>
        <p:spPr>
          <a:xfrm>
            <a:off x="590569" y="5886892"/>
            <a:ext cx="222222" cy="187270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iamond 113"/>
          <p:cNvSpPr/>
          <p:nvPr/>
        </p:nvSpPr>
        <p:spPr>
          <a:xfrm>
            <a:off x="3913539" y="5537134"/>
            <a:ext cx="237744" cy="219456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477249" y="5297226"/>
            <a:ext cx="164592" cy="1536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653795" y="4823774"/>
            <a:ext cx="174451" cy="1837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Isosceles Triangle 122"/>
          <p:cNvSpPr/>
          <p:nvPr/>
        </p:nvSpPr>
        <p:spPr>
          <a:xfrm>
            <a:off x="3319744" y="4925378"/>
            <a:ext cx="180669" cy="17078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5-Point Star 123"/>
          <p:cNvSpPr/>
          <p:nvPr/>
        </p:nvSpPr>
        <p:spPr>
          <a:xfrm>
            <a:off x="3241745" y="5872191"/>
            <a:ext cx="222222" cy="187270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ross 126"/>
          <p:cNvSpPr/>
          <p:nvPr/>
        </p:nvSpPr>
        <p:spPr>
          <a:xfrm>
            <a:off x="1937108" y="5696627"/>
            <a:ext cx="254081" cy="229821"/>
          </a:xfrm>
          <a:prstGeom prst="plus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ight Triangle 127"/>
          <p:cNvSpPr/>
          <p:nvPr/>
        </p:nvSpPr>
        <p:spPr>
          <a:xfrm>
            <a:off x="718886" y="5419502"/>
            <a:ext cx="212183" cy="184569"/>
          </a:xfrm>
          <a:prstGeom prst="rtTriangl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Parallelogram 128"/>
          <p:cNvSpPr/>
          <p:nvPr/>
        </p:nvSpPr>
        <p:spPr>
          <a:xfrm>
            <a:off x="1099872" y="4844387"/>
            <a:ext cx="281363" cy="160133"/>
          </a:xfrm>
          <a:prstGeom prst="parallelogram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Hexagon 129"/>
          <p:cNvSpPr/>
          <p:nvPr/>
        </p:nvSpPr>
        <p:spPr>
          <a:xfrm>
            <a:off x="3839360" y="4851948"/>
            <a:ext cx="237744" cy="216145"/>
          </a:xfrm>
          <a:prstGeom prst="hexagon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Moon 130"/>
          <p:cNvSpPr/>
          <p:nvPr/>
        </p:nvSpPr>
        <p:spPr>
          <a:xfrm>
            <a:off x="3462376" y="5462061"/>
            <a:ext cx="118578" cy="175637"/>
          </a:xfrm>
          <a:prstGeom prst="moon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rapezoid 131"/>
          <p:cNvSpPr/>
          <p:nvPr/>
        </p:nvSpPr>
        <p:spPr>
          <a:xfrm>
            <a:off x="4400409" y="5748642"/>
            <a:ext cx="240145" cy="183385"/>
          </a:xfrm>
          <a:prstGeom prst="trapezoid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03851" y="4696769"/>
            <a:ext cx="1933055" cy="14567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059635" y="4696769"/>
            <a:ext cx="1933055" cy="14567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3631520" y="4443359"/>
                <a:ext cx="20445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520" y="4443359"/>
                <a:ext cx="2044550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89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Right Arrow 143"/>
          <p:cNvSpPr/>
          <p:nvPr/>
        </p:nvSpPr>
        <p:spPr>
          <a:xfrm>
            <a:off x="2415871" y="5218774"/>
            <a:ext cx="578873" cy="3230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1214788" y="6144968"/>
            <a:ext cx="2966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Turnover = # of </a:t>
            </a:r>
            <a:r>
              <a:rPr lang="en-US" sz="1200" dirty="0" err="1" smtClean="0"/>
              <a:t>spp</a:t>
            </a:r>
            <a:r>
              <a:rPr lang="en-US" sz="1200" dirty="0" smtClean="0"/>
              <a:t> unique to </a:t>
            </a:r>
            <a:r>
              <a:rPr lang="en-US" sz="1200" i="1" dirty="0" err="1" smtClean="0"/>
              <a:t>t</a:t>
            </a:r>
            <a:r>
              <a:rPr lang="en-US" sz="1200" i="1" baseline="-25000" dirty="0" err="1" smtClean="0"/>
              <a:t>i</a:t>
            </a:r>
            <a:r>
              <a:rPr lang="en-US" sz="1200" dirty="0" smtClean="0"/>
              <a:t> / total # </a:t>
            </a:r>
            <a:r>
              <a:rPr lang="en-US" sz="1200" dirty="0" err="1" smtClean="0"/>
              <a:t>spp</a:t>
            </a:r>
            <a:endParaRPr lang="en-US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1500107" y="6358971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All species:   	             6/11 = 55%</a:t>
            </a:r>
          </a:p>
          <a:p>
            <a:r>
              <a:rPr lang="en-US" sz="1200" dirty="0" smtClean="0"/>
              <a:t>Excluding transients:   0/5 = 0%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120580" y="4379753"/>
                <a:ext cx="2044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E              </a:t>
                </a:r>
                <a:r>
                  <a:rPr lang="en-US" sz="1400" b="1" dirty="0" smtClean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80" y="4379753"/>
                <a:ext cx="204455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68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35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61" y="19202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567" y="564020"/>
            <a:ext cx="477444" cy="25045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2152" y="253354"/>
            <a:ext cx="374608" cy="278904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725" y="1174766"/>
            <a:ext cx="496489" cy="256131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567" y="929976"/>
            <a:ext cx="477445" cy="20646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28" y="253106"/>
            <a:ext cx="415769" cy="297946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3128" y="532105"/>
            <a:ext cx="394437" cy="26853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28" y="814255"/>
            <a:ext cx="394437" cy="27636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6051" y="778857"/>
            <a:ext cx="478886" cy="266371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1499" y="256050"/>
            <a:ext cx="490175" cy="25813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4382" y="559572"/>
            <a:ext cx="544407" cy="1914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17710" y="253562"/>
            <a:ext cx="71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Birds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14289" y="583817"/>
            <a:ext cx="859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Plants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097831" y="1139377"/>
            <a:ext cx="117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Mammals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117710" y="856029"/>
            <a:ext cx="71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Fish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288897" y="259168"/>
            <a:ext cx="104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Invertebrates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274565" y="530561"/>
            <a:ext cx="1019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Benthos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276654" y="820963"/>
            <a:ext cx="1063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Plankton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803566" y="268007"/>
            <a:ext cx="1136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Terrestrial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793268" y="527873"/>
            <a:ext cx="908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Marine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795164" y="778661"/>
            <a:ext cx="1236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Freshwater</a:t>
            </a:r>
            <a:endParaRPr lang="en-US" sz="1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520368" y="1422440"/>
            <a:ext cx="6171145" cy="4844290"/>
            <a:chOff x="2520368" y="1422440"/>
            <a:chExt cx="6171145" cy="4844290"/>
          </a:xfrm>
        </p:grpSpPr>
        <p:grpSp>
          <p:nvGrpSpPr>
            <p:cNvPr id="5" name="Group 4"/>
            <p:cNvGrpSpPr/>
            <p:nvPr/>
          </p:nvGrpSpPr>
          <p:grpSpPr>
            <a:xfrm>
              <a:off x="2520368" y="1422440"/>
              <a:ext cx="6171145" cy="4844290"/>
              <a:chOff x="2520368" y="1422440"/>
              <a:chExt cx="6171145" cy="484429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20368" y="1422440"/>
                <a:ext cx="6171145" cy="4580531"/>
              </a:xfrm>
              <a:prstGeom prst="rect">
                <a:avLst/>
              </a:prstGeom>
            </p:spPr>
          </p:pic>
          <p:grpSp>
            <p:nvGrpSpPr>
              <p:cNvPr id="40" name="Group 39"/>
              <p:cNvGrpSpPr/>
              <p:nvPr/>
            </p:nvGrpSpPr>
            <p:grpSpPr>
              <a:xfrm>
                <a:off x="3067641" y="4299531"/>
                <a:ext cx="2321477" cy="288624"/>
                <a:chOff x="2721075" y="6066646"/>
                <a:chExt cx="2738999" cy="243895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57" name="Picture 56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8" name="Picture 57"/>
                    <p:cNvPicPr>
                      <a:picLocks noChangeAspect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9" name="Picture 58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Picture 59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6" name="Picture 55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8" name="Group 7"/>
              <p:cNvGrpSpPr/>
              <p:nvPr/>
            </p:nvGrpSpPr>
            <p:grpSpPr>
              <a:xfrm>
                <a:off x="3146493" y="2663415"/>
                <a:ext cx="2184543" cy="324582"/>
                <a:chOff x="2066372" y="1693067"/>
                <a:chExt cx="3063411" cy="422147"/>
              </a:xfrm>
            </p:grpSpPr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66372" y="1693067"/>
                  <a:ext cx="655912" cy="396304"/>
                </a:xfrm>
                <a:prstGeom prst="rect">
                  <a:avLst/>
                </a:prstGeom>
              </p:spPr>
            </p:pic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01304" y="1744278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63114" y="1706270"/>
                  <a:ext cx="640805" cy="408944"/>
                </a:xfrm>
                <a:prstGeom prst="rect">
                  <a:avLst/>
                </a:prstGeom>
              </p:spPr>
            </p:pic>
          </p:grpSp>
          <p:grpSp>
            <p:nvGrpSpPr>
              <p:cNvPr id="68" name="Group 67"/>
              <p:cNvGrpSpPr/>
              <p:nvPr/>
            </p:nvGrpSpPr>
            <p:grpSpPr>
              <a:xfrm>
                <a:off x="6317385" y="2662871"/>
                <a:ext cx="2184543" cy="324582"/>
                <a:chOff x="2066372" y="1693067"/>
                <a:chExt cx="3063411" cy="422147"/>
              </a:xfrm>
            </p:grpSpPr>
            <p:pic>
              <p:nvPicPr>
                <p:cNvPr id="69" name="Picture 68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66372" y="1693067"/>
                  <a:ext cx="655912" cy="396304"/>
                </a:xfrm>
                <a:prstGeom prst="rect">
                  <a:avLst/>
                </a:prstGeom>
              </p:spPr>
            </p:pic>
            <p:pic>
              <p:nvPicPr>
                <p:cNvPr id="70" name="Picture 6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01304" y="1744278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71" name="Picture 70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63114" y="1706270"/>
                  <a:ext cx="640805" cy="408944"/>
                </a:xfrm>
                <a:prstGeom prst="rect">
                  <a:avLst/>
                </a:prstGeom>
              </p:spPr>
            </p:pic>
          </p:grpSp>
          <p:grpSp>
            <p:nvGrpSpPr>
              <p:cNvPr id="72" name="Group 71"/>
              <p:cNvGrpSpPr/>
              <p:nvPr/>
            </p:nvGrpSpPr>
            <p:grpSpPr>
              <a:xfrm>
                <a:off x="6210869" y="4310578"/>
                <a:ext cx="2321477" cy="288624"/>
                <a:chOff x="2721075" y="6066646"/>
                <a:chExt cx="2738999" cy="243895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78" name="Picture 77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9" name="Picture 78"/>
                    <p:cNvPicPr>
                      <a:picLocks noChangeAspect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0" name="Picture 79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1" name="Picture 80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77" name="Picture 76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92" name="Group 91"/>
              <p:cNvGrpSpPr/>
              <p:nvPr/>
            </p:nvGrpSpPr>
            <p:grpSpPr>
              <a:xfrm>
                <a:off x="6238533" y="5936649"/>
                <a:ext cx="2241507" cy="288635"/>
                <a:chOff x="2721075" y="6066644"/>
                <a:chExt cx="2644646" cy="243905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2721075" y="6066644"/>
                  <a:ext cx="2644646" cy="243905"/>
                  <a:chOff x="2721075" y="6066644"/>
                  <a:chExt cx="2644646" cy="243905"/>
                </a:xfrm>
              </p:grpSpPr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2721075" y="6077458"/>
                    <a:ext cx="2644646" cy="233091"/>
                    <a:chOff x="2887074" y="6077458"/>
                    <a:chExt cx="2644646" cy="233091"/>
                  </a:xfrm>
                </p:grpSpPr>
                <p:pic>
                  <p:nvPicPr>
                    <p:cNvPr id="98" name="Picture 97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9" name="Picture 98"/>
                    <p:cNvPicPr>
                      <a:picLocks noChangeAspect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251088" y="6077458"/>
                      <a:ext cx="280632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Picture 99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476128" y="6084953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1" name="Picture 100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672656" y="6066644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4" name="Picture 9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95" name="Picture 9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119" name="Group 118"/>
              <p:cNvGrpSpPr/>
              <p:nvPr/>
            </p:nvGrpSpPr>
            <p:grpSpPr>
              <a:xfrm>
                <a:off x="3130423" y="5978095"/>
                <a:ext cx="2241507" cy="288635"/>
                <a:chOff x="2721075" y="6066644"/>
                <a:chExt cx="2644646" cy="243905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2721075" y="6066644"/>
                  <a:ext cx="2644646" cy="243905"/>
                  <a:chOff x="2721075" y="6066644"/>
                  <a:chExt cx="2644646" cy="243905"/>
                </a:xfrm>
              </p:grpSpPr>
              <p:grpSp>
                <p:nvGrpSpPr>
                  <p:cNvPr id="123" name="Group 122"/>
                  <p:cNvGrpSpPr/>
                  <p:nvPr/>
                </p:nvGrpSpPr>
                <p:grpSpPr>
                  <a:xfrm>
                    <a:off x="2721075" y="6077458"/>
                    <a:ext cx="2644646" cy="233091"/>
                    <a:chOff x="2887074" y="6077458"/>
                    <a:chExt cx="2644646" cy="233091"/>
                  </a:xfrm>
                </p:grpSpPr>
                <p:pic>
                  <p:nvPicPr>
                    <p:cNvPr id="125" name="Picture 124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Picture 125"/>
                    <p:cNvPicPr>
                      <a:picLocks noChangeAspect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251088" y="6077458"/>
                      <a:ext cx="280632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7" name="Picture 126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476128" y="6084953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8" name="Picture 127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672656" y="6066644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1" name="Picture 12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122" name="Picture 12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/>
            <p:cNvSpPr txBox="1"/>
            <p:nvPr/>
          </p:nvSpPr>
          <p:spPr>
            <a:xfrm>
              <a:off x="5096835" y="4633722"/>
              <a:ext cx="27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419985" y="4633722"/>
              <a:ext cx="27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1080036" y="-16321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3a-3b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4646" y="0"/>
            <a:ext cx="12072613" cy="6694182"/>
            <a:chOff x="74646" y="0"/>
            <a:chExt cx="12072613" cy="66941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703"/>
            <a:stretch/>
          </p:blipFill>
          <p:spPr>
            <a:xfrm>
              <a:off x="74646" y="0"/>
              <a:ext cx="12072613" cy="6391469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143210" y="6285238"/>
              <a:ext cx="3652360" cy="363585"/>
              <a:chOff x="4092064" y="5570340"/>
              <a:chExt cx="2972860" cy="23594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92064" y="5570340"/>
                <a:ext cx="2972860" cy="235941"/>
                <a:chOff x="4092064" y="5570340"/>
                <a:chExt cx="2972860" cy="235941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92064" y="5572051"/>
                  <a:ext cx="2509730" cy="233315"/>
                  <a:chOff x="4258063" y="5572051"/>
                  <a:chExt cx="2509730" cy="233315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69690" y="5625700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32920" y="5579769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8063" y="5579770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512004" y="557205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62863" y="5570340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85144" y="5585568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57636" y="5593561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6301897" y="6285238"/>
              <a:ext cx="3201060" cy="408944"/>
              <a:chOff x="7643151" y="5628981"/>
              <a:chExt cx="3201060" cy="408944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88299" y="5635301"/>
                <a:ext cx="655912" cy="396304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7643151" y="5628981"/>
                <a:ext cx="1970903" cy="408944"/>
                <a:chOff x="7643151" y="5628981"/>
                <a:chExt cx="1970903" cy="408944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85575" y="5689046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43151" y="5628981"/>
                  <a:ext cx="640805" cy="40894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05847" y="6019661"/>
            <a:ext cx="88056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Figure3a. </a:t>
            </a:r>
            <a:r>
              <a:rPr lang="en-US" sz="1000" dirty="0"/>
              <a:t>Proportion of transient </a:t>
            </a:r>
            <a:r>
              <a:rPr lang="en-US" sz="1000" dirty="0" smtClean="0"/>
              <a:t>species </a:t>
            </a:r>
            <a:r>
              <a:rPr lang="en-US" sz="1000" dirty="0"/>
              <a:t>by </a:t>
            </a:r>
            <a:r>
              <a:rPr lang="en-US" sz="1000" dirty="0" smtClean="0"/>
              <a:t>log of area, colored </a:t>
            </a:r>
            <a:r>
              <a:rPr lang="en-US" sz="1000" dirty="0"/>
              <a:t>by taxa, using the hierarchically </a:t>
            </a:r>
            <a:r>
              <a:rPr lang="en-US" sz="1000" dirty="0" smtClean="0"/>
              <a:t>scaled count </a:t>
            </a:r>
            <a:r>
              <a:rPr lang="en-US" sz="1000" dirty="0"/>
              <a:t>datasets</a:t>
            </a:r>
            <a:r>
              <a:rPr lang="en-US" sz="1000" dirty="0" smtClean="0"/>
              <a:t>.</a:t>
            </a:r>
          </a:p>
          <a:p>
            <a:r>
              <a:rPr lang="en-US" sz="1000" dirty="0"/>
              <a:t>Figure3b. Proportion of transient species by log of community size (number of individuals), colored by taxa, using the hierarchically scaled count datasets</a:t>
            </a:r>
            <a:r>
              <a:rPr lang="en-US" sz="1000" dirty="0" smtClean="0"/>
              <a:t>.</a:t>
            </a:r>
          </a:p>
          <a:p>
            <a:r>
              <a:rPr lang="en-US" sz="1000" dirty="0"/>
              <a:t>Figure3c. Predicted values of hierarchically scaled count datasets by taxa using average community size XXX. </a:t>
            </a:r>
          </a:p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818898" y="134914"/>
            <a:ext cx="6973681" cy="5803521"/>
            <a:chOff x="1882906" y="0"/>
            <a:chExt cx="6973681" cy="58035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2906" y="0"/>
              <a:ext cx="6973681" cy="5474242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2573781" y="5458065"/>
              <a:ext cx="2577809" cy="336933"/>
              <a:chOff x="2725734" y="6040009"/>
              <a:chExt cx="2431519" cy="23355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725734" y="6040009"/>
                <a:ext cx="2431519" cy="233554"/>
                <a:chOff x="2891733" y="6040009"/>
                <a:chExt cx="2431519" cy="233554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816" y="6072439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41153" y="6047967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91733" y="6043973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067462" y="6040009"/>
                  <a:ext cx="255790" cy="218495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85391" y="6056054"/>
                <a:ext cx="334902" cy="19822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96641" y="6042431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6172751" y="5427766"/>
              <a:ext cx="2448054" cy="375755"/>
              <a:chOff x="2148779" y="1628632"/>
              <a:chExt cx="2931901" cy="41403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8779" y="1628632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58043" y="1679844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9875" y="1633723"/>
                <a:ext cx="640805" cy="4089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121790" y="-367063"/>
            <a:ext cx="8059917" cy="7225062"/>
            <a:chOff x="1121790" y="-367063"/>
            <a:chExt cx="8059917" cy="7225062"/>
          </a:xfrm>
        </p:grpSpPr>
        <p:grpSp>
          <p:nvGrpSpPr>
            <p:cNvPr id="15" name="Group 14"/>
            <p:cNvGrpSpPr/>
            <p:nvPr/>
          </p:nvGrpSpPr>
          <p:grpSpPr>
            <a:xfrm>
              <a:off x="1121790" y="24390"/>
              <a:ext cx="8059917" cy="6833609"/>
              <a:chOff x="1121790" y="24390"/>
              <a:chExt cx="8059917" cy="683360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21790" y="24390"/>
                <a:ext cx="7958700" cy="6833609"/>
              </a:xfrm>
              <a:prstGeom prst="rect">
                <a:avLst/>
              </a:prstGeom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3"/>
              <a:srcRect b="30245"/>
              <a:stretch/>
            </p:blipFill>
            <p:spPr>
              <a:xfrm>
                <a:off x="7182727" y="266851"/>
                <a:ext cx="1897763" cy="610979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4"/>
              <a:srcRect b="44809"/>
              <a:stretch/>
            </p:blipFill>
            <p:spPr>
              <a:xfrm>
                <a:off x="7803819" y="5072572"/>
                <a:ext cx="1190625" cy="1224862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8785781" y="1379046"/>
                <a:ext cx="395926" cy="675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050419" y="-367063"/>
              <a:ext cx="645893" cy="3343156"/>
              <a:chOff x="3436757" y="-195510"/>
              <a:chExt cx="458587" cy="19694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438144" y="134914"/>
                <a:ext cx="457200" cy="1639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3647429" y="224987"/>
                <a:ext cx="0" cy="6081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 rot="16200000">
                <a:off x="3033689" y="207559"/>
                <a:ext cx="1024662" cy="218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Log-series</a:t>
                </a:r>
                <a:endParaRPr lang="en-US" sz="1400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3643466" y="1150782"/>
                <a:ext cx="1" cy="604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 rot="16200000">
                <a:off x="3008153" y="1059351"/>
                <a:ext cx="1075732" cy="218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Log-normal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241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6371" y="146304"/>
            <a:ext cx="10336164" cy="6686725"/>
            <a:chOff x="926371" y="146304"/>
            <a:chExt cx="10336164" cy="66867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7630"/>
            <a:stretch/>
          </p:blipFill>
          <p:spPr>
            <a:xfrm>
              <a:off x="926371" y="146304"/>
              <a:ext cx="10336164" cy="6199632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330313" y="6345936"/>
              <a:ext cx="8304158" cy="487093"/>
              <a:chOff x="2376033" y="6324830"/>
              <a:chExt cx="8304158" cy="487093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5399" y="6383536"/>
                <a:ext cx="512410" cy="318881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5939" y="6324830"/>
                <a:ext cx="441590" cy="445261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6033" y="6346244"/>
                <a:ext cx="431760" cy="445261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029020" y="6351714"/>
                <a:ext cx="402496" cy="431245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04884" y="6346244"/>
                <a:ext cx="475307" cy="465679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03836" y="6330302"/>
                <a:ext cx="526986" cy="391234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79748" y="6357186"/>
                <a:ext cx="515022" cy="3887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16" y="0"/>
            <a:ext cx="10872216" cy="1325563"/>
          </a:xfrm>
        </p:spPr>
        <p:txBody>
          <a:bodyPr/>
          <a:lstStyle/>
          <a:p>
            <a:r>
              <a:rPr lang="en-US" dirty="0" smtClean="0"/>
              <a:t>FIG 3 SUPP 10					FIG </a:t>
            </a:r>
            <a:r>
              <a:rPr lang="en-US" dirty="0"/>
              <a:t>3 SUPP </a:t>
            </a:r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5" y="988584"/>
            <a:ext cx="5628737" cy="4514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624" y="988585"/>
            <a:ext cx="5699950" cy="451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1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16" y="0"/>
            <a:ext cx="10872216" cy="1325563"/>
          </a:xfrm>
        </p:spPr>
        <p:txBody>
          <a:bodyPr/>
          <a:lstStyle/>
          <a:p>
            <a:r>
              <a:rPr lang="en-US" dirty="0" smtClean="0"/>
              <a:t>FIG 4 SUPP 10					FIG 4 </a:t>
            </a:r>
            <a:r>
              <a:rPr lang="en-US" dirty="0"/>
              <a:t>SUPP </a:t>
            </a:r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66"/>
          <a:stretch/>
        </p:blipFill>
        <p:spPr>
          <a:xfrm>
            <a:off x="6096118" y="1079929"/>
            <a:ext cx="5956753" cy="4483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9929"/>
            <a:ext cx="5991820" cy="448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8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2937</TotalTime>
  <Words>210</Words>
  <Application>Microsoft Office PowerPoint</Application>
  <PresentationFormat>Widescreen</PresentationFormat>
  <Paragraphs>67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Key</vt:lpstr>
      <vt:lpstr>6 panel conceptual figure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 3 SUPP 10     FIG 3 SUPP 25</vt:lpstr>
      <vt:lpstr>FIG 4 SUPP 10     FIG 4 SUPP 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207</cp:revision>
  <dcterms:created xsi:type="dcterms:W3CDTF">2016-11-15T13:25:48Z</dcterms:created>
  <dcterms:modified xsi:type="dcterms:W3CDTF">2017-06-21T18:27:48Z</dcterms:modified>
</cp:coreProperties>
</file>