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921-52D0-3D49-B05A-CBE233C1DB0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56987-F14F-8241-A57E-6B55309B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6100" dirty="0" smtClean="0"/>
              <a:t>Linear models to evaluate relationships</a:t>
            </a:r>
          </a:p>
          <a:p>
            <a:pPr lvl="1"/>
            <a:r>
              <a:rPr lang="en-US" sz="6100" dirty="0" smtClean="0"/>
              <a:t>Euclidean distance for multivariate analysis of suitability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relative abundances respond to environmental variables as determinants of local richness,</a:t>
            </a:r>
            <a:r>
              <a:rPr lang="en-US" sz="6600" dirty="0" smtClean="0">
                <a:effectLst/>
              </a:rPr>
              <a:t> </a:t>
            </a:r>
            <a:endParaRPr lang="en-US" sz="6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6987-F14F-8241-A57E-6B55309B9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Coyle et al 2013, (</a:t>
            </a:r>
            <a:r>
              <a:rPr lang="en-US" dirty="0" err="1" smtClean="0"/>
              <a:t>Hurlbert</a:t>
            </a:r>
            <a:r>
              <a:rPr lang="en-US" dirty="0" smtClean="0"/>
              <a:t> &amp; </a:t>
            </a:r>
            <a:r>
              <a:rPr lang="en-US" dirty="0" err="1" smtClean="0"/>
              <a:t>Stegen</a:t>
            </a:r>
            <a:r>
              <a:rPr lang="en-US" dirty="0" smtClean="0"/>
              <a:t>, 2014)</a:t>
            </a:r>
          </a:p>
          <a:p>
            <a:pPr lvl="1"/>
            <a:r>
              <a:rPr lang="en-US" dirty="0" smtClean="0"/>
              <a:t>Optimal climate</a:t>
            </a:r>
          </a:p>
          <a:p>
            <a:pPr lvl="1"/>
            <a:r>
              <a:rPr lang="en-US" dirty="0" smtClean="0"/>
              <a:t>Shift to transient as climate becomes less </a:t>
            </a:r>
            <a:r>
              <a:rPr lang="en-US" dirty="0" smtClean="0"/>
              <a:t>suitable</a:t>
            </a:r>
          </a:p>
          <a:p>
            <a:pPr lvl="1"/>
            <a:r>
              <a:rPr lang="en-US" dirty="0" smtClean="0"/>
              <a:t>Geographic</a:t>
            </a:r>
            <a:r>
              <a:rPr lang="en-US" baseline="0" dirty="0" smtClean="0"/>
              <a:t> range to explain </a:t>
            </a:r>
            <a:r>
              <a:rPr lang="en-US" baseline="0" smtClean="0"/>
              <a:t>species distributions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Visible latitudinal gradient for species with large core habitats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6987-F14F-8241-A57E-6B55309B9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600" dirty="0" smtClean="0"/>
              <a:t>Z-score</a:t>
            </a:r>
          </a:p>
          <a:p>
            <a:pPr lvl="1"/>
            <a:r>
              <a:rPr lang="en-US" sz="2600" dirty="0" smtClean="0"/>
              <a:t>Euclidean distance </a:t>
            </a:r>
          </a:p>
          <a:p>
            <a:pPr lvl="1"/>
            <a:r>
              <a:rPr lang="en-US" sz="2600" dirty="0" err="1" smtClean="0"/>
              <a:t>Univariate</a:t>
            </a:r>
            <a:r>
              <a:rPr lang="en-US" sz="2600" dirty="0" smtClean="0"/>
              <a:t> and multivariate linear models </a:t>
            </a:r>
          </a:p>
          <a:p>
            <a:pPr lvl="1"/>
            <a:r>
              <a:rPr lang="en-US" sz="2600" dirty="0" smtClean="0"/>
              <a:t>Paired t-tests assess which variables explained most variation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6987-F14F-8241-A57E-6B55309B9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Chestnut-collared Longspur occupancy predicted by all environmental variables</a:t>
            </a:r>
          </a:p>
          <a:p>
            <a:r>
              <a:rPr lang="en-US" sz="1200" dirty="0" smtClean="0"/>
              <a:t>Virginia’s warbler occupancy was unsuccessfully predicted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6987-F14F-8241-A57E-6B55309B9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Difficult to differentiate between core and common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6987-F14F-8241-A57E-6B55309B9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9DB1-D72B-A144-87A3-FD75C49E71E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7827-2D40-444B-8B92-C56F106D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46" y="881588"/>
            <a:ext cx="8175878" cy="218292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Avian Temporal Occupancy and Climatic Suitability to Determine Core and Transient Species Distributions in the United States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Sara Snell</a:t>
            </a:r>
          </a:p>
          <a:p>
            <a:r>
              <a:rPr lang="en-US" dirty="0" smtClean="0"/>
              <a:t>BIOL 465</a:t>
            </a:r>
          </a:p>
          <a:p>
            <a:r>
              <a:rPr lang="en-US" dirty="0" smtClean="0"/>
              <a:t>12/11/2015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4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8674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5723" y="1070480"/>
            <a:ext cx="4571077" cy="5431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C</a:t>
            </a:r>
            <a:r>
              <a:rPr lang="en-US" sz="6400" dirty="0" smtClean="0"/>
              <a:t>limatic suitability and avian temporal occupancy</a:t>
            </a:r>
            <a:endParaRPr lang="en-US" sz="6400" dirty="0"/>
          </a:p>
          <a:p>
            <a:r>
              <a:rPr lang="en-US" sz="6400" dirty="0" smtClean="0"/>
              <a:t>Core species persist in </a:t>
            </a:r>
            <a:r>
              <a:rPr lang="en-US" sz="6400" dirty="0"/>
              <a:t>an area over </a:t>
            </a:r>
            <a:r>
              <a:rPr lang="en-US" sz="6400" dirty="0" smtClean="0"/>
              <a:t>time</a:t>
            </a:r>
          </a:p>
          <a:p>
            <a:r>
              <a:rPr lang="en-US" sz="6400" dirty="0" smtClean="0"/>
              <a:t>Transient species are found </a:t>
            </a:r>
            <a:r>
              <a:rPr lang="en-US" sz="6400" dirty="0"/>
              <a:t>in an </a:t>
            </a:r>
            <a:r>
              <a:rPr lang="en-US" sz="6400" dirty="0" smtClean="0"/>
              <a:t>area </a:t>
            </a:r>
            <a:r>
              <a:rPr lang="en-US" sz="6400" dirty="0"/>
              <a:t>occasionally </a:t>
            </a:r>
          </a:p>
          <a:p>
            <a:endParaRPr lang="en-US" sz="6100" dirty="0" smtClean="0"/>
          </a:p>
        </p:txBody>
      </p:sp>
      <p:pic>
        <p:nvPicPr>
          <p:cNvPr id="8" name="Picture 7" descr="Screen Shot 2015-12-01 at 12.07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36641"/>
            <a:ext cx="3606800" cy="34264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80000" y="5063101"/>
            <a:ext cx="360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Coyle </a:t>
            </a:r>
            <a:r>
              <a:rPr lang="en-US" sz="1600" i="1" dirty="0" smtClean="0"/>
              <a:t>et. al </a:t>
            </a:r>
            <a:r>
              <a:rPr lang="en-US" sz="1600" dirty="0" smtClean="0"/>
              <a:t>2013: Probability density distribution of core and </a:t>
            </a:r>
            <a:r>
              <a:rPr lang="en-US" sz="1600" dirty="0"/>
              <a:t>t</a:t>
            </a:r>
            <a:r>
              <a:rPr lang="en-US" sz="1600" dirty="0" smtClean="0"/>
              <a:t>ransient species occupancies.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692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1269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5100" y="1457296"/>
            <a:ext cx="8648700" cy="4206904"/>
          </a:xfrm>
        </p:spPr>
        <p:txBody>
          <a:bodyPr>
            <a:normAutofit/>
          </a:bodyPr>
          <a:lstStyle/>
          <a:p>
            <a:r>
              <a:rPr lang="en-US" dirty="0" smtClean="0"/>
              <a:t>Core species occur in the center of their geographic range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successfully predicted by local environmental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Climatic determinants are species-dependent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Source: Coyle </a:t>
            </a:r>
            <a:r>
              <a:rPr lang="en-US" dirty="0"/>
              <a:t>et al </a:t>
            </a:r>
            <a:r>
              <a:rPr lang="en-US" dirty="0" smtClean="0"/>
              <a:t>2013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99" y="-65086"/>
            <a:ext cx="2413000" cy="1143000"/>
          </a:xfrm>
        </p:spPr>
        <p:txBody>
          <a:bodyPr/>
          <a:lstStyle/>
          <a:p>
            <a:pPr algn="l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902145"/>
            <a:ext cx="5143501" cy="6189662"/>
          </a:xfrm>
        </p:spPr>
        <p:txBody>
          <a:bodyPr>
            <a:noAutofit/>
          </a:bodyPr>
          <a:lstStyle/>
          <a:p>
            <a:r>
              <a:rPr lang="en-US" sz="2600" dirty="0" smtClean="0"/>
              <a:t>Breeding Bird Survey Data (BBS) </a:t>
            </a:r>
            <a:endParaRPr lang="en-US" sz="2600" dirty="0" smtClean="0"/>
          </a:p>
          <a:p>
            <a:pPr lvl="1"/>
            <a:r>
              <a:rPr lang="en-US" sz="2600" dirty="0" smtClean="0"/>
              <a:t>Continental USA &amp; part of Canada</a:t>
            </a:r>
          </a:p>
          <a:p>
            <a:pPr lvl="1"/>
            <a:r>
              <a:rPr lang="en-US" sz="2600" dirty="0" smtClean="0"/>
              <a:t>Species &amp; state route</a:t>
            </a:r>
          </a:p>
          <a:p>
            <a:pPr lvl="1"/>
            <a:r>
              <a:rPr lang="en-US" sz="2600" dirty="0" smtClean="0"/>
              <a:t>Species with &gt; 4 observations </a:t>
            </a:r>
          </a:p>
          <a:p>
            <a:r>
              <a:rPr lang="en-US" sz="2600" dirty="0"/>
              <a:t>Climatic variables </a:t>
            </a:r>
            <a:endParaRPr lang="en-US" sz="2600" dirty="0" smtClean="0"/>
          </a:p>
          <a:p>
            <a:pPr lvl="1"/>
            <a:r>
              <a:rPr lang="en-US" sz="2600" dirty="0" smtClean="0"/>
              <a:t>Temperature</a:t>
            </a:r>
          </a:p>
          <a:p>
            <a:pPr lvl="1"/>
            <a:r>
              <a:rPr lang="en-US" sz="2600" dirty="0" smtClean="0"/>
              <a:t>Elevation</a:t>
            </a:r>
          </a:p>
          <a:p>
            <a:pPr lvl="1"/>
            <a:r>
              <a:rPr lang="en-US" sz="2600" dirty="0" smtClean="0"/>
              <a:t>Precipitation</a:t>
            </a:r>
          </a:p>
          <a:p>
            <a:pPr lvl="1"/>
            <a:r>
              <a:rPr lang="en-US" sz="2600" dirty="0" smtClean="0"/>
              <a:t>EVI</a:t>
            </a:r>
          </a:p>
          <a:p>
            <a:r>
              <a:rPr lang="en-US" sz="2600" dirty="0" smtClean="0"/>
              <a:t>Euclidean distance</a:t>
            </a:r>
          </a:p>
        </p:txBody>
      </p:sp>
      <p:pic>
        <p:nvPicPr>
          <p:cNvPr id="5" name="Picture 4" descr="Rplo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55" y="3528179"/>
            <a:ext cx="3292858" cy="271316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244155" y="6227157"/>
            <a:ext cx="45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Global temperature data in </a:t>
            </a:r>
            <a:r>
              <a:rPr lang="en-US" sz="1400" dirty="0" err="1" smtClean="0"/>
              <a:t>Celcius</a:t>
            </a:r>
            <a:r>
              <a:rPr lang="en-US" sz="1400" dirty="0" smtClean="0"/>
              <a:t>*10</a:t>
            </a:r>
            <a:endParaRPr lang="en-US" sz="1400" dirty="0"/>
          </a:p>
        </p:txBody>
      </p:sp>
      <p:pic>
        <p:nvPicPr>
          <p:cNvPr id="7" name="Picture 6" descr="Rplot08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54" y="342901"/>
            <a:ext cx="3292858" cy="2855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44155" y="3162548"/>
            <a:ext cx="312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Occupancy point data from BBS</a:t>
            </a:r>
            <a:endParaRPr lang="en-US" sz="1400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1600" y="6337300"/>
            <a:ext cx="4292600" cy="365125"/>
          </a:xfrm>
        </p:spPr>
        <p:txBody>
          <a:bodyPr/>
          <a:lstStyle/>
          <a:p>
            <a:pPr algn="l"/>
            <a:r>
              <a:rPr lang="en-US" sz="2000" dirty="0" smtClean="0"/>
              <a:t>Source: </a:t>
            </a:r>
            <a:r>
              <a:rPr lang="en-US" sz="2000" dirty="0"/>
              <a:t>(</a:t>
            </a:r>
            <a:r>
              <a:rPr lang="en-US" sz="2000" dirty="0" err="1"/>
              <a:t>Worlclim</a:t>
            </a:r>
            <a:r>
              <a:rPr lang="en-US" sz="2000" dirty="0"/>
              <a:t>, Coyle </a:t>
            </a:r>
            <a:r>
              <a:rPr lang="en-US" sz="2000" i="1" dirty="0"/>
              <a:t>et. al </a:t>
            </a:r>
            <a:r>
              <a:rPr lang="en-US" sz="2000" dirty="0"/>
              <a:t>2013)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3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27" y="152400"/>
            <a:ext cx="2624931" cy="100617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7" y="3632201"/>
            <a:ext cx="2798064" cy="19019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97" y="1158576"/>
            <a:ext cx="2793322" cy="190021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095" y="3058794"/>
            <a:ext cx="8888819" cy="764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Certain species occupancy predicted </a:t>
            </a:r>
            <a:r>
              <a:rPr lang="en-US" sz="2400" dirty="0"/>
              <a:t>by all environmental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097" y="5321600"/>
            <a:ext cx="2095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sdakotabirds.com</a:t>
            </a:r>
            <a:endParaRPr lang="en-US" sz="800" dirty="0" smtClean="0"/>
          </a:p>
          <a:p>
            <a:endParaRPr lang="en-US" dirty="0"/>
          </a:p>
        </p:txBody>
      </p:sp>
      <p:pic>
        <p:nvPicPr>
          <p:cNvPr id="19" name="Picture 18" descr="Snell HD:Users:terrysnell:Desktop:Screen Shot 2015-12-01 at 9.07.14 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20" y="1158577"/>
            <a:ext cx="5845880" cy="1900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20" name="Picture 19" descr="Snell HD:Users:terrysnell:Desktop:Screen Shot 2015-12-01 at 8.58.37 AM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20" y="3632201"/>
            <a:ext cx="5852160" cy="19019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5095" y="5493807"/>
            <a:ext cx="8601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Other species occupancy unsuccessfully predicted by all environmental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50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alphaModFix amt="30000"/>
          </a:blip>
          <a:srcRect t="9161" b="9161"/>
          <a:stretch>
            <a:fillRect/>
          </a:stretch>
        </p:blipFill>
        <p:spPr>
          <a:xfrm>
            <a:off x="-699128" y="0"/>
            <a:ext cx="12469964" cy="740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11276"/>
            <a:ext cx="8648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Climatic determinants were species</a:t>
            </a:r>
            <a:r>
              <a:rPr lang="en-US" sz="3200" smtClean="0"/>
              <a:t>-dependent</a:t>
            </a:r>
          </a:p>
          <a:p>
            <a:pPr marL="457200" indent="-457200">
              <a:buFont typeface="Arial"/>
              <a:buChar char="•"/>
            </a:pPr>
            <a:r>
              <a:rPr lang="en-US" sz="3200" smtClean="0"/>
              <a:t>Univariate</a:t>
            </a:r>
            <a:r>
              <a:rPr lang="en-US" sz="3200" dirty="0" smtClean="0"/>
              <a:t> </a:t>
            </a:r>
            <a:r>
              <a:rPr lang="en-US" sz="3200" dirty="0"/>
              <a:t>analyses had better predictive power than multivariate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Best predicted: Mid</a:t>
            </a:r>
            <a:r>
              <a:rPr lang="en-US" sz="3200" dirty="0"/>
              <a:t>-range species occurring primarily in the continental </a:t>
            </a:r>
            <a:r>
              <a:rPr lang="en-US" sz="3200" dirty="0" smtClean="0"/>
              <a:t>US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Best predictor: Temperature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393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</TotalTime>
  <Words>312</Words>
  <Application>Microsoft Macintosh PowerPoint</Application>
  <PresentationFormat>On-screen Show (4:3)</PresentationFormat>
  <Paragraphs>62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Avian Temporal Occupancy and Climatic Suitability to Determine Core and Transient Species Distributions in the United States</vt:lpstr>
      <vt:lpstr>Background</vt:lpstr>
      <vt:lpstr>Hypotheses</vt:lpstr>
      <vt:lpstr>Datasets</vt:lpstr>
      <vt:lpstr>Results</vt:lpstr>
      <vt:lpstr>Conclusions</vt:lpstr>
    </vt:vector>
  </TitlesOfParts>
  <Company>UNC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Snell</dc:creator>
  <cp:lastModifiedBy>Sara Snell</cp:lastModifiedBy>
  <cp:revision>75</cp:revision>
  <dcterms:created xsi:type="dcterms:W3CDTF">2015-11-30T15:15:31Z</dcterms:created>
  <dcterms:modified xsi:type="dcterms:W3CDTF">2015-12-10T16:27:55Z</dcterms:modified>
</cp:coreProperties>
</file>