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7" r:id="rId2"/>
    <p:sldId id="258" r:id="rId3"/>
    <p:sldId id="259" r:id="rId4"/>
    <p:sldId id="325" r:id="rId5"/>
    <p:sldId id="326" r:id="rId6"/>
    <p:sldId id="262" r:id="rId7"/>
    <p:sldId id="263" r:id="rId8"/>
    <p:sldId id="264" r:id="rId9"/>
    <p:sldId id="328" r:id="rId10"/>
    <p:sldId id="267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406" r:id="rId23"/>
    <p:sldId id="407" r:id="rId24"/>
    <p:sldId id="408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409" r:id="rId48"/>
    <p:sldId id="410" r:id="rId49"/>
    <p:sldId id="411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412" r:id="rId72"/>
    <p:sldId id="413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13" r:id="rId104"/>
    <p:sldId id="314" r:id="rId105"/>
    <p:sldId id="323" r:id="rId10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0313" autoAdjust="0"/>
  </p:normalViewPr>
  <p:slideViewPr>
    <p:cSldViewPr>
      <p:cViewPr>
        <p:scale>
          <a:sx n="30" d="100"/>
          <a:sy n="30" d="100"/>
        </p:scale>
        <p:origin x="-677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048757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FC4D9-F10C-4A69-A4D4-3F52F4AC4E49}" type="datetimeFigureOut">
              <a:rPr lang="fr-FR" smtClean="0"/>
              <a:t>01/01/2002</a:t>
            </a:fld>
            <a:endParaRPr lang="fr-FR"/>
          </a:p>
        </p:txBody>
      </p:sp>
      <p:sp>
        <p:nvSpPr>
          <p:cNvPr id="1048758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1048759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60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04876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07CD-E25D-497F-B009-9AF7928CE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0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4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5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45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80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06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41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0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7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4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04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2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1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5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0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2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07CD-E25D-497F-B009-9AF7928CE4F9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3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12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0487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5638-FE83-46FD-92C4-FEB1BF2774BF}" type="datetime1">
              <a:rPr lang="fr-FR" smtClean="0"/>
              <a:t>01/01/2002</a:t>
            </a:fld>
            <a:endParaRPr lang="fr-FR"/>
          </a:p>
        </p:txBody>
      </p:sp>
      <p:sp>
        <p:nvSpPr>
          <p:cNvPr id="104871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32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3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E70C-C784-4236-B160-7675B10690D6}" type="datetime1">
              <a:rPr lang="fr-FR" smtClean="0"/>
              <a:t>01/01/2002</a:t>
            </a:fld>
            <a:endParaRPr lang="fr-FR"/>
          </a:p>
        </p:txBody>
      </p:sp>
      <p:sp>
        <p:nvSpPr>
          <p:cNvPr id="104873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3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21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2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0EB-E98B-49D0-9F45-195B5DC36307}" type="datetime1">
              <a:rPr lang="fr-FR" smtClean="0"/>
              <a:t>01/01/2002</a:t>
            </a:fld>
            <a:endParaRPr lang="fr-FR"/>
          </a:p>
        </p:txBody>
      </p:sp>
      <p:sp>
        <p:nvSpPr>
          <p:cNvPr id="10487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58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BD80-B58C-476E-93EC-A26DD4F410C1}" type="datetime1">
              <a:rPr lang="fr-FR" smtClean="0"/>
              <a:t>01/01/2002</a:t>
            </a:fld>
            <a:endParaRPr lang="fr-FR"/>
          </a:p>
        </p:txBody>
      </p:sp>
      <p:sp>
        <p:nvSpPr>
          <p:cNvPr id="104858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58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37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73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F4C5-6BB6-4F33-84BE-5435D448B7C9}" type="datetime1">
              <a:rPr lang="fr-FR" smtClean="0"/>
              <a:t>01/01/2002</a:t>
            </a:fld>
            <a:endParaRPr lang="fr-FR"/>
          </a:p>
        </p:txBody>
      </p:sp>
      <p:sp>
        <p:nvSpPr>
          <p:cNvPr id="104873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4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42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43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44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C0B-AE52-47E5-9D77-673DE73DE06F}" type="datetime1">
              <a:rPr lang="fr-FR" smtClean="0"/>
              <a:t>01/01/2002</a:t>
            </a:fld>
            <a:endParaRPr lang="fr-FR"/>
          </a:p>
        </p:txBody>
      </p:sp>
      <p:sp>
        <p:nvSpPr>
          <p:cNvPr id="104874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4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686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87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88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689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90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0A8-8219-4802-BEFF-8096FB3A69A3}" type="datetime1">
              <a:rPr lang="fr-FR" smtClean="0"/>
              <a:t>01/01/2002</a:t>
            </a:fld>
            <a:endParaRPr lang="fr-FR"/>
          </a:p>
        </p:txBody>
      </p:sp>
      <p:sp>
        <p:nvSpPr>
          <p:cNvPr id="1048691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92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1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8AC0-0042-4EDA-A59B-81C2E319F833}" type="datetime1">
              <a:rPr lang="fr-FR" smtClean="0"/>
              <a:t>01/01/2002</a:t>
            </a:fld>
            <a:endParaRPr lang="fr-FR"/>
          </a:p>
        </p:txBody>
      </p:sp>
      <p:sp>
        <p:nvSpPr>
          <p:cNvPr id="104871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1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24D9-FE64-4216-A020-198EB651EF1D}" type="datetime1">
              <a:rPr lang="fr-FR" smtClean="0"/>
              <a:t>01/01/2002</a:t>
            </a:fld>
            <a:endParaRPr lang="fr-FR"/>
          </a:p>
        </p:txBody>
      </p:sp>
      <p:sp>
        <p:nvSpPr>
          <p:cNvPr id="104874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4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51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752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75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494-E500-4157-9332-4A3D547FA433}" type="datetime1">
              <a:rPr lang="fr-FR" smtClean="0"/>
              <a:t>01/01/2002</a:t>
            </a:fld>
            <a:endParaRPr lang="fr-FR"/>
          </a:p>
        </p:txBody>
      </p:sp>
      <p:sp>
        <p:nvSpPr>
          <p:cNvPr id="1048754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55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72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104872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4872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C69C-5D2D-4E90-A4E0-BDE539BD0F5A}" type="datetime1">
              <a:rPr lang="fr-FR" smtClean="0"/>
              <a:t>01/01/2002</a:t>
            </a:fld>
            <a:endParaRPr lang="fr-FR"/>
          </a:p>
        </p:txBody>
      </p:sp>
      <p:sp>
        <p:nvSpPr>
          <p:cNvPr id="104872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73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48577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7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0736-C240-4AB4-B3A3-36BBC44C6FB3}" type="datetime1">
              <a:rPr lang="fr-FR" smtClean="0"/>
              <a:t>01/01/2002</a:t>
            </a:fld>
            <a:endParaRPr lang="fr-FR"/>
          </a:p>
        </p:txBody>
      </p:sp>
      <p:sp>
        <p:nvSpPr>
          <p:cNvPr id="104857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4858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A1FE-0162-4294-965F-5106688DAD8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18432"/>
              </p:ext>
            </p:extLst>
          </p:nvPr>
        </p:nvGraphicFramePr>
        <p:xfrm>
          <a:off x="179512" y="1916832"/>
          <a:ext cx="8568952" cy="2571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2571768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EVALUATION SOMMAIRE DES FACTEURS DE RISQUE PROFESSIONNELS</a:t>
                      </a:r>
                      <a:r>
                        <a:rPr lang="fr-FR" sz="3200" b="1" baseline="0" dirty="0" smtClean="0"/>
                        <a:t> DANS LE </a:t>
                      </a:r>
                      <a:r>
                        <a:rPr lang="fr-FR" sz="3200" b="1" dirty="0" smtClean="0"/>
                        <a:t/>
                      </a:r>
                      <a:br>
                        <a:rPr lang="fr-FR" sz="3200" b="1" dirty="0" smtClean="0"/>
                      </a:br>
                      <a:r>
                        <a:rPr lang="fr-FR" sz="3200" b="1" dirty="0" smtClean="0"/>
                        <a:t>DISTRICT DE KLOTO AOUT 2020</a:t>
                      </a:r>
                      <a:endParaRPr lang="fr-F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58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z="2000" b="1" smtClean="0"/>
              <a:t>1</a:t>
            </a:fld>
            <a:endParaRPr lang="fr-FR" sz="2000" b="1" dirty="0"/>
          </a:p>
        </p:txBody>
      </p:sp>
      <p:sp>
        <p:nvSpPr>
          <p:cNvPr id="1048587" name="ZoneTexte 1"/>
          <p:cNvSpPr txBox="1"/>
          <p:nvPr/>
        </p:nvSpPr>
        <p:spPr>
          <a:xfrm>
            <a:off x="4211960" y="530120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CFSP 26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III-RESULTATS OBTENUS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/>
              <a:t>Les résultats sont présentés en points </a:t>
            </a:r>
            <a:r>
              <a:rPr lang="fr-FR" dirty="0" smtClean="0"/>
              <a:t>forts, facteurs de risques et risques identifiés  </a:t>
            </a:r>
            <a:r>
              <a:rPr lang="fr-FR" dirty="0"/>
              <a:t>par module d’intervention « </a:t>
            </a:r>
            <a:r>
              <a:rPr lang="fr-FR" dirty="0" err="1"/>
              <a:t>Health</a:t>
            </a:r>
            <a:r>
              <a:rPr lang="fr-FR" dirty="0"/>
              <a:t> WISE » et par formation sanitaire visitée</a:t>
            </a:r>
          </a:p>
          <a:p>
            <a:pPr marL="0" indent="0" algn="ctr">
              <a:buNone/>
            </a:pPr>
            <a:r>
              <a:rPr lang="fr-FR" sz="4400" b="1" dirty="0"/>
              <a:t/>
            </a:r>
            <a:br>
              <a:rPr lang="fr-FR" sz="4400" b="1" dirty="0"/>
            </a:br>
            <a:endParaRPr lang="fr-FR" sz="4400" dirty="0"/>
          </a:p>
        </p:txBody>
      </p:sp>
      <p:sp>
        <p:nvSpPr>
          <p:cNvPr id="104861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0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02196"/>
              </p:ext>
            </p:extLst>
          </p:nvPr>
        </p:nvGraphicFramePr>
        <p:xfrm>
          <a:off x="457200" y="476673"/>
          <a:ext cx="8579296" cy="6092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7211"/>
                <a:gridCol w="1625461"/>
                <a:gridCol w="1944216"/>
                <a:gridCol w="1800200"/>
                <a:gridCol w="1872208"/>
              </a:tblGrid>
              <a:tr h="792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116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6 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Rôle fondamental de personnel : recrutement, soutien, gestion et rétention</a:t>
                      </a:r>
                      <a:endParaRPr lang="fr-FR" sz="1800" b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 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-Contamination du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-Construire les toilettes pour le personnel et les scindées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Eviter la contamination entre le personnel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4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-Infections dermatologiques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-Construire une douche pour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la contamination entre le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1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57737"/>
              </p:ext>
            </p:extLst>
          </p:nvPr>
        </p:nvGraphicFramePr>
        <p:xfrm>
          <a:off x="323528" y="404664"/>
          <a:ext cx="8640960" cy="5506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9220"/>
                <a:gridCol w="1587124"/>
                <a:gridCol w="1872208"/>
                <a:gridCol w="1656184"/>
                <a:gridCol w="2016224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3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7 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Horaires de travail et mesures favorables à la vie de famille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-Stress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-Programmer de façon équitable les permanences et les gardes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 stress au sein du personnel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Médecin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810397"/>
              </p:ext>
            </p:extLst>
          </p:nvPr>
        </p:nvGraphicFramePr>
        <p:xfrm>
          <a:off x="179512" y="404664"/>
          <a:ext cx="8496944" cy="62509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6932"/>
                <a:gridCol w="1394812"/>
                <a:gridCol w="1859217"/>
                <a:gridCol w="1773274"/>
                <a:gridCol w="2142709"/>
              </a:tblGrid>
              <a:tr h="875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753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8 :</a:t>
                      </a:r>
                      <a:r>
                        <a:rPr lang="fr-FR" sz="1800" b="0" dirty="0" smtClean="0">
                          <a:effectLst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Sélection, stockage et gestion du matériel et fournitures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-Contamination à la Covid19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-Donner les masques en quantité suffisante au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la contamination à la </a:t>
                      </a:r>
                      <a:r>
                        <a:rPr lang="fr-FR" sz="1800" dirty="0" err="1">
                          <a:effectLst/>
                          <a:latin typeface="+mn-lt"/>
                          <a:ea typeface="Times New Roman"/>
                        </a:rPr>
                        <a:t>Covid</a:t>
                      </a: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 19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0707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-Contamination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-Fixer les distributeurs de gel hydro alcoolique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Eviter la contamination en se désinfectant les mains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102</a:t>
            </a:fld>
            <a:endParaRPr lang="fr-FR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457200" y="188277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re 1"/>
          <p:cNvSpPr>
            <a:spLocks noGrp="1"/>
          </p:cNvSpPr>
          <p:nvPr>
            <p:ph type="title"/>
          </p:nvPr>
        </p:nvSpPr>
        <p:spPr>
          <a:xfrm>
            <a:off x="422920" y="17190"/>
            <a:ext cx="8229600" cy="665746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+mn-lt"/>
              </a:rPr>
              <a:t/>
            </a:r>
            <a:br>
              <a:rPr lang="fr-FR" b="1" dirty="0" smtClean="0">
                <a:latin typeface="+mn-lt"/>
              </a:rPr>
            </a:br>
            <a:r>
              <a:rPr lang="fr-FR" sz="4000" b="1" dirty="0" smtClean="0">
                <a:latin typeface="+mn-lt"/>
              </a:rPr>
              <a:t>CONCLUSION (1/2)</a:t>
            </a: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1048680" name="Espace réservé du contenu 2"/>
          <p:cNvSpPr>
            <a:spLocks noGrp="1"/>
          </p:cNvSpPr>
          <p:nvPr>
            <p:ph idx="1"/>
          </p:nvPr>
        </p:nvSpPr>
        <p:spPr>
          <a:xfrm>
            <a:off x="179512" y="682935"/>
            <a:ext cx="8856984" cy="603853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1200" dirty="0"/>
              <a:t>Au terme de cette évaluation les constats suivants ont été relevé:</a:t>
            </a:r>
          </a:p>
          <a:p>
            <a:pPr lvl="0">
              <a:lnSpc>
                <a:spcPct val="150000"/>
              </a:lnSpc>
            </a:pPr>
            <a:r>
              <a:rPr lang="fr-FR" sz="11200" dirty="0"/>
              <a:t>le personnel est sous informé sur la sécurité et la santé au travail</a:t>
            </a:r>
          </a:p>
          <a:p>
            <a:pPr lvl="0">
              <a:lnSpc>
                <a:spcPct val="150000"/>
              </a:lnSpc>
            </a:pPr>
            <a:r>
              <a:rPr lang="fr-FR" sz="11200" dirty="0"/>
              <a:t>l’ évaluation des risques professionnels n’est jamais réalisée</a:t>
            </a:r>
          </a:p>
          <a:p>
            <a:pPr>
              <a:lnSpc>
                <a:spcPct val="150000"/>
              </a:lnSpc>
            </a:pPr>
            <a:r>
              <a:rPr lang="fr-FR" sz="11200" dirty="0"/>
              <a:t> un suivi de la mise en œuvre de l’approche </a:t>
            </a:r>
            <a:r>
              <a:rPr lang="fr-FR" sz="11200" dirty="0" err="1"/>
              <a:t>Health</a:t>
            </a:r>
            <a:r>
              <a:rPr lang="fr-FR" sz="11200" dirty="0"/>
              <a:t> WISE doit être fait afin de permettre une mise en place d’un comité de sécurité et santé au travail dans les </a:t>
            </a:r>
            <a:r>
              <a:rPr lang="fr-FR" sz="11200" dirty="0" smtClean="0"/>
              <a:t>quatre centres</a:t>
            </a:r>
            <a:endParaRPr lang="fr-FR" sz="112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104868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4000" b="1" dirty="0" smtClean="0">
                <a:latin typeface="+mn-lt"/>
              </a:rPr>
              <a:t>CONCLUSION (2/2</a:t>
            </a:r>
            <a:r>
              <a:rPr lang="fr-FR" sz="4000" b="1" dirty="0"/>
              <a:t>)</a:t>
            </a: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104868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 dirty="0"/>
              <a:t>Ceci amènera les prestataires à s’approprier le concept et  participer activement à la prévention des risques </a:t>
            </a:r>
            <a:r>
              <a:rPr lang="fr-FR" sz="2800" dirty="0" smtClean="0"/>
              <a:t>professionnels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Toute fois les plans d’action ci-dessus élaborés permettrons à ces deux structures d’améliorer la sécurité et santé au travail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8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MERI POUR VOTRE AIMABLE ATTENTION</a:t>
            </a:r>
            <a:endParaRPr lang="fr-FR" sz="3600" b="1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pPr marL="0" lvl="0" indent="0" algn="ctr">
              <a:buNone/>
            </a:pPr>
            <a:r>
              <a:rPr lang="fr-FR" sz="3600" b="1" dirty="0" smtClean="0"/>
              <a:t>RESULTATS </a:t>
            </a:r>
            <a:r>
              <a:rPr lang="fr-FR" sz="3600" b="1" dirty="0"/>
              <a:t>DES </a:t>
            </a:r>
            <a:r>
              <a:rPr lang="fr-FR" sz="3600" b="1" dirty="0" smtClean="0"/>
              <a:t>ACTIVITES AU CMS KPOGADZI</a:t>
            </a:r>
            <a:endParaRPr lang="fr-FR" sz="3600" b="1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104863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64904"/>
              </p:ext>
            </p:extLst>
          </p:nvPr>
        </p:nvGraphicFramePr>
        <p:xfrm>
          <a:off x="251521" y="404664"/>
          <a:ext cx="8435280" cy="613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239"/>
                <a:gridCol w="2304256"/>
                <a:gridCol w="2088232"/>
                <a:gridCol w="1882553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400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800" b="1" dirty="0" smtClean="0">
                          <a:effectLst/>
                        </a:rPr>
                        <a:t>Module 1</a:t>
                      </a:r>
                      <a:r>
                        <a:rPr lang="fr-FR" sz="1800" dirty="0" smtClean="0">
                          <a:effectLst/>
                        </a:rPr>
                        <a:t> : maitrise des risques professionnels et amélioration de la sécurité sur le lieu de travail</a:t>
                      </a: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Formation du personnel </a:t>
                      </a:r>
                      <a:r>
                        <a:rPr lang="fr-FR" sz="1800" dirty="0">
                          <a:effectLst/>
                        </a:rPr>
                        <a:t>sur l’évaluation et la prévention des risques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de document d’évaluation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COGES présent, fonctionnel et achète les masques au besoin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Absence de comité et service de  sécurité et santé au </a:t>
                      </a:r>
                      <a:r>
                        <a:rPr lang="fr-FR" sz="1800" dirty="0" smtClean="0">
                          <a:effectLst/>
                        </a:rPr>
                        <a:t>travail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d’évaluation des risques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Absence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d’un mécanisme d’enregistrement d’accidents de travail et de maladies professionnelles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Maladies </a:t>
                      </a:r>
                      <a:r>
                        <a:rPr lang="fr-FR" sz="1800" dirty="0" smtClean="0">
                          <a:effectLst/>
                        </a:rPr>
                        <a:t>professionnelles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Accidents de </a:t>
                      </a:r>
                      <a:r>
                        <a:rPr lang="fr-FR" sz="1800" dirty="0" smtClean="0">
                          <a:effectLst/>
                        </a:rPr>
                        <a:t>travail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3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48221"/>
              </p:ext>
            </p:extLst>
          </p:nvPr>
        </p:nvGraphicFramePr>
        <p:xfrm>
          <a:off x="179512" y="260647"/>
          <a:ext cx="8784976" cy="61500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/>
                <a:gridCol w="2160240"/>
                <a:gridCol w="2592288"/>
                <a:gridCol w="2088232"/>
              </a:tblGrid>
              <a:tr h="486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4185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2 </a:t>
                      </a:r>
                      <a:r>
                        <a:rPr lang="fr-FR" sz="1800" dirty="0" smtClean="0">
                          <a:effectLst/>
                        </a:rPr>
                        <a:t>: maitrise des risques musculo-squelettiques et solutions ergonomiques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Plancher non glissant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de fauteuil roulant pour les malades, bancs suffisants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Existence de table de chevet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d’étagère pour </a:t>
                      </a:r>
                      <a:r>
                        <a:rPr lang="fr-FR" sz="1800" dirty="0" smtClean="0">
                          <a:effectLst/>
                        </a:rPr>
                        <a:t>les </a:t>
                      </a:r>
                      <a:r>
                        <a:rPr lang="fr-FR" sz="1800" dirty="0">
                          <a:effectLst/>
                        </a:rPr>
                        <a:t>document utiles en consultation et </a:t>
                      </a:r>
                      <a:r>
                        <a:rPr lang="fr-FR" sz="1800" dirty="0" smtClean="0">
                          <a:effectLst/>
                        </a:rPr>
                        <a:t>positionnés </a:t>
                      </a:r>
                      <a:r>
                        <a:rPr lang="fr-FR" sz="1800" dirty="0">
                          <a:effectLst/>
                        </a:rPr>
                        <a:t>selon les règles ergonomiques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chaises </a:t>
                      </a:r>
                      <a:r>
                        <a:rPr lang="fr-FR" sz="1800" dirty="0">
                          <a:effectLst/>
                        </a:rPr>
                        <a:t>non </a:t>
                      </a:r>
                      <a:r>
                        <a:rPr lang="fr-FR" sz="1800" dirty="0" smtClean="0">
                          <a:effectLst/>
                        </a:rPr>
                        <a:t>réglables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Lits non </a:t>
                      </a:r>
                      <a:r>
                        <a:rPr lang="fr-FR" sz="1800" dirty="0" smtClean="0">
                          <a:effectLst/>
                        </a:rPr>
                        <a:t>réglables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chariot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d’évaluation pour identifier les risques liés aux mauvaises postures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Troubles </a:t>
                      </a:r>
                      <a:r>
                        <a:rPr lang="fr-FR" sz="1800" dirty="0" smtClean="0">
                          <a:effectLst/>
                        </a:rPr>
                        <a:t>musculo </a:t>
                      </a:r>
                      <a:r>
                        <a:rPr lang="fr-FR" sz="1800" dirty="0" err="1" smtClean="0">
                          <a:effectLst/>
                        </a:rPr>
                        <a:t>squeletiques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  <a:latin typeface="+mn-lt"/>
                          <a:ea typeface="+mn-ea"/>
                        </a:rPr>
                        <a:t>Lordose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  <a:latin typeface="+mn-lt"/>
                          <a:ea typeface="+mn-ea"/>
                        </a:rPr>
                        <a:t>Lombo-</a:t>
                      </a:r>
                      <a:r>
                        <a:rPr lang="fr-FR" sz="1800" dirty="0" err="1" smtClean="0">
                          <a:effectLst/>
                          <a:latin typeface="+mn-lt"/>
                          <a:ea typeface="+mn-ea"/>
                        </a:rPr>
                        <a:t>radiculargie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3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86026"/>
              </p:ext>
            </p:extLst>
          </p:nvPr>
        </p:nvGraphicFramePr>
        <p:xfrm>
          <a:off x="179512" y="91232"/>
          <a:ext cx="8784976" cy="6428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/>
                <a:gridCol w="2664296"/>
                <a:gridCol w="2664296"/>
                <a:gridCol w="1656184"/>
              </a:tblGrid>
              <a:tr h="568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69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3 </a:t>
                      </a:r>
                      <a:r>
                        <a:rPr lang="fr-FR" sz="1800" b="1" dirty="0" smtClean="0">
                          <a:effectLst/>
                        </a:rPr>
                        <a:t>:</a:t>
                      </a:r>
                      <a:r>
                        <a:rPr lang="fr-FR" sz="1800" dirty="0" smtClean="0">
                          <a:effectLst/>
                        </a:rPr>
                        <a:t> maitrise </a:t>
                      </a:r>
                      <a:r>
                        <a:rPr lang="fr-FR" sz="1800" dirty="0">
                          <a:effectLst/>
                        </a:rPr>
                        <a:t>des risques biologiques et lutte contre les infections notamment la </a:t>
                      </a:r>
                      <a:r>
                        <a:rPr lang="fr-FR" sz="1800" dirty="0" err="1">
                          <a:effectLst/>
                        </a:rPr>
                        <a:t>Covid</a:t>
                      </a:r>
                      <a:r>
                        <a:rPr lang="fr-FR" sz="1800" dirty="0">
                          <a:effectLst/>
                        </a:rPr>
                        <a:t> 19, VIH, les hépatites, la tuberculose et les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fièvres hémorragiques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Présence </a:t>
                      </a:r>
                      <a:r>
                        <a:rPr lang="fr-FR" sz="1800" dirty="0">
                          <a:effectLst/>
                        </a:rPr>
                        <a:t>d’équipement de protection </a:t>
                      </a:r>
                      <a:r>
                        <a:rPr lang="fr-FR" sz="1800" dirty="0" smtClean="0">
                          <a:effectLst/>
                        </a:rPr>
                        <a:t>individuelle </a:t>
                      </a:r>
                      <a:r>
                        <a:rPr lang="fr-FR" sz="1800" dirty="0">
                          <a:effectLst/>
                        </a:rPr>
                        <a:t>et collective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Tout le personnel présent porte le masque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d’eau de javel pour la désinfection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d’une poupinelle fonctionnelle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Port non systématique de bavette par les clients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Absence </a:t>
                      </a:r>
                      <a:r>
                        <a:rPr lang="fr-FR" sz="1800" dirty="0">
                          <a:effectLst/>
                        </a:rPr>
                        <a:t>de marquage de distanciation social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de tri des ordures avec les trois poubelles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de cantine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Pas de visite médical ni de vaccination pour le </a:t>
                      </a:r>
                      <a:r>
                        <a:rPr lang="fr-FR" sz="1800" dirty="0" smtClean="0">
                          <a:effectLst/>
                        </a:rPr>
                        <a:t>personnel</a:t>
                      </a: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Pas de pratique pour évaluer les risques biologiques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VIH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tuberculose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COVID19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Parasitose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toxi-infection </a:t>
                      </a:r>
                      <a:r>
                        <a:rPr lang="fr-FR" sz="1800" dirty="0">
                          <a:effectLst/>
                        </a:rPr>
                        <a:t>alimentaire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Hépatite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3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99223"/>
              </p:ext>
            </p:extLst>
          </p:nvPr>
        </p:nvGraphicFramePr>
        <p:xfrm>
          <a:off x="207963" y="116632"/>
          <a:ext cx="8685211" cy="62761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1789"/>
                <a:gridCol w="2304256"/>
                <a:gridCol w="2232248"/>
                <a:gridCol w="2016918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544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4</a:t>
                      </a:r>
                      <a:r>
                        <a:rPr lang="fr-FR" sz="1800" dirty="0">
                          <a:effectLst/>
                        </a:rPr>
                        <a:t> : lutte contre la discrimination, le harcèlement et la violence sur le lieu de travail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037" marR="430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COGES constitué de 2 femmes sur les 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Bavettes distribué équitablement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037" marR="430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Pas de système de dénonciation de stigmatisation et </a:t>
                      </a:r>
                      <a:r>
                        <a:rPr lang="fr-FR" sz="1800" dirty="0" smtClean="0">
                          <a:effectLst/>
                        </a:rPr>
                        <a:t>discrimination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</a:t>
                      </a:r>
                      <a:r>
                        <a:rPr lang="fr-FR" sz="1800" dirty="0" smtClean="0">
                          <a:effectLst/>
                        </a:rPr>
                        <a:t>bsence </a:t>
                      </a:r>
                      <a:r>
                        <a:rPr lang="fr-FR" sz="1800" dirty="0">
                          <a:effectLst/>
                        </a:rPr>
                        <a:t>de sensibilisation sur la non-violence au </a:t>
                      </a:r>
                      <a:r>
                        <a:rPr lang="fr-FR" sz="1800" dirty="0" smtClean="0">
                          <a:effectLst/>
                        </a:rPr>
                        <a:t>travail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</a:t>
                      </a:r>
                      <a:r>
                        <a:rPr lang="fr-FR" sz="1800" dirty="0" smtClean="0">
                          <a:effectLst/>
                        </a:rPr>
                        <a:t>bsence </a:t>
                      </a:r>
                      <a:r>
                        <a:rPr lang="fr-FR" sz="1800" dirty="0">
                          <a:effectLst/>
                        </a:rPr>
                        <a:t>de système de gestion de </a:t>
                      </a:r>
                      <a:r>
                        <a:rPr lang="fr-FR" sz="1800" dirty="0" smtClean="0">
                          <a:effectLst/>
                        </a:rPr>
                        <a:t>conflits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Toilettes non </a:t>
                      </a:r>
                      <a:r>
                        <a:rPr lang="fr-FR" sz="1800" dirty="0" smtClean="0">
                          <a:effectLst/>
                        </a:rPr>
                        <a:t>scindées </a:t>
                      </a:r>
                      <a:r>
                        <a:rPr lang="fr-FR" sz="1800" dirty="0">
                          <a:effectLst/>
                        </a:rPr>
                        <a:t>par sexe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vestiaire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037" marR="430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Stigmatisation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Discrimination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Violence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Rixe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Harcèlement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037" marR="43037" marT="0" marB="0"/>
                </a:tc>
              </a:tr>
            </a:tbl>
          </a:graphicData>
        </a:graphic>
      </p:graphicFrame>
      <p:sp>
        <p:nvSpPr>
          <p:cNvPr id="104863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34159"/>
              </p:ext>
            </p:extLst>
          </p:nvPr>
        </p:nvGraphicFramePr>
        <p:xfrm>
          <a:off x="179513" y="188641"/>
          <a:ext cx="8784975" cy="6060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9929"/>
                <a:gridCol w="2488622"/>
                <a:gridCol w="2263149"/>
                <a:gridCol w="1553275"/>
              </a:tblGrid>
              <a:tr h="648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328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5</a:t>
                      </a:r>
                      <a:r>
                        <a:rPr lang="fr-FR" sz="1800" dirty="0">
                          <a:effectLst/>
                        </a:rPr>
                        <a:t> : pour un lieu de travail vert et sain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Humidité à 59%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Température a 30</a:t>
                      </a:r>
                      <a:r>
                        <a:rPr lang="fr-FR" sz="1800" baseline="30000" dirty="0">
                          <a:effectLst/>
                        </a:rPr>
                        <a:t>0 </a:t>
                      </a:r>
                      <a:r>
                        <a:rPr lang="fr-FR" sz="1800" dirty="0">
                          <a:effectLst/>
                        </a:rPr>
                        <a:t>c dans les salles de consultation et pharmacie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Eclairage insuffisant (143 lux)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Température à </a:t>
                      </a:r>
                      <a:r>
                        <a:rPr lang="fr-FR" sz="1800" dirty="0" smtClean="0">
                          <a:effectLst/>
                        </a:rPr>
                        <a:t>32°C </a:t>
                      </a:r>
                      <a:r>
                        <a:rPr lang="fr-FR" sz="1800" dirty="0">
                          <a:effectLst/>
                        </a:rPr>
                        <a:t>dans la salle de soins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Pas de système de ventilation  dans la salle de mise en observation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d’un compteur avec fil dénudé dans la salle de consultation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Troubles oculaires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Coup de chaleur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Suffocation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Electrisation/électrocution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4863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9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98786"/>
              </p:ext>
            </p:extLst>
          </p:nvPr>
        </p:nvGraphicFramePr>
        <p:xfrm>
          <a:off x="107504" y="188641"/>
          <a:ext cx="8856984" cy="59881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9060"/>
                <a:gridCol w="1979364"/>
                <a:gridCol w="2710162"/>
                <a:gridCol w="1838398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25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1" dirty="0" smtClean="0">
                          <a:effectLst/>
                          <a:latin typeface="+mn-lt"/>
                          <a:ea typeface="Times New Roman"/>
                        </a:rPr>
                        <a:t>Module</a:t>
                      </a:r>
                      <a:r>
                        <a:rPr lang="fr-FR" sz="1800" b="1" baseline="0" dirty="0" smtClean="0">
                          <a:effectLst/>
                          <a:latin typeface="+mn-lt"/>
                          <a:ea typeface="Times New Roman"/>
                        </a:rPr>
                        <a:t> 5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Times New Roman"/>
                        </a:rPr>
                        <a:t>(suite</a:t>
                      </a:r>
                      <a:r>
                        <a:rPr lang="fr-FR" sz="1800" baseline="0" dirty="0" smtClean="0">
                          <a:effectLst/>
                          <a:latin typeface="Times New Roman"/>
                          <a:ea typeface="Times New Roman"/>
                        </a:rPr>
                        <a:t>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Arbres et espace vert dans la cour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d’ordure et masque dans la cours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de dispositif de lave main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Présence de gel hydrologique dans les bureaux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Bruloir </a:t>
                      </a:r>
                      <a:r>
                        <a:rPr lang="fr-FR" sz="1800" dirty="0">
                          <a:effectLst/>
                        </a:rPr>
                        <a:t>rempli et à ciel ouvert à proximité des concessions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Alentours du hangar de cuisine des clients 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insalubre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Sortie du personnel hors du CMS en blouse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d’affiches sur la covid19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Pollution de </a:t>
                      </a:r>
                      <a:r>
                        <a:rPr lang="fr-FR" sz="1800" dirty="0" smtClean="0">
                          <a:effectLst/>
                        </a:rPr>
                        <a:t>l’environnement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Exposition </a:t>
                      </a:r>
                      <a:r>
                        <a:rPr lang="fr-FR" sz="1800" dirty="0">
                          <a:effectLst/>
                        </a:rPr>
                        <a:t>de la communauté aux maladies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COVID19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3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0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18653"/>
              </p:ext>
            </p:extLst>
          </p:nvPr>
        </p:nvGraphicFramePr>
        <p:xfrm>
          <a:off x="35496" y="188640"/>
          <a:ext cx="8928993" cy="63866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1070"/>
                <a:gridCol w="1979364"/>
                <a:gridCol w="2710162"/>
                <a:gridCol w="1838397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655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1" dirty="0" smtClean="0">
                          <a:effectLst/>
                          <a:latin typeface="+mn-lt"/>
                          <a:ea typeface="Times New Roman"/>
                        </a:rPr>
                        <a:t>Module 5 </a:t>
                      </a:r>
                      <a:r>
                        <a:rPr lang="fr-FR" sz="1800" dirty="0" smtClean="0">
                          <a:effectLst/>
                          <a:latin typeface="+mn-lt"/>
                          <a:ea typeface="Times New Roman"/>
                        </a:rPr>
                        <a:t>(suite et fin</a:t>
                      </a:r>
                      <a:r>
                        <a:rPr lang="fr-FR" sz="1800" dirty="0" smtClean="0">
                          <a:effectLst/>
                          <a:latin typeface="Times New Roman"/>
                          <a:ea typeface="Times New Roman"/>
                        </a:rPr>
                        <a:t>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Cour non encombré avec un air de repos pour les </a:t>
                      </a:r>
                      <a:r>
                        <a:rPr lang="fr-FR" sz="1800" dirty="0" smtClean="0">
                          <a:effectLst/>
                        </a:rPr>
                        <a:t>accompagnants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Absence de </a:t>
                      </a:r>
                      <a:r>
                        <a:rPr lang="fr-FR" sz="1800" dirty="0" smtClean="0">
                          <a:effectLst/>
                        </a:rPr>
                        <a:t>poussières </a:t>
                      </a:r>
                      <a:r>
                        <a:rPr lang="fr-FR" sz="1800" dirty="0">
                          <a:effectLst/>
                        </a:rPr>
                        <a:t>sur les meubles et matériel de soin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Moulin à sauce </a:t>
                      </a:r>
                      <a:r>
                        <a:rPr lang="fr-FR" sz="1800" dirty="0">
                          <a:effectLst/>
                        </a:rPr>
                        <a:t>sur la </a:t>
                      </a:r>
                      <a:r>
                        <a:rPr lang="fr-FR" sz="1800" dirty="0" smtClean="0">
                          <a:effectLst/>
                        </a:rPr>
                        <a:t>cour </a:t>
                      </a:r>
                      <a:r>
                        <a:rPr lang="fr-FR" sz="1800" dirty="0">
                          <a:effectLst/>
                        </a:rPr>
                        <a:t>du </a:t>
                      </a:r>
                      <a:r>
                        <a:rPr lang="fr-FR" sz="1800" dirty="0" smtClean="0">
                          <a:effectLst/>
                        </a:rPr>
                        <a:t>CMS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Important dépôt de toiles d’araignées et poussière </a:t>
                      </a:r>
                      <a:r>
                        <a:rPr lang="fr-FR" sz="1800" dirty="0" smtClean="0">
                          <a:effectLst/>
                        </a:rPr>
                        <a:t>dans</a:t>
                      </a:r>
                      <a:r>
                        <a:rPr lang="fr-FR" sz="1800" baseline="0" dirty="0" smtClean="0">
                          <a:effectLst/>
                        </a:rPr>
                        <a:t> le  hangars de cuisine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Conflit civil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Baisse </a:t>
                      </a:r>
                      <a:r>
                        <a:rPr lang="fr-FR" sz="1800" dirty="0">
                          <a:effectLst/>
                        </a:rPr>
                        <a:t>de </a:t>
                      </a:r>
                      <a:r>
                        <a:rPr lang="fr-FR" sz="1800" dirty="0" smtClean="0">
                          <a:effectLst/>
                        </a:rPr>
                        <a:t>l’audition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 respiratoire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4863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0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1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73735"/>
              </p:ext>
            </p:extLst>
          </p:nvPr>
        </p:nvGraphicFramePr>
        <p:xfrm>
          <a:off x="23440" y="260648"/>
          <a:ext cx="8928992" cy="6087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8272"/>
                <a:gridCol w="2887941"/>
                <a:gridCol w="1936595"/>
                <a:gridCol w="1656184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356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800" b="1" dirty="0" smtClean="0">
                          <a:effectLst/>
                        </a:rPr>
                        <a:t>Module 6</a:t>
                      </a:r>
                      <a:r>
                        <a:rPr lang="fr-FR" sz="1800" dirty="0" smtClean="0">
                          <a:effectLst/>
                        </a:rPr>
                        <a:t> : rôle fondamental du personnel : recrutement, soutien, gestion, rétention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COGES impliqué dans le recrutement du </a:t>
                      </a:r>
                      <a:r>
                        <a:rPr lang="fr-FR" sz="1800" dirty="0" smtClean="0">
                          <a:effectLst/>
                        </a:rPr>
                        <a:t>personnel,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hébergement </a:t>
                      </a:r>
                      <a:r>
                        <a:rPr lang="fr-FR" sz="1800" dirty="0">
                          <a:effectLst/>
                        </a:rPr>
                        <a:t>et </a:t>
                      </a:r>
                      <a:r>
                        <a:rPr lang="fr-FR" sz="1800" dirty="0" smtClean="0">
                          <a:effectLst/>
                        </a:rPr>
                        <a:t>soutien </a:t>
                      </a:r>
                      <a:r>
                        <a:rPr lang="fr-FR" sz="1800" dirty="0">
                          <a:effectLst/>
                        </a:rPr>
                        <a:t>des stagiaires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COGES assure le déplacement du personnel pour les formations au besoin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Réception de remerciement en cas d’affectation ou départ à la </a:t>
                      </a:r>
                      <a:r>
                        <a:rPr lang="fr-FR" sz="1800" dirty="0" smtClean="0">
                          <a:effectLst/>
                        </a:rPr>
                        <a:t>retraite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Personnel</a:t>
                      </a:r>
                      <a:r>
                        <a:rPr lang="fr-FR" sz="1800" baseline="0" dirty="0" smtClean="0">
                          <a:effectLst/>
                        </a:rPr>
                        <a:t> insuffisant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Pas de </a:t>
                      </a:r>
                      <a:r>
                        <a:rPr lang="fr-FR" sz="1800" dirty="0" smtClean="0">
                          <a:effectLst/>
                        </a:rPr>
                        <a:t>fiche de </a:t>
                      </a:r>
                      <a:r>
                        <a:rPr lang="fr-FR" sz="1800" dirty="0">
                          <a:effectLst/>
                        </a:rPr>
                        <a:t>description de </a:t>
                      </a:r>
                      <a:r>
                        <a:rPr lang="fr-FR" sz="1800" dirty="0" smtClean="0">
                          <a:effectLst/>
                        </a:rPr>
                        <a:t>poste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Pas de motivation  non </a:t>
                      </a:r>
                      <a:r>
                        <a:rPr lang="fr-FR" sz="1800" dirty="0" smtClean="0">
                          <a:effectLst/>
                        </a:rPr>
                        <a:t>monétaire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Pas de motivation monétaire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Conflit d’intérêt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Anxiété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</a:t>
                      </a:r>
                      <a:r>
                        <a:rPr lang="fr-FR" sz="1800" dirty="0" smtClean="0">
                          <a:effectLst/>
                        </a:rPr>
                        <a:t>ngoisse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3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LES MEMBRES DU GROUPE</a:t>
            </a:r>
            <a:endParaRPr lang="fr-FR" sz="3600" b="1" dirty="0"/>
          </a:p>
        </p:txBody>
      </p:sp>
      <p:sp>
        <p:nvSpPr>
          <p:cNvPr id="1048589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832648"/>
          </a:xfrm>
        </p:spPr>
        <p:txBody>
          <a:bodyPr numCol="2">
            <a:normAutofit fontScale="81875" lnSpcReduction="10000"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LAURENT: PRESIDENT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SYLVAIN: RAPPORTEUR 1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YASSIMINE</a:t>
            </a:r>
          </a:p>
          <a:p>
            <a:pPr>
              <a:lnSpc>
                <a:spcPct val="170000"/>
              </a:lnSpc>
            </a:pPr>
            <a:r>
              <a:rPr lang="fr-FR" dirty="0"/>
              <a:t>KEMEALO: RAPPORTEUR 2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NORBERT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EYRAM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MICHEL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NESTOR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MATTHIEU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YOLANDE</a:t>
            </a:r>
            <a:r>
              <a:rPr lang="fr-FR" dirty="0" smtClean="0">
                <a:cs typeface="Arial" panose="020B0604020202020204" pitchFamily="34" charset="0"/>
              </a:rPr>
              <a:t>: RAPPORTEUR 4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ZAK</a:t>
            </a:r>
            <a:r>
              <a:rPr lang="fr-FR" dirty="0"/>
              <a:t>: RAPPORTEUR </a:t>
            </a:r>
            <a:r>
              <a:rPr lang="fr-FR" dirty="0" smtClean="0"/>
              <a:t>3</a:t>
            </a:r>
            <a:endParaRPr lang="fr-FR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TINO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HYACINTHE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ANDRÉ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DAVE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cs typeface="Arial" panose="020B0604020202020204" pitchFamily="34" charset="0"/>
              </a:rPr>
              <a:t>BÉBÉ</a:t>
            </a:r>
          </a:p>
          <a:p>
            <a:endParaRPr lang="fr-FR" dirty="0"/>
          </a:p>
        </p:txBody>
      </p:sp>
      <p:sp>
        <p:nvSpPr>
          <p:cNvPr id="104859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2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6631"/>
              </p:ext>
            </p:extLst>
          </p:nvPr>
        </p:nvGraphicFramePr>
        <p:xfrm>
          <a:off x="395536" y="404664"/>
          <a:ext cx="8496946" cy="59046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240"/>
                <a:gridCol w="2808312"/>
                <a:gridCol w="1944216"/>
                <a:gridCol w="1584178"/>
              </a:tblGrid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b="1" dirty="0">
                          <a:effectLst/>
                        </a:rPr>
                        <a:t>Modules </a:t>
                      </a:r>
                      <a:endParaRPr lang="fr-FR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b="1" dirty="0">
                          <a:effectLst/>
                        </a:rPr>
                        <a:t>Points forts</a:t>
                      </a:r>
                      <a:endParaRPr lang="fr-FR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1" dirty="0">
                          <a:effectLst/>
                        </a:rPr>
                        <a:t>Facteurs de risques </a:t>
                      </a:r>
                      <a:endParaRPr lang="fr-FR" sz="28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1" dirty="0">
                          <a:effectLst/>
                        </a:rPr>
                        <a:t>Risques identifiés </a:t>
                      </a:r>
                      <a:endParaRPr lang="fr-FR" sz="28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4968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800" b="1" dirty="0" smtClean="0">
                          <a:effectLst/>
                        </a:rPr>
                        <a:t>Module 7</a:t>
                      </a:r>
                      <a:r>
                        <a:rPr lang="fr-FR" sz="1800" dirty="0" smtClean="0">
                          <a:effectLst/>
                        </a:rPr>
                        <a:t> : horaires de travail et mesures favorables à la vie de famille </a:t>
                      </a: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Congé </a:t>
                      </a:r>
                      <a:r>
                        <a:rPr lang="fr-FR" sz="1800" dirty="0">
                          <a:effectLst/>
                        </a:rPr>
                        <a:t>de maternité </a:t>
                      </a:r>
                      <a:r>
                        <a:rPr lang="fr-FR" sz="1800" dirty="0" smtClean="0">
                          <a:effectLst/>
                        </a:rPr>
                        <a:t>et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parental garanti pour le personnel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Congé annuel garanti pour tout le personnel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C</a:t>
                      </a:r>
                      <a:r>
                        <a:rPr lang="fr-FR" sz="1800" dirty="0" smtClean="0">
                          <a:effectLst/>
                        </a:rPr>
                        <a:t>alendrier </a:t>
                      </a:r>
                      <a:r>
                        <a:rPr lang="fr-FR" sz="1800" dirty="0">
                          <a:effectLst/>
                        </a:rPr>
                        <a:t>du travail ne tient pas compte des responsabilités familiales, ménagères et </a:t>
                      </a:r>
                      <a:r>
                        <a:rPr lang="fr-FR" sz="1800" dirty="0" smtClean="0">
                          <a:effectLst/>
                        </a:rPr>
                        <a:t>sociales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</a:t>
                      </a:r>
                      <a:r>
                        <a:rPr lang="fr-FR" sz="1800" dirty="0" smtClean="0">
                          <a:effectLst/>
                        </a:rPr>
                        <a:t>crèche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Volume d’heures supplémentaires important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Stress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Angoisse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err="1">
                          <a:effectLst/>
                        </a:rPr>
                        <a:t>Burn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out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Fautes </a:t>
                      </a:r>
                      <a:r>
                        <a:rPr lang="fr-FR" sz="1800" dirty="0" smtClean="0">
                          <a:effectLst/>
                        </a:rPr>
                        <a:t>professionnelles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26609"/>
              </p:ext>
            </p:extLst>
          </p:nvPr>
        </p:nvGraphicFramePr>
        <p:xfrm>
          <a:off x="323528" y="332657"/>
          <a:ext cx="8445624" cy="59766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280"/>
                <a:gridCol w="2592288"/>
                <a:gridCol w="1872208"/>
                <a:gridCol w="1460848"/>
              </a:tblGrid>
              <a:tr h="8256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15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800" b="1" dirty="0" smtClean="0">
                          <a:effectLst/>
                        </a:rPr>
                        <a:t>Module 8 </a:t>
                      </a:r>
                      <a:r>
                        <a:rPr lang="fr-FR" sz="1800" dirty="0" smtClean="0">
                          <a:effectLst/>
                        </a:rPr>
                        <a:t>: sélection, stockage et gestion du matériel et fournitures</a:t>
                      </a: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Existence</a:t>
                      </a:r>
                      <a:r>
                        <a:rPr lang="fr-FR" sz="1800" baseline="0" dirty="0" smtClean="0">
                          <a:effectLst/>
                        </a:rPr>
                        <a:t> d’un procédure </a:t>
                      </a:r>
                      <a:r>
                        <a:rPr lang="fr-FR" sz="1800" dirty="0" smtClean="0">
                          <a:effectLst/>
                        </a:rPr>
                        <a:t>pour </a:t>
                      </a:r>
                      <a:r>
                        <a:rPr lang="fr-FR" sz="1800" dirty="0">
                          <a:effectLst/>
                        </a:rPr>
                        <a:t>les besoins en matériel et fourniture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COGES associé à gestion de matériel et fourniture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</a:rPr>
                        <a:t>fiches de stock à jours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80" marR="407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Pas </a:t>
                      </a:r>
                      <a:r>
                        <a:rPr lang="fr-FR" sz="1800" dirty="0">
                          <a:effectLst/>
                        </a:rPr>
                        <a:t>de système de </a:t>
                      </a:r>
                      <a:r>
                        <a:rPr lang="fr-FR" sz="1800" dirty="0" smtClean="0">
                          <a:effectLst/>
                        </a:rPr>
                        <a:t>maintenance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Vétusté du matériel </a:t>
                      </a:r>
                      <a:r>
                        <a:rPr lang="fr-FR" sz="1800" dirty="0">
                          <a:effectLst/>
                        </a:rPr>
                        <a:t>de soins et des lits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Pannes des </a:t>
                      </a:r>
                      <a:r>
                        <a:rPr lang="fr-FR" sz="1800" dirty="0" err="1" smtClean="0">
                          <a:effectLst/>
                        </a:rPr>
                        <a:t>equipement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Accident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80" marR="40780" marT="0" marB="0"/>
                </a:tc>
              </a:tr>
            </a:tbl>
          </a:graphicData>
        </a:graphic>
      </p:graphicFrame>
      <p:sp>
        <p:nvSpPr>
          <p:cNvPr id="104864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re 1"/>
          <p:cNvSpPr>
            <a:spLocks noGrp="1"/>
          </p:cNvSpPr>
          <p:nvPr>
            <p:ph type="title"/>
          </p:nvPr>
        </p:nvSpPr>
        <p:spPr>
          <a:xfrm>
            <a:off x="457200" y="80321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CMS KPOGADZI</a:t>
            </a:r>
            <a:endParaRPr lang="fr-FR" sz="3600" b="1" dirty="0">
              <a:latin typeface="+mn-lt"/>
            </a:endParaRPr>
          </a:p>
        </p:txBody>
      </p:sp>
      <p:sp>
        <p:nvSpPr>
          <p:cNvPr id="1048700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4040188" cy="93610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ENTREE DU CENTRE NON CLOTURE </a:t>
            </a:r>
            <a:endParaRPr lang="fr-FR" dirty="0"/>
          </a:p>
        </p:txBody>
      </p:sp>
      <p:sp>
        <p:nvSpPr>
          <p:cNvPr id="1048701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32104" y="670724"/>
            <a:ext cx="4041775" cy="90040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LA COUR DU CENTRE JONCHEE D’ANIMAUX DOMESTIQUES </a:t>
            </a:r>
            <a:endParaRPr lang="fr-FR" dirty="0"/>
          </a:p>
        </p:txBody>
      </p:sp>
      <p:pic>
        <p:nvPicPr>
          <p:cNvPr id="2097156" name="Picture 3" descr="C:\Users\HP\Desktop\image sortie\IMG-20200822-WA001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808"/>
            <a:ext cx="4040188" cy="4392489"/>
          </a:xfrm>
          <a:prstGeom prst="rect">
            <a:avLst/>
          </a:prstGeom>
          <a:noFill/>
        </p:spPr>
      </p:pic>
      <p:pic>
        <p:nvPicPr>
          <p:cNvPr id="2097157" name="Picture 5" descr="C:\Users\HP\Desktop\image sortie\IMG-20200822-WA0014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1" y="1700808"/>
            <a:ext cx="4114800" cy="4392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8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re 1"/>
          <p:cNvSpPr>
            <a:spLocks noGrp="1"/>
          </p:cNvSpPr>
          <p:nvPr>
            <p:ph type="title"/>
          </p:nvPr>
        </p:nvSpPr>
        <p:spPr>
          <a:xfrm>
            <a:off x="382588" y="56075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CMS KPOGADZI</a:t>
            </a:r>
            <a:endParaRPr lang="fr-FR" sz="3600" b="1" dirty="0">
              <a:latin typeface="+mn-lt"/>
            </a:endParaRPr>
          </a:p>
        </p:txBody>
      </p:sp>
      <p:sp>
        <p:nvSpPr>
          <p:cNvPr id="1048703" name="Espace réservé du texte 2"/>
          <p:cNvSpPr>
            <a:spLocks noGrp="1"/>
          </p:cNvSpPr>
          <p:nvPr>
            <p:ph type="body" idx="1"/>
          </p:nvPr>
        </p:nvSpPr>
        <p:spPr>
          <a:xfrm>
            <a:off x="423083" y="620688"/>
            <a:ext cx="4040188" cy="922493"/>
          </a:xfrm>
        </p:spPr>
        <p:txBody>
          <a:bodyPr>
            <a:normAutofit fontScale="90833"/>
          </a:bodyPr>
          <a:lstStyle/>
          <a:p>
            <a:pPr algn="ctr"/>
            <a:r>
              <a:rPr lang="fr-FR" dirty="0" smtClean="0"/>
              <a:t>SALLE DE MISE EN OBSERVATION AVEC LITS CONTIGUES</a:t>
            </a:r>
            <a:endParaRPr lang="fr-FR" dirty="0"/>
          </a:p>
        </p:txBody>
      </p:sp>
      <p:sp>
        <p:nvSpPr>
          <p:cNvPr id="1048704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776156"/>
            <a:ext cx="4041775" cy="924652"/>
          </a:xfrm>
        </p:spPr>
        <p:txBody>
          <a:bodyPr>
            <a:normAutofit fontScale="91667" lnSpcReduction="20000"/>
          </a:bodyPr>
          <a:lstStyle/>
          <a:p>
            <a:pPr algn="ctr"/>
            <a:r>
              <a:rPr lang="fr-FR" dirty="0" smtClean="0"/>
              <a:t>SALLE DE PRISE DE CONSTANTES AVEC COMPTEUR EU FILS DENUDE</a:t>
            </a:r>
            <a:endParaRPr lang="fr-FR" dirty="0"/>
          </a:p>
        </p:txBody>
      </p:sp>
      <p:pic>
        <p:nvPicPr>
          <p:cNvPr id="2097158" name="Espace réservé du contenu 3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700808"/>
            <a:ext cx="4032448" cy="4536504"/>
          </a:xfrm>
        </p:spPr>
      </p:pic>
      <p:pic>
        <p:nvPicPr>
          <p:cNvPr id="20971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57200" y="1772816"/>
            <a:ext cx="4040188" cy="4392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16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re 1"/>
          <p:cNvSpPr>
            <a:spLocks noGrp="1"/>
          </p:cNvSpPr>
          <p:nvPr>
            <p:ph type="title"/>
          </p:nvPr>
        </p:nvSpPr>
        <p:spPr>
          <a:xfrm>
            <a:off x="307976" y="34411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CMS KPOGADZI</a:t>
            </a:r>
            <a:endParaRPr lang="fr-FR" sz="3600" b="1" dirty="0">
              <a:latin typeface="+mn-lt"/>
            </a:endParaRPr>
          </a:p>
        </p:txBody>
      </p:sp>
      <p:sp>
        <p:nvSpPr>
          <p:cNvPr id="1048706" name="Espace réservé du texte 2"/>
          <p:cNvSpPr>
            <a:spLocks noGrp="1"/>
          </p:cNvSpPr>
          <p:nvPr>
            <p:ph type="body" idx="1"/>
          </p:nvPr>
        </p:nvSpPr>
        <p:spPr>
          <a:xfrm>
            <a:off x="382588" y="606555"/>
            <a:ext cx="4040188" cy="1166683"/>
          </a:xfrm>
        </p:spPr>
        <p:txBody>
          <a:bodyPr>
            <a:noAutofit/>
          </a:bodyPr>
          <a:lstStyle/>
          <a:p>
            <a:pPr algn="ctr"/>
            <a:r>
              <a:rPr lang="fr-FR" sz="2000" dirty="0" smtClean="0"/>
              <a:t>TROU DE BRÛLAGE DE DECHETS A CIEL OUVERT ET A MOINS DE 10 M DES CONSSESSIONS </a:t>
            </a:r>
            <a:endParaRPr lang="fr-FR" sz="2000" dirty="0"/>
          </a:p>
        </p:txBody>
      </p:sp>
      <p:sp>
        <p:nvSpPr>
          <p:cNvPr id="1048707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97388" y="606554"/>
            <a:ext cx="4395092" cy="1166683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ALANTOURS DU LIEU DE CHAUFFAGE D’EAU POUR ACOMPAGNANTS</a:t>
            </a:r>
            <a:endParaRPr lang="fr-FR" dirty="0"/>
          </a:p>
        </p:txBody>
      </p:sp>
      <p:pic>
        <p:nvPicPr>
          <p:cNvPr id="2097160" name="Espace réservé du contenu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1773238"/>
            <a:ext cx="4320480" cy="4352925"/>
          </a:xfrm>
        </p:spPr>
      </p:pic>
      <p:pic>
        <p:nvPicPr>
          <p:cNvPr id="209716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57200" y="1773238"/>
            <a:ext cx="4040188" cy="4320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000" dirty="0" smtClean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3600" b="1" dirty="0" smtClean="0"/>
              <a:t>PLAN D’ACTION DU CMS KPOGADZI</a:t>
            </a:r>
            <a:endParaRPr lang="fr-FR" sz="3600" b="1" dirty="0"/>
          </a:p>
        </p:txBody>
      </p:sp>
      <p:sp>
        <p:nvSpPr>
          <p:cNvPr id="104866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263294"/>
              </p:ext>
            </p:extLst>
          </p:nvPr>
        </p:nvGraphicFramePr>
        <p:xfrm>
          <a:off x="395536" y="260648"/>
          <a:ext cx="8424936" cy="5904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/>
                <a:gridCol w="1440160"/>
                <a:gridCol w="1774076"/>
                <a:gridCol w="1453965"/>
                <a:gridCol w="2028543"/>
              </a:tblGrid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850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1</a:t>
                      </a: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Maladies professionnelles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Former le personnel sur la sécurité et santé au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Prévenir </a:t>
                      </a:r>
                      <a:r>
                        <a:rPr lang="fr-FR" sz="1800" dirty="0">
                          <a:effectLst/>
                        </a:rPr>
                        <a:t>les maladies professionnelles au CMS </a:t>
                      </a:r>
                      <a:r>
                        <a:rPr lang="fr-FR" sz="1800" dirty="0" smtClean="0">
                          <a:effectLst/>
                        </a:rPr>
                        <a:t>KPOGADZI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</a:t>
                      </a:r>
                      <a:r>
                        <a:rPr lang="fr-FR" sz="1800" dirty="0" smtClean="0">
                          <a:effectLst/>
                        </a:rPr>
                        <a:t>KLOTO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506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Mettre en place un comité et un service de sécurité santé au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85014"/>
              </p:ext>
            </p:extLst>
          </p:nvPr>
        </p:nvGraphicFramePr>
        <p:xfrm>
          <a:off x="539553" y="404664"/>
          <a:ext cx="8352932" cy="55357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5"/>
                <a:gridCol w="1440160"/>
                <a:gridCol w="2016224"/>
                <a:gridCol w="1440160"/>
                <a:gridCol w="1872213"/>
              </a:tblGrid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84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2 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Troubles musculo-squelettiques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Former le personnel sur les risques ergonomiques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Prévenir les troubles musculo-squelettiques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</a:t>
                      </a:r>
                      <a:r>
                        <a:rPr lang="fr-FR" sz="1800" dirty="0" smtClean="0">
                          <a:effectLst/>
                        </a:rPr>
                        <a:t>KLOTO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532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Doter la formation sanitaire de lits et chaises réglables et chariot de soins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38144"/>
              </p:ext>
            </p:extLst>
          </p:nvPr>
        </p:nvGraphicFramePr>
        <p:xfrm>
          <a:off x="251520" y="260648"/>
          <a:ext cx="8568954" cy="60420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2168"/>
                <a:gridCol w="1512168"/>
                <a:gridCol w="1656185"/>
                <a:gridCol w="2016223"/>
                <a:gridCol w="1872210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3 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COVID19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tuberculose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Marquage en vue de distanciation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 smtClean="0">
                          <a:effectLst/>
                          <a:latin typeface="Times New Roman"/>
                          <a:ea typeface="Times New Roman"/>
                        </a:rPr>
                        <a:t>Prévenir la contamination au Covid19 et à la tuberculose</a:t>
                      </a:r>
                      <a:endParaRPr lang="fr-FR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AHE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Coller les affiches sur COVD19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RFS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Rendre obligatoire le port de masque pour les clients et visiteurs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RFS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4184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Parasitose, toxi-infection alimentaire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Contractualiser avec un service traiteur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Eviter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toxi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infection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091790"/>
              </p:ext>
            </p:extLst>
          </p:nvPr>
        </p:nvGraphicFramePr>
        <p:xfrm>
          <a:off x="323529" y="404664"/>
          <a:ext cx="8640960" cy="5993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224136"/>
                <a:gridCol w="2195797"/>
                <a:gridCol w="1836650"/>
                <a:gridCol w="2016225"/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008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1" dirty="0" smtClean="0">
                          <a:effectLst/>
                          <a:latin typeface="+mn-lt"/>
                          <a:ea typeface="Times New Roman"/>
                        </a:rPr>
                        <a:t>Module 3 </a:t>
                      </a:r>
                      <a:r>
                        <a:rPr lang="fr-FR" sz="1800" dirty="0" smtClean="0">
                          <a:effectLst/>
                          <a:latin typeface="Times New Roman"/>
                          <a:ea typeface="Times New Roman"/>
                        </a:rPr>
                        <a:t>(suite)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Hépatite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Vacciner le personnel 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Eviter l’hépatite professionnelle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624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AES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Evaluer périodiquement </a:t>
                      </a:r>
                      <a:r>
                        <a:rPr lang="fr-FR" sz="1800" dirty="0">
                          <a:effectLst/>
                        </a:rPr>
                        <a:t>les risques </a:t>
                      </a:r>
                      <a:r>
                        <a:rPr lang="fr-FR" sz="1800" dirty="0" smtClean="0">
                          <a:effectLst/>
                        </a:rPr>
                        <a:t>biologiques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Réduire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 les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AES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CSST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r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372476" cy="642918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PLAN DE PRESENTATION</a:t>
            </a:r>
            <a:endParaRPr lang="fr-FR" sz="3600" dirty="0">
              <a:latin typeface="+mn-lt"/>
            </a:endParaRPr>
          </a:p>
        </p:txBody>
      </p:sp>
      <p:sp>
        <p:nvSpPr>
          <p:cNvPr id="1048592" name="Espace réservé du contenu 2"/>
          <p:cNvSpPr>
            <a:spLocks noGrp="1"/>
          </p:cNvSpPr>
          <p:nvPr>
            <p:ph idx="1"/>
          </p:nvPr>
        </p:nvSpPr>
        <p:spPr>
          <a:xfrm>
            <a:off x="285720" y="1285860"/>
            <a:ext cx="8715436" cy="50954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2800" dirty="0" smtClean="0"/>
              <a:t>INTRODUCTION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 smtClean="0"/>
              <a:t>I-OBJECTIFS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/>
              <a:t> </a:t>
            </a:r>
            <a:r>
              <a:rPr lang="fr-FR" sz="2800" dirty="0" smtClean="0"/>
              <a:t> II-METHODE D’ETUDE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/>
              <a:t> </a:t>
            </a:r>
            <a:r>
              <a:rPr lang="fr-FR" sz="2800" dirty="0" smtClean="0"/>
              <a:t> III-RESULTATS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/>
              <a:t> </a:t>
            </a:r>
            <a:r>
              <a:rPr lang="fr-FR" sz="2800" dirty="0" smtClean="0"/>
              <a:t> IV- PLANS D’ACTION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 smtClean="0"/>
              <a:t>CONCLUSION</a:t>
            </a:r>
          </a:p>
        </p:txBody>
      </p:sp>
      <p:sp>
        <p:nvSpPr>
          <p:cNvPr id="10485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z="2000" b="1"/>
              <a:t>3</a:t>
            </a:fld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36787"/>
              </p:ext>
            </p:extLst>
          </p:nvPr>
        </p:nvGraphicFramePr>
        <p:xfrm>
          <a:off x="251520" y="116632"/>
          <a:ext cx="8712968" cy="62646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2168"/>
                <a:gridCol w="1296144"/>
                <a:gridCol w="1960884"/>
                <a:gridCol w="1999556"/>
                <a:gridCol w="1944216"/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4 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Stigmatisation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Discrimination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Mise en place  d’un système de dénonciation de stigmatisation et discrimination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Réduire la stigmatisation et discrimination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RFS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29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Violence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Sensibiliser annuellement le personnel sur  non non-violence, stigmatisation et discrimination au travail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la violence au centre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ECD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6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0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9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00689"/>
              </p:ext>
            </p:extLst>
          </p:nvPr>
        </p:nvGraphicFramePr>
        <p:xfrm>
          <a:off x="251520" y="476672"/>
          <a:ext cx="8712968" cy="58326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003"/>
                <a:gridCol w="1666828"/>
                <a:gridCol w="2348715"/>
                <a:gridCol w="1666828"/>
                <a:gridCol w="1742594"/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rowSpan="3"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/>
                        <a:t>Module 4 </a:t>
                      </a:r>
                      <a:r>
                        <a:rPr lang="fr-FR" dirty="0" smtClean="0"/>
                        <a:t>(suite)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Rixe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Etablir une procédure de gestion de conflits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Eviter les rixes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DPS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1951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Harcèlement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Scinder</a:t>
                      </a:r>
                      <a:r>
                        <a:rPr lang="fr-FR" sz="1800" baseline="0" dirty="0" smtClean="0">
                          <a:effectLst/>
                        </a:rPr>
                        <a:t> le</a:t>
                      </a:r>
                      <a:r>
                        <a:rPr lang="fr-FR" sz="1800" dirty="0" smtClean="0">
                          <a:effectLst/>
                        </a:rPr>
                        <a:t>s </a:t>
                      </a:r>
                      <a:r>
                        <a:rPr lang="fr-FR" sz="1800" dirty="0">
                          <a:effectLst/>
                        </a:rPr>
                        <a:t>toilettes par </a:t>
                      </a:r>
                      <a:r>
                        <a:rPr lang="fr-FR" sz="1800" dirty="0" smtClean="0">
                          <a:effectLst/>
                        </a:rPr>
                        <a:t>genre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Limiter au mieux le harcèlement au travail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COGES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00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Aménager </a:t>
                      </a:r>
                      <a:r>
                        <a:rPr lang="fr-FR" sz="1800" dirty="0">
                          <a:effectLst/>
                        </a:rPr>
                        <a:t>un vestiaire scindé par </a:t>
                      </a:r>
                      <a:r>
                        <a:rPr lang="fr-FR" sz="1800" dirty="0" smtClean="0">
                          <a:effectLst/>
                        </a:rPr>
                        <a:t>sexe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6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0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76810"/>
              </p:ext>
            </p:extLst>
          </p:nvPr>
        </p:nvGraphicFramePr>
        <p:xfrm>
          <a:off x="251520" y="260648"/>
          <a:ext cx="8784975" cy="61112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0954"/>
                <a:gridCol w="1903411"/>
                <a:gridCol w="2071934"/>
                <a:gridCol w="1661680"/>
                <a:gridCol w="1756996"/>
              </a:tblGrid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596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5</a:t>
                      </a: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Coup de chaleur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suffocation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Placer un brassard dans la salle des mise en observation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Permettre une </a:t>
                      </a:r>
                      <a:r>
                        <a:rPr lang="fr-FR" sz="1800" dirty="0" smtClean="0">
                          <a:effectLst/>
                        </a:rPr>
                        <a:t>meilleure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ventilation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021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Electrisation/électrocution/incendie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Déplacer le compteur de la salle de consultation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Prévenir une                  Electrisation/électrocution/incendie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RFS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95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Protéger le fils qui est à l’air  libre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Troubles oculaires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Remplacer les ampoules par celles qui sont plus puissantes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Améliorer la luminosité dans les salles de consultation et de soins </a:t>
                      </a:r>
                      <a:r>
                        <a:rPr lang="fr-FR" sz="1800" dirty="0" smtClean="0">
                          <a:effectLst/>
                        </a:rPr>
                        <a:t>à </a:t>
                      </a:r>
                      <a:r>
                        <a:rPr lang="fr-FR" sz="1800" dirty="0">
                          <a:effectLst/>
                        </a:rPr>
                        <a:t>au moins 300 lux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3101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Recentrer les douilles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7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1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731892"/>
              </p:ext>
            </p:extLst>
          </p:nvPr>
        </p:nvGraphicFramePr>
        <p:xfrm>
          <a:off x="107505" y="476673"/>
          <a:ext cx="9036495" cy="54461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9055"/>
                <a:gridCol w="2126234"/>
                <a:gridCol w="2126234"/>
                <a:gridCol w="1737268"/>
                <a:gridCol w="1907704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596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1" dirty="0" smtClean="0">
                          <a:effectLst/>
                          <a:latin typeface="+mn-lt"/>
                          <a:ea typeface="Times New Roman"/>
                        </a:rPr>
                        <a:t>Module</a:t>
                      </a:r>
                      <a:r>
                        <a:rPr lang="fr-FR" sz="1800" b="1" baseline="0" dirty="0" smtClean="0">
                          <a:effectLst/>
                          <a:latin typeface="+mn-lt"/>
                          <a:ea typeface="Times New Roman"/>
                        </a:rPr>
                        <a:t> 5</a:t>
                      </a:r>
                      <a:r>
                        <a:rPr lang="fr-FR" sz="1800" baseline="0" dirty="0" smtClean="0">
                          <a:effectLst/>
                          <a:latin typeface="Times New Roman"/>
                          <a:ea typeface="Times New Roman"/>
                        </a:rPr>
                        <a:t> (suite)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Pollution de l’environnement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Aménager le trou de </a:t>
                      </a:r>
                      <a:r>
                        <a:rPr lang="fr-FR" sz="1800" dirty="0" smtClean="0">
                          <a:effectLst/>
                        </a:rPr>
                        <a:t>brulage</a:t>
                      </a:r>
                      <a:r>
                        <a:rPr lang="fr-FR" sz="1800" baseline="0" dirty="0" smtClean="0">
                          <a:effectLst/>
                        </a:rPr>
                        <a:t> muni</a:t>
                      </a:r>
                      <a:r>
                        <a:rPr lang="fr-FR" sz="1800" dirty="0" smtClean="0">
                          <a:effectLst/>
                        </a:rPr>
                        <a:t> d’une cheminée </a:t>
                      </a:r>
                      <a:r>
                        <a:rPr lang="fr-FR" sz="1800" dirty="0">
                          <a:effectLst/>
                        </a:rPr>
                        <a:t>et </a:t>
                      </a:r>
                      <a:r>
                        <a:rPr lang="fr-FR" sz="1800" dirty="0" smtClean="0">
                          <a:effectLst/>
                        </a:rPr>
                        <a:t>d’un </a:t>
                      </a:r>
                      <a:r>
                        <a:rPr lang="fr-FR" sz="1800" dirty="0">
                          <a:effectLst/>
                        </a:rPr>
                        <a:t>puits </a:t>
                      </a:r>
                      <a:r>
                        <a:rPr lang="fr-FR" sz="1800" dirty="0" smtClean="0">
                          <a:effectLst/>
                        </a:rPr>
                        <a:t>à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cendre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Protéger l’environnement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AHE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259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Exposition de la communauté aux maladies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Construire un enclos autour du bruloir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Protéger la communauté </a:t>
                      </a:r>
                      <a:r>
                        <a:rPr lang="fr-FR" sz="1800" dirty="0" smtClean="0">
                          <a:effectLst/>
                        </a:rPr>
                        <a:t>contre les </a:t>
                      </a:r>
                      <a:r>
                        <a:rPr lang="fr-FR" sz="1800" dirty="0">
                          <a:effectLst/>
                        </a:rPr>
                        <a:t>germes </a:t>
                      </a:r>
                      <a:r>
                        <a:rPr lang="fr-FR" sz="1800" dirty="0" smtClean="0">
                          <a:effectLst/>
                        </a:rPr>
                        <a:t>nosocomiaux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AHE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19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Sortir une note interdisant le personnel de sortir en blouse hors du centre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959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Faire une Sensibilisation au personnel sur les dangers liés au port de la blouse hors de la structure sanitaire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AHE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7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2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36308"/>
              </p:ext>
            </p:extLst>
          </p:nvPr>
        </p:nvGraphicFramePr>
        <p:xfrm>
          <a:off x="107504" y="332657"/>
          <a:ext cx="9036496" cy="59046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8448"/>
                <a:gridCol w="1544576"/>
                <a:gridCol w="1824964"/>
                <a:gridCol w="2308796"/>
                <a:gridCol w="1979712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596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1" dirty="0" smtClean="0">
                          <a:effectLst/>
                          <a:latin typeface="+mn-lt"/>
                          <a:ea typeface="Times New Roman"/>
                        </a:rPr>
                        <a:t>Module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fr-FR" sz="1800" b="1" baseline="0" dirty="0" smtClean="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Times New Roman"/>
                        </a:rPr>
                        <a:t>(suite et fin)</a:t>
                      </a:r>
                      <a:endParaRPr lang="fr-FR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Conflit civil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Hypoacousie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Déplacer le  moulin à sauce hors de l’enceinte du CMS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Protéger les riverains contre les infections nosocomiales et éviter l’hypoacousie au personnel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9596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Infection respiratoire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Enlever la toile d’araignées et poussière du hangar servant de cuisine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Réduire le risque de survenue des pneumonies chez les clients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AHE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30952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Insécurité </a:t>
                      </a:r>
                      <a:r>
                        <a:rPr lang="fr-FR" sz="1800" dirty="0">
                          <a:effectLst/>
                        </a:rPr>
                        <a:t>des riverains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Aménager le trou de brulage avec cheminée et puits à cendre 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Assurer la sécurité des riverains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3482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Times New Roman"/>
                          <a:ea typeface="Times New Roman"/>
                        </a:rPr>
                        <a:t>Clôturer le trou de brulage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Times New Roman"/>
                          <a:ea typeface="Times New Roman"/>
                        </a:rPr>
                        <a:t>Limiter l’accès au site de brulage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Times New Roman"/>
                          <a:ea typeface="Times New Roman"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7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3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572929"/>
              </p:ext>
            </p:extLst>
          </p:nvPr>
        </p:nvGraphicFramePr>
        <p:xfrm>
          <a:off x="395536" y="260648"/>
          <a:ext cx="8496944" cy="5904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4819"/>
                <a:gridCol w="1007509"/>
                <a:gridCol w="2019389"/>
                <a:gridCol w="1437067"/>
                <a:gridCol w="2088160"/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6 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Conflit d’intérêt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Etablir des fiches </a:t>
                      </a:r>
                      <a:r>
                        <a:rPr lang="fr-FR" sz="1800" dirty="0" smtClean="0">
                          <a:effectLst/>
                        </a:rPr>
                        <a:t>de description </a:t>
                      </a:r>
                      <a:r>
                        <a:rPr lang="fr-FR" sz="1800" dirty="0">
                          <a:effectLst/>
                        </a:rPr>
                        <a:t>de poste à chaque niveau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Eviter les conflits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ECD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71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Anxiété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Elaborer </a:t>
                      </a:r>
                      <a:r>
                        <a:rPr lang="fr-FR" sz="1800" dirty="0">
                          <a:effectLst/>
                        </a:rPr>
                        <a:t>un programme &lt;employé du mois &gt;qui félicite un personnel chaque </a:t>
                      </a:r>
                      <a:r>
                        <a:rPr lang="fr-FR" sz="1800" dirty="0" smtClean="0">
                          <a:effectLst/>
                        </a:rPr>
                        <a:t>mois </a:t>
                      </a:r>
                      <a:r>
                        <a:rPr lang="fr-FR" sz="1800" dirty="0">
                          <a:effectLst/>
                        </a:rPr>
                        <a:t>par une note pour ses efforts d’amélioration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Motiver le personnel sans avoir besoin de dépenser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RFS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487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angoisse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Mettre en place un système de motivation par performance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motiver </a:t>
                      </a:r>
                      <a:r>
                        <a:rPr lang="fr-FR" sz="1800" dirty="0">
                          <a:effectLst/>
                        </a:rPr>
                        <a:t>équitablement le personnel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7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4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112240"/>
              </p:ext>
            </p:extLst>
          </p:nvPr>
        </p:nvGraphicFramePr>
        <p:xfrm>
          <a:off x="251520" y="332657"/>
          <a:ext cx="8640960" cy="59046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2168"/>
                <a:gridCol w="1152128"/>
                <a:gridCol w="2160240"/>
                <a:gridCol w="1944216"/>
                <a:gridCol w="1872208"/>
              </a:tblGrid>
              <a:tr h="1008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104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</a:t>
                      </a:r>
                      <a:r>
                        <a:rPr lang="fr-FR" sz="1800" b="1" dirty="0" smtClean="0">
                          <a:effectLst/>
                        </a:rPr>
                        <a:t>7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Stress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Plaidoyer pour une augmentation du personnel (2 </a:t>
                      </a:r>
                      <a:r>
                        <a:rPr lang="fr-FR" sz="1800" dirty="0" smtClean="0">
                          <a:effectLst/>
                        </a:rPr>
                        <a:t>infirmiers </a:t>
                      </a:r>
                      <a:r>
                        <a:rPr lang="fr-FR" sz="1800" dirty="0">
                          <a:effectLst/>
                        </a:rPr>
                        <a:t>une accoucheuse et un gérant de pharmacie)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Réduire le stress lié à la charge du travail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24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Angoisse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Organiser des rencontres festives trimestrielles 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Recréer le personnel</a:t>
                      </a:r>
                      <a:endParaRPr lang="fr-FR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RFS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9819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err="1">
                          <a:effectLst/>
                        </a:rPr>
                        <a:t>Burn</a:t>
                      </a:r>
                      <a:r>
                        <a:rPr lang="fr-FR" sz="1800" dirty="0">
                          <a:effectLst/>
                        </a:rPr>
                        <a:t> out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7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891960"/>
              </p:ext>
            </p:extLst>
          </p:nvPr>
        </p:nvGraphicFramePr>
        <p:xfrm>
          <a:off x="251520" y="404664"/>
          <a:ext cx="8640960" cy="59092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  <a:gridCol w="1152128"/>
                <a:gridCol w="1859961"/>
                <a:gridCol w="2460519"/>
                <a:gridCol w="1584176"/>
              </a:tblGrid>
              <a:tr h="8055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598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8</a:t>
                      </a: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Pannes 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 Faire la maintenance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préventive régulière </a:t>
                      </a:r>
                      <a:r>
                        <a:rPr lang="fr-FR" sz="1800" dirty="0">
                          <a:effectLst/>
                        </a:rPr>
                        <a:t>des </a:t>
                      </a:r>
                      <a:r>
                        <a:rPr lang="fr-FR" sz="1800" dirty="0" smtClean="0">
                          <a:effectLst/>
                        </a:rPr>
                        <a:t>équipements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au maximum la survenue de pannes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    RFS</a:t>
                      </a:r>
                      <a:endParaRPr lang="fr-FR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   COGES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09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Accident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Concevoir un plan d’amortissement </a:t>
                      </a:r>
                      <a:r>
                        <a:rPr lang="fr-FR" sz="1800" dirty="0" smtClean="0">
                          <a:effectLst/>
                        </a:rPr>
                        <a:t> du </a:t>
                      </a:r>
                      <a:r>
                        <a:rPr lang="fr-FR" sz="1800" dirty="0">
                          <a:effectLst/>
                        </a:rPr>
                        <a:t>matériel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Renouveler à temps le matériel</a:t>
                      </a: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7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lvl="0" indent="0">
              <a:buNone/>
            </a:pPr>
            <a:r>
              <a:rPr lang="fr-FR" b="1" dirty="0" smtClean="0"/>
              <a:t>    </a:t>
            </a:r>
          </a:p>
          <a:p>
            <a:pPr marL="0" lvl="0" indent="0">
              <a:buNone/>
            </a:pPr>
            <a:endParaRPr lang="fr-FR" b="1" dirty="0"/>
          </a:p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pPr marL="0" lvl="0" indent="0" algn="ctr">
              <a:buNone/>
            </a:pPr>
            <a:r>
              <a:rPr lang="fr-FR" sz="3600" b="1" dirty="0" smtClean="0"/>
              <a:t>RESULTATS </a:t>
            </a:r>
            <a:r>
              <a:rPr lang="fr-FR" sz="3600" b="1" dirty="0"/>
              <a:t>DES </a:t>
            </a:r>
            <a:r>
              <a:rPr lang="fr-FR" sz="3600" b="1" dirty="0" smtClean="0"/>
              <a:t>ACTIVITES AU CMS AMITIE</a:t>
            </a:r>
            <a:endParaRPr lang="fr-FR" sz="36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1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758226"/>
              </p:ext>
            </p:extLst>
          </p:nvPr>
        </p:nvGraphicFramePr>
        <p:xfrm>
          <a:off x="127000" y="548680"/>
          <a:ext cx="8784976" cy="5720461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633689"/>
                <a:gridCol w="1552776"/>
                <a:gridCol w="3642314"/>
                <a:gridCol w="1956197"/>
              </a:tblGrid>
              <a:tr h="714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490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1 </a:t>
                      </a:r>
                      <a:r>
                        <a:rPr lang="fr-FR" sz="1800" dirty="0">
                          <a:effectLst/>
                        </a:rPr>
                        <a:t>: maitrise des risques professionnels et amélioration de la sécurité sur le lieu de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---------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Non maitrise des risques professionnels par le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Absence de comité sécurité et santé au travail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d’un service de sécurité et santé au travail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Absence d’évaluation de risque dans la formation sanitaire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FR" sz="1800" dirty="0">
                          <a:effectLst/>
                        </a:rPr>
                        <a:t>Absence de document d’évaluation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24175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Maladies professionnelles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Accident de travail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0630" y="116632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INTRODUCTION(1/2)</a:t>
            </a:r>
            <a:endParaRPr lang="fr-FR" sz="36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894730"/>
            <a:ext cx="8712968" cy="5630614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buFont typeface="Wingdings" pitchFamily="2" charset="2"/>
              <a:buChar char="v"/>
            </a:pPr>
            <a:r>
              <a:rPr lang="fr-FR" sz="10800" dirty="0" smtClean="0"/>
              <a:t>Le risque professionnel: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fr-FR" sz="11200" dirty="0" smtClean="0"/>
              <a:t>Accidents ou maladies qui surviennent à l’occasion ou par le fait du travail (AT, </a:t>
            </a:r>
            <a:r>
              <a:rPr lang="fr-FR" sz="11200" dirty="0"/>
              <a:t>M</a:t>
            </a:r>
            <a:r>
              <a:rPr lang="fr-FR" sz="11200" dirty="0" smtClean="0"/>
              <a:t>P 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v"/>
            </a:pPr>
            <a:r>
              <a:rPr lang="fr-FR" sz="10800" dirty="0" smtClean="0"/>
              <a:t>Chaque année</a:t>
            </a:r>
            <a:r>
              <a:rPr lang="fr-FR" sz="10800" dirty="0"/>
              <a:t>,</a:t>
            </a:r>
            <a:r>
              <a:rPr lang="fr-FR" sz="10800" dirty="0" smtClean="0"/>
              <a:t> selon l’OIT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fr-FR" sz="11200" dirty="0" smtClean="0"/>
              <a:t>2,78 millions de  travailleurs décèdent  des risques professionnels dont 2,4 millions dus aux MP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fr-FR" sz="11200" dirty="0" smtClean="0"/>
              <a:t>374 millions des travailleurs sont victimes de AT et MP non mortels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fr-FR" sz="11200" dirty="0" smtClean="0"/>
              <a:t>En 2014 le nombre des AT  était  de 1594 au Togo </a:t>
            </a:r>
          </a:p>
          <a:p>
            <a:pPr marL="0" indent="0">
              <a:lnSpc>
                <a:spcPct val="120000"/>
              </a:lnSpc>
              <a:buNone/>
            </a:pPr>
            <a:endParaRPr lang="fr-FR" sz="11200" dirty="0" smtClean="0"/>
          </a:p>
          <a:p>
            <a:pPr marL="0" indent="0">
              <a:lnSpc>
                <a:spcPct val="120000"/>
              </a:lnSpc>
              <a:buNone/>
            </a:pP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1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2239"/>
              </p:ext>
            </p:extLst>
          </p:nvPr>
        </p:nvGraphicFramePr>
        <p:xfrm>
          <a:off x="457200" y="764705"/>
          <a:ext cx="8435280" cy="5535229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6001"/>
                <a:gridCol w="1552776"/>
                <a:gridCol w="3642314"/>
                <a:gridCol w="1884189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4752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2</a:t>
                      </a:r>
                      <a:r>
                        <a:rPr lang="fr-FR" sz="1800" dirty="0">
                          <a:effectLst/>
                        </a:rPr>
                        <a:t> : maitrise des risques musculo-squelettiques et solutions ergonomiques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Existence de deux chaises roulantes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Personnels </a:t>
                      </a:r>
                      <a:r>
                        <a:rPr lang="fr-FR" sz="1800" dirty="0">
                          <a:effectLst/>
                        </a:rPr>
                        <a:t>non sensibilisés sur les bonnes pratiques ergonomiques.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Non disponibilité des mécanismes d’évaluation de risque et des dispositifs pour éviter les risques ergonomiques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chaises non réglables, lits trop bas non réglables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Troubles </a:t>
                      </a:r>
                      <a:r>
                        <a:rPr lang="fr-FR" sz="1800" dirty="0">
                          <a:effectLst/>
                        </a:rPr>
                        <a:t>musculo-squelettiques (Lordose, </a:t>
                      </a:r>
                      <a:r>
                        <a:rPr lang="fr-FR" sz="1800" dirty="0" smtClean="0">
                          <a:effectLst/>
                        </a:rPr>
                        <a:t>lombo radiculalgie</a:t>
                      </a:r>
                      <a:r>
                        <a:rPr lang="fr-FR" sz="1800" dirty="0">
                          <a:effectLst/>
                        </a:rPr>
                        <a:t>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741523"/>
              </p:ext>
            </p:extLst>
          </p:nvPr>
        </p:nvGraphicFramePr>
        <p:xfrm>
          <a:off x="0" y="188640"/>
          <a:ext cx="8928991" cy="602494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728191"/>
                <a:gridCol w="1368152"/>
                <a:gridCol w="3816424"/>
                <a:gridCol w="2016224"/>
              </a:tblGrid>
              <a:tr h="721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242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3</a:t>
                      </a:r>
                      <a:r>
                        <a:rPr lang="fr-FR" sz="1800" dirty="0">
                          <a:effectLst/>
                        </a:rPr>
                        <a:t> : maitrise des risques biologiques et lutte contre les infections notamment la </a:t>
                      </a:r>
                      <a:r>
                        <a:rPr lang="fr-FR" sz="1800" dirty="0" err="1">
                          <a:effectLst/>
                        </a:rPr>
                        <a:t>Covid</a:t>
                      </a:r>
                      <a:r>
                        <a:rPr lang="fr-FR" sz="1800" dirty="0">
                          <a:effectLst/>
                        </a:rPr>
                        <a:t> 19, VIH, les hépatites, la tuberculose et les fièvres hémorragiques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Utilisation </a:t>
                      </a:r>
                      <a:r>
                        <a:rPr lang="fr-FR" sz="1800" dirty="0">
                          <a:effectLst/>
                        </a:rPr>
                        <a:t>des boites de sécurité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Port des gants avant tous soins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Port des masques par tout le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Absence </a:t>
                      </a:r>
                      <a:r>
                        <a:rPr lang="fr-FR" sz="1800" dirty="0">
                          <a:effectLst/>
                        </a:rPr>
                        <a:t>d’évaluation des risques biologiques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Insuffisance de mesures de prévention et   maitrise des risques biologiques.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vidoir à la maternité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Insuffisance dans  la gestion des AES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Non disponibilité des masques (Les prestataires se procurent les masques à leurs frais)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Port de masque inadapté (masque artisanal, durée de port non respectée)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Infection </a:t>
                      </a:r>
                      <a:r>
                        <a:rPr lang="fr-FR" sz="1800" dirty="0">
                          <a:effectLst/>
                        </a:rPr>
                        <a:t>à l’hépatite B et VIH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Infection au Covid </a:t>
                      </a:r>
                      <a:r>
                        <a:rPr lang="fr-FR" sz="1800" dirty="0" smtClean="0">
                          <a:effectLst/>
                        </a:rPr>
                        <a:t>19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84269"/>
              </p:ext>
            </p:extLst>
          </p:nvPr>
        </p:nvGraphicFramePr>
        <p:xfrm>
          <a:off x="457200" y="332656"/>
          <a:ext cx="8229600" cy="5976664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6001"/>
                <a:gridCol w="1552776"/>
                <a:gridCol w="3642314"/>
                <a:gridCol w="1678509"/>
              </a:tblGrid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18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4</a:t>
                      </a:r>
                      <a:r>
                        <a:rPr lang="fr-FR" sz="1800" dirty="0">
                          <a:effectLst/>
                        </a:rPr>
                        <a:t> : lutte contre la discrimination, le harcèlement et la violence sur le lieu de travail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----------------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Non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maitrise </a:t>
                      </a:r>
                      <a:r>
                        <a:rPr lang="fr-FR" sz="1800" dirty="0" smtClean="0">
                          <a:effectLst/>
                        </a:rPr>
                        <a:t>de </a:t>
                      </a:r>
                      <a:r>
                        <a:rPr lang="fr-FR" sz="1800" dirty="0">
                          <a:effectLst/>
                        </a:rPr>
                        <a:t>la notion de violence sur le lieu de </a:t>
                      </a:r>
                      <a:r>
                        <a:rPr lang="fr-FR" sz="1800" dirty="0" smtClean="0">
                          <a:effectLst/>
                        </a:rPr>
                        <a:t>travail par Le personnel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mesures de protection des travailleurs contre la violence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Non</a:t>
                      </a:r>
                      <a:r>
                        <a:rPr lang="fr-FR" sz="1800" baseline="0" dirty="0" smtClean="0">
                          <a:effectLst/>
                        </a:rPr>
                        <a:t> implication du personnel</a:t>
                      </a:r>
                      <a:r>
                        <a:rPr lang="fr-FR" sz="1800" dirty="0" smtClean="0">
                          <a:effectLst/>
                        </a:rPr>
                        <a:t>  technique de </a:t>
                      </a:r>
                      <a:r>
                        <a:rPr lang="fr-FR" sz="1800" dirty="0">
                          <a:effectLst/>
                        </a:rPr>
                        <a:t>la structure </a:t>
                      </a:r>
                      <a:r>
                        <a:rPr lang="fr-FR" sz="1800" dirty="0" smtClean="0">
                          <a:effectLst/>
                        </a:rPr>
                        <a:t> dans</a:t>
                      </a:r>
                      <a:r>
                        <a:rPr lang="fr-FR" sz="1800" baseline="0" dirty="0" smtClean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l’achat </a:t>
                      </a:r>
                      <a:r>
                        <a:rPr lang="fr-FR" sz="1800" dirty="0">
                          <a:effectLst/>
                        </a:rPr>
                        <a:t>des intrants médicaux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Conflit </a:t>
                      </a:r>
                      <a:r>
                        <a:rPr lang="fr-FR" sz="1800" baseline="0" dirty="0" smtClean="0">
                          <a:effectLst/>
                        </a:rPr>
                        <a:t> interpersonnel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aseline="0" dirty="0" smtClean="0">
                          <a:effectLst/>
                        </a:rPr>
                        <a:t>Stress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109362"/>
              </p:ext>
            </p:extLst>
          </p:nvPr>
        </p:nvGraphicFramePr>
        <p:xfrm>
          <a:off x="251520" y="219204"/>
          <a:ext cx="8784976" cy="6183987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512168"/>
                <a:gridCol w="1674297"/>
                <a:gridCol w="3642314"/>
                <a:gridCol w="1956197"/>
              </a:tblGrid>
              <a:tr h="6846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4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5 </a:t>
                      </a:r>
                      <a:r>
                        <a:rPr lang="fr-FR" sz="1800" dirty="0">
                          <a:effectLst/>
                        </a:rPr>
                        <a:t>: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pour </a:t>
                      </a:r>
                      <a:r>
                        <a:rPr lang="fr-FR" sz="1800" dirty="0">
                          <a:effectLst/>
                        </a:rPr>
                        <a:t>un lieu de travail vert et sain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Cour propre </a:t>
                      </a:r>
                      <a:r>
                        <a:rPr lang="fr-FR" sz="1800" dirty="0" smtClean="0">
                          <a:effectLst/>
                        </a:rPr>
                        <a:t> et bien fleurie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Pas d’objets encombrants dans les couloirs et salles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Salle de consultation aérée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Dispositif de lavage des mains dans la cours et dans toutes les salles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Absence </a:t>
                      </a:r>
                      <a:r>
                        <a:rPr lang="fr-FR" sz="1800" dirty="0">
                          <a:effectLst/>
                        </a:rPr>
                        <a:t>de mesure d’identification et d’évaluation de risque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Insuffisance de disposition de réduction de risques sanitaires </a:t>
                      </a:r>
                      <a:r>
                        <a:rPr lang="fr-FR" sz="1800" dirty="0" smtClean="0">
                          <a:effectLst/>
                        </a:rPr>
                        <a:t> et environnementaux: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smtClean="0">
                          <a:effectLst/>
                        </a:rPr>
                        <a:t>-Physique</a:t>
                      </a:r>
                      <a:r>
                        <a:rPr lang="fr-FR" sz="1800" dirty="0">
                          <a:effectLst/>
                        </a:rPr>
                        <a:t> : toit des bâtiments fissuré, moisissure sur le toit, centre non clôturé.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-Luminosité </a:t>
                      </a:r>
                      <a:r>
                        <a:rPr lang="fr-FR" sz="1800" dirty="0">
                          <a:effectLst/>
                        </a:rPr>
                        <a:t>faible (172 LUX),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Humidité élevé (56%)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-Environnementaux</a:t>
                      </a:r>
                      <a:r>
                        <a:rPr lang="fr-FR" sz="1800" dirty="0">
                          <a:effectLst/>
                        </a:rPr>
                        <a:t> : Absence de tri de </a:t>
                      </a:r>
                      <a:r>
                        <a:rPr lang="fr-FR" sz="1800" dirty="0" smtClean="0">
                          <a:effectLst/>
                        </a:rPr>
                        <a:t>déchets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Poubelle non étanche sans </a:t>
                      </a:r>
                      <a:r>
                        <a:rPr lang="fr-FR" sz="1800" dirty="0" smtClean="0">
                          <a:effectLst/>
                        </a:rPr>
                        <a:t>couvercle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dispositif de brulage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Pollution </a:t>
                      </a:r>
                      <a:r>
                        <a:rPr lang="fr-FR" sz="1800" dirty="0">
                          <a:effectLst/>
                        </a:rPr>
                        <a:t>de l’environnement </a:t>
                      </a:r>
                      <a:r>
                        <a:rPr lang="fr-FR" sz="1800" dirty="0" smtClean="0">
                          <a:effectLst/>
                        </a:rPr>
                        <a:t>interne</a:t>
                      </a:r>
                      <a:r>
                        <a:rPr lang="fr-FR" sz="1800" baseline="0" dirty="0" smtClean="0">
                          <a:effectLst/>
                        </a:rPr>
                        <a:t> et externe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Blessures dues à la chute des morceaux de toit.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Troubles oculaires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Infections nosocomiales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1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28368"/>
              </p:ext>
            </p:extLst>
          </p:nvPr>
        </p:nvGraphicFramePr>
        <p:xfrm>
          <a:off x="539552" y="692696"/>
          <a:ext cx="8229600" cy="554461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6001"/>
                <a:gridCol w="1552776"/>
                <a:gridCol w="3642314"/>
                <a:gridCol w="1678509"/>
              </a:tblGrid>
              <a:tr h="432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r>
                        <a:rPr lang="fr-FR" sz="2400" b="1" dirty="0" smtClean="0">
                          <a:effectLst/>
                        </a:rPr>
                        <a:t>/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1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6 : </a:t>
                      </a:r>
                      <a:r>
                        <a:rPr lang="fr-FR" sz="1800" dirty="0">
                          <a:effectLst/>
                        </a:rPr>
                        <a:t>rôle </a:t>
                      </a:r>
                      <a:r>
                        <a:rPr lang="fr-FR" sz="1800" dirty="0" smtClean="0">
                          <a:effectLst/>
                        </a:rPr>
                        <a:t>fondamental </a:t>
                      </a:r>
                      <a:r>
                        <a:rPr lang="fr-FR" sz="1800" dirty="0">
                          <a:effectLst/>
                        </a:rPr>
                        <a:t>du personnel : recrutement, soutien, gestion, rétention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Existence </a:t>
                      </a:r>
                      <a:r>
                        <a:rPr lang="fr-FR" sz="1800" dirty="0">
                          <a:effectLst/>
                        </a:rPr>
                        <a:t>de toilette pour </a:t>
                      </a:r>
                      <a:r>
                        <a:rPr lang="fr-FR" sz="1800" dirty="0" smtClean="0">
                          <a:effectLst/>
                        </a:rPr>
                        <a:t>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Absence </a:t>
                      </a:r>
                      <a:r>
                        <a:rPr lang="fr-FR" sz="1800" dirty="0">
                          <a:effectLst/>
                        </a:rPr>
                        <a:t>de plan de formation du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Absence de cantine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 Absence de vestiaire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Instabilité </a:t>
                      </a:r>
                      <a:r>
                        <a:rPr lang="fr-FR" sz="1800" dirty="0">
                          <a:effectLst/>
                        </a:rPr>
                        <a:t>du </a:t>
                      </a:r>
                      <a:r>
                        <a:rPr lang="fr-FR" sz="1800" dirty="0" smtClean="0">
                          <a:effectLst/>
                        </a:rPr>
                        <a:t>personnel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Infections </a:t>
                      </a:r>
                      <a:r>
                        <a:rPr lang="fr-FR" sz="1800" dirty="0" smtClean="0">
                          <a:effectLst/>
                        </a:rPr>
                        <a:t>nosocomiales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Toxi-infection alimentaire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62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2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78393"/>
              </p:ext>
            </p:extLst>
          </p:nvPr>
        </p:nvGraphicFramePr>
        <p:xfrm>
          <a:off x="179513" y="170325"/>
          <a:ext cx="8712967" cy="6429884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633689"/>
                <a:gridCol w="1552776"/>
                <a:gridCol w="3642314"/>
                <a:gridCol w="1884188"/>
              </a:tblGrid>
              <a:tr h="635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647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7 </a:t>
                      </a:r>
                      <a:r>
                        <a:rPr lang="fr-FR" sz="1800" dirty="0">
                          <a:effectLst/>
                        </a:rPr>
                        <a:t>: horaires de travail et mesures favorables à la vie de famille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--------------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Personnel </a:t>
                      </a:r>
                      <a:r>
                        <a:rPr lang="fr-FR" sz="1800" dirty="0">
                          <a:effectLst/>
                        </a:rPr>
                        <a:t>insuffisant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Congé administratif non octroyé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Quart de travail non respecté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Usure </a:t>
                      </a:r>
                      <a:r>
                        <a:rPr lang="fr-FR" sz="1800" dirty="0">
                          <a:effectLst/>
                        </a:rPr>
                        <a:t>psychologique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Conflits interpersonnel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Fautes professionnelles (mauvais accueil, erreur de diagnostic, erreur de traitement.)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930104"/>
              </p:ext>
            </p:extLst>
          </p:nvPr>
        </p:nvGraphicFramePr>
        <p:xfrm>
          <a:off x="457200" y="260649"/>
          <a:ext cx="8229600" cy="6317512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6001"/>
                <a:gridCol w="1552776"/>
                <a:gridCol w="3642314"/>
                <a:gridCol w="1678509"/>
              </a:tblGrid>
              <a:tr h="657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534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8</a:t>
                      </a:r>
                      <a:r>
                        <a:rPr lang="fr-FR" sz="1800" dirty="0">
                          <a:effectLst/>
                        </a:rPr>
                        <a:t> : sélection, stockage et gestion du matériel et </a:t>
                      </a:r>
                      <a:r>
                        <a:rPr lang="fr-FR" sz="1800" dirty="0" smtClean="0">
                          <a:effectLst/>
                        </a:rPr>
                        <a:t>fournitures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Absence </a:t>
                      </a:r>
                      <a:r>
                        <a:rPr lang="fr-FR" sz="1800" dirty="0">
                          <a:effectLst/>
                        </a:rPr>
                        <a:t>de </a:t>
                      </a:r>
                      <a:r>
                        <a:rPr lang="fr-FR" sz="1800" baseline="0" dirty="0" smtClean="0">
                          <a:effectLst/>
                        </a:rPr>
                        <a:t> procédures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pour les besoins en matériel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Absence de système d’inventaire et de </a:t>
                      </a:r>
                      <a:r>
                        <a:rPr lang="fr-FR" sz="1800" dirty="0" smtClean="0">
                          <a:effectLst/>
                        </a:rPr>
                        <a:t>maintenance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M</a:t>
                      </a:r>
                      <a:r>
                        <a:rPr lang="fr-FR" sz="1800" dirty="0" smtClean="0">
                          <a:effectLst/>
                        </a:rPr>
                        <a:t>asques </a:t>
                      </a:r>
                      <a:r>
                        <a:rPr lang="fr-FR" sz="1800" dirty="0">
                          <a:effectLst/>
                        </a:rPr>
                        <a:t>non disponibles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Mauvaise </a:t>
                      </a:r>
                      <a:r>
                        <a:rPr lang="fr-FR" sz="1800" dirty="0">
                          <a:effectLst/>
                        </a:rPr>
                        <a:t>gestion du matériel (détournement, rupture)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 au covid-19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CMS AMITIE</a:t>
            </a:r>
            <a:endParaRPr lang="fr-FR" sz="3600" b="1" dirty="0">
              <a:latin typeface="+mn-lt"/>
            </a:endParaRPr>
          </a:p>
        </p:txBody>
      </p:sp>
      <p:sp>
        <p:nvSpPr>
          <p:cNvPr id="1048694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4040188" cy="432048"/>
          </a:xfrm>
        </p:spPr>
        <p:txBody>
          <a:bodyPr>
            <a:normAutofit/>
          </a:bodyPr>
          <a:lstStyle/>
          <a:p>
            <a:pPr algn="ctr"/>
            <a:r>
              <a:rPr lang="fr-FR" sz="2200" dirty="0" smtClean="0"/>
              <a:t>COUR DU CENTRE </a:t>
            </a:r>
            <a:endParaRPr lang="fr-FR" sz="2200" dirty="0"/>
          </a:p>
        </p:txBody>
      </p:sp>
      <p:sp>
        <p:nvSpPr>
          <p:cNvPr id="104869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720079"/>
          </a:xfrm>
        </p:spPr>
        <p:txBody>
          <a:bodyPr>
            <a:normAutofit/>
          </a:bodyPr>
          <a:lstStyle/>
          <a:p>
            <a:pPr algn="ctr"/>
            <a:r>
              <a:rPr lang="fr-FR" sz="2200" dirty="0" smtClean="0"/>
              <a:t>DERRIERE</a:t>
            </a:r>
            <a:r>
              <a:rPr lang="fr-FR" dirty="0" smtClean="0"/>
              <a:t> LE BÂTIMENT </a:t>
            </a:r>
            <a:endParaRPr lang="fr-FR" dirty="0"/>
          </a:p>
        </p:txBody>
      </p:sp>
      <p:pic>
        <p:nvPicPr>
          <p:cNvPr id="2097152" name="Espace réservé du contenu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1772816"/>
            <a:ext cx="4320480" cy="4320480"/>
          </a:xfrm>
        </p:spPr>
      </p:pic>
      <p:pic>
        <p:nvPicPr>
          <p:cNvPr id="209715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57114" y="1772816"/>
            <a:ext cx="3642878" cy="4320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86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re 1"/>
          <p:cNvSpPr>
            <a:spLocks noGrp="1"/>
          </p:cNvSpPr>
          <p:nvPr>
            <p:ph type="title"/>
          </p:nvPr>
        </p:nvSpPr>
        <p:spPr>
          <a:xfrm>
            <a:off x="424061" y="224693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CMS </a:t>
            </a:r>
            <a:r>
              <a:rPr lang="en-US" sz="3600" b="1" dirty="0" smtClean="0">
                <a:latin typeface="+mn-lt"/>
              </a:rPr>
              <a:t>AMITIE</a:t>
            </a:r>
            <a:endParaRPr lang="fr-FR" sz="3600" b="1" dirty="0">
              <a:latin typeface="+mn-lt"/>
            </a:endParaRPr>
          </a:p>
        </p:txBody>
      </p:sp>
      <p:sp>
        <p:nvSpPr>
          <p:cNvPr id="1048709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48073"/>
          </a:xfrm>
        </p:spPr>
        <p:txBody>
          <a:bodyPr>
            <a:normAutofit fontScale="88333" lnSpcReduction="20000"/>
          </a:bodyPr>
          <a:lstStyle/>
          <a:p>
            <a:pPr algn="ctr"/>
            <a:r>
              <a:rPr lang="fr-FR" dirty="0" smtClean="0"/>
              <a:t> BRÛLAGE DE DECHETS DERRIERE LA PHARMACIE</a:t>
            </a:r>
            <a:endParaRPr lang="fr-FR" dirty="0"/>
          </a:p>
        </p:txBody>
      </p:sp>
      <p:pic>
        <p:nvPicPr>
          <p:cNvPr id="2097162" name="Espace réservé du contenu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88024" y="1772817"/>
            <a:ext cx="3576562" cy="4320480"/>
          </a:xfrm>
        </p:spPr>
      </p:pic>
      <p:pic>
        <p:nvPicPr>
          <p:cNvPr id="209716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83568" y="1772816"/>
            <a:ext cx="4032448" cy="4320479"/>
          </a:xfrm>
          <a:prstGeom prst="rect">
            <a:avLst/>
          </a:prstGeom>
          <a:noFill/>
        </p:spPr>
      </p:pic>
      <p:sp>
        <p:nvSpPr>
          <p:cNvPr id="1048710" name="Espace réservé du texte 2"/>
          <p:cNvSpPr>
            <a:spLocks noGrp="1"/>
          </p:cNvSpPr>
          <p:nvPr>
            <p:ph type="body" sz="quarter" idx="3"/>
          </p:nvPr>
        </p:nvSpPr>
        <p:spPr>
          <a:xfrm>
            <a:off x="4645025" y="981075"/>
            <a:ext cx="4041775" cy="719138"/>
          </a:xfrm>
        </p:spPr>
        <p:txBody>
          <a:bodyPr>
            <a:normAutofit fontScale="95833"/>
          </a:bodyPr>
          <a:lstStyle/>
          <a:p>
            <a:pPr algn="ctr"/>
            <a:r>
              <a:rPr lang="fr-FR" dirty="0" smtClean="0"/>
              <a:t>TROU DE BRÛLAGE DE DECHETS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3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re 1"/>
          <p:cNvSpPr>
            <a:spLocks noGrp="1"/>
          </p:cNvSpPr>
          <p:nvPr>
            <p:ph type="title"/>
          </p:nvPr>
        </p:nvSpPr>
        <p:spPr>
          <a:xfrm>
            <a:off x="457200" y="260340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CMS AMITIE</a:t>
            </a:r>
            <a:endParaRPr lang="fr-FR" sz="3600" b="1" dirty="0"/>
          </a:p>
        </p:txBody>
      </p:sp>
      <p:sp>
        <p:nvSpPr>
          <p:cNvPr id="1048697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48073"/>
          </a:xfrm>
        </p:spPr>
        <p:txBody>
          <a:bodyPr>
            <a:normAutofit fontScale="88333" lnSpcReduction="20000"/>
          </a:bodyPr>
          <a:lstStyle/>
          <a:p>
            <a:pPr algn="ctr"/>
            <a:r>
              <a:rPr lang="fr-FR" dirty="0" smtClean="0"/>
              <a:t>LA PRISE ELECTRIQUE DU LABORATOIRE</a:t>
            </a:r>
            <a:endParaRPr lang="fr-FR" dirty="0"/>
          </a:p>
        </p:txBody>
      </p:sp>
      <p:sp>
        <p:nvSpPr>
          <p:cNvPr id="1048698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720079"/>
          </a:xfrm>
        </p:spPr>
        <p:txBody>
          <a:bodyPr>
            <a:normAutofit fontScale="88333" lnSpcReduction="10000"/>
          </a:bodyPr>
          <a:lstStyle/>
          <a:p>
            <a:pPr algn="ctr"/>
            <a:r>
              <a:rPr lang="fr-FR" dirty="0" smtClean="0"/>
              <a:t>SALLE DE CONSULTATION GENERALE</a:t>
            </a:r>
            <a:endParaRPr lang="fr-FR" dirty="0"/>
          </a:p>
        </p:txBody>
      </p:sp>
      <p:pic>
        <p:nvPicPr>
          <p:cNvPr id="2097154" name="Espace réservé du contenu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4009" y="1628800"/>
            <a:ext cx="3720578" cy="4497363"/>
          </a:xfrm>
        </p:spPr>
      </p:pic>
      <p:pic>
        <p:nvPicPr>
          <p:cNvPr id="209715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628800"/>
            <a:ext cx="4114800" cy="4536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14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INTRODUCTION(2/2)</a:t>
            </a:r>
            <a:endParaRPr lang="fr-FR" sz="36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/>
              <a:t>La gestion des risques professionnels  se fait à travers la prévention des </a:t>
            </a:r>
            <a:r>
              <a:rPr lang="fr-FR" sz="2800" dirty="0" smtClean="0"/>
              <a:t>AT et MP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 smtClean="0"/>
              <a:t>le  SSST expérimente   </a:t>
            </a:r>
            <a:r>
              <a:rPr lang="fr-FR" sz="2800" dirty="0"/>
              <a:t>l’approche « </a:t>
            </a:r>
            <a:r>
              <a:rPr lang="fr-FR" sz="2800" dirty="0" err="1"/>
              <a:t>Health</a:t>
            </a:r>
            <a:r>
              <a:rPr lang="fr-FR" sz="2800" dirty="0"/>
              <a:t> </a:t>
            </a:r>
            <a:r>
              <a:rPr lang="fr-FR" sz="2800" dirty="0" smtClean="0"/>
              <a:t>WISE&gt;&gt; dans certaines formations sanitaires dont  les  CMS AMITIE,KPOGADZI,AMITIE et LAVIE  du district de KLOTO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 smtClean="0"/>
              <a:t>Le  </a:t>
            </a:r>
            <a:r>
              <a:rPr lang="fr-FR" sz="2800" dirty="0"/>
              <a:t>19 </a:t>
            </a:r>
            <a:r>
              <a:rPr lang="fr-FR" sz="2800" dirty="0" smtClean="0"/>
              <a:t>août  2020 </a:t>
            </a:r>
            <a:r>
              <a:rPr lang="fr-FR" sz="2800" dirty="0" smtClean="0"/>
              <a:t>les apprenants du CFSP ont effectués une évaluation des risques dans les dits centres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       </a:t>
            </a:r>
            <a:r>
              <a:rPr lang="fr-FR" dirty="0" smtClean="0"/>
              <a:t> </a:t>
            </a:r>
            <a:r>
              <a:rPr lang="fr-FR" sz="3600" b="1" dirty="0" smtClean="0"/>
              <a:t>PLAN D’ACTION DU CMS AMITIE</a:t>
            </a:r>
            <a:endParaRPr lang="fr-FR" b="1" dirty="0"/>
          </a:p>
        </p:txBody>
      </p:sp>
      <p:sp>
        <p:nvSpPr>
          <p:cNvPr id="104864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893903"/>
              </p:ext>
            </p:extLst>
          </p:nvPr>
        </p:nvGraphicFramePr>
        <p:xfrm>
          <a:off x="467544" y="260648"/>
          <a:ext cx="8496944" cy="5935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53063"/>
                <a:gridCol w="1562100"/>
                <a:gridCol w="1562100"/>
                <a:gridCol w="1438275"/>
                <a:gridCol w="2081406"/>
              </a:tblGrid>
              <a:tr h="7345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763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1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Maladies professionnelles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Former le personnel sur la sécurité et santé au travail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Mettre en place un comité et un service de sécurité santé au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maladies </a:t>
                      </a:r>
                      <a:r>
                        <a:rPr lang="fr-FR" sz="1800" dirty="0" smtClean="0">
                          <a:effectLst/>
                        </a:rPr>
                        <a:t>professionnelles </a:t>
                      </a:r>
                      <a:r>
                        <a:rPr lang="fr-FR" sz="1800" dirty="0">
                          <a:effectLst/>
                        </a:rPr>
                        <a:t>au CMS AMITIE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COMITE D’ADMINISTRATION DU CENTRE(CA)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129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Accident de travail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Evaluer périodiquement les risques dans tous les services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accidents de travail au CMS AMITIE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SERVICE SECURITE SANTE AU TRAVAIL (SSST)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3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23789"/>
              </p:ext>
            </p:extLst>
          </p:nvPr>
        </p:nvGraphicFramePr>
        <p:xfrm>
          <a:off x="323529" y="332657"/>
          <a:ext cx="8640959" cy="59539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6143"/>
                <a:gridCol w="1140264"/>
                <a:gridCol w="1740056"/>
                <a:gridCol w="2232249"/>
                <a:gridCol w="2232247"/>
              </a:tblGrid>
              <a:tr h="733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1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MODULE2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Troubles </a:t>
                      </a:r>
                      <a:r>
                        <a:rPr lang="fr-FR" sz="1800" dirty="0">
                          <a:effectLst/>
                        </a:rPr>
                        <a:t>musculo-squelettiques (Lordose, </a:t>
                      </a:r>
                      <a:r>
                        <a:rPr lang="fr-FR" sz="1800" dirty="0" err="1">
                          <a:effectLst/>
                        </a:rPr>
                        <a:t>lomboradiculalgie</a:t>
                      </a:r>
                      <a:r>
                        <a:rPr lang="fr-FR" sz="1800" dirty="0">
                          <a:effectLst/>
                        </a:rPr>
                        <a:t>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Former le personnel sur les risques ergonomiques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Doter la formation sanitaire de chaises, de lits, tables d’examen réglables 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troubles musculo-squelettiques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       CA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</a:tr>
            </a:tbl>
          </a:graphicData>
        </a:graphic>
      </p:graphicFrame>
      <p:sp>
        <p:nvSpPr>
          <p:cNvPr id="104864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7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47827"/>
              </p:ext>
            </p:extLst>
          </p:nvPr>
        </p:nvGraphicFramePr>
        <p:xfrm>
          <a:off x="251520" y="620688"/>
          <a:ext cx="8712968" cy="5569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4136"/>
                <a:gridCol w="1644435"/>
                <a:gridCol w="2964077"/>
                <a:gridCol w="1656184"/>
                <a:gridCol w="1224136"/>
              </a:tblGrid>
              <a:tr h="576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618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3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 à l’hépatite B et VIH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Construire un vidoir à la maternité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Briefer le personnel sur la gestion des AES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infections à VIH et à l’hépatite B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  <a:tr h="204350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Infection au </a:t>
                      </a:r>
                      <a:r>
                        <a:rPr lang="fr-FR" sz="1800" dirty="0" err="1">
                          <a:effectLst/>
                        </a:rPr>
                        <a:t>Covid</a:t>
                      </a:r>
                      <a:r>
                        <a:rPr lang="fr-FR" sz="1800" dirty="0">
                          <a:effectLst/>
                        </a:rPr>
                        <a:t> -19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Acheter des masques chirurgicaux  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briefer le personnel sur covid-19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l’infection au covid-19 chez 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CA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5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6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188563"/>
              </p:ext>
            </p:extLst>
          </p:nvPr>
        </p:nvGraphicFramePr>
        <p:xfrm>
          <a:off x="467544" y="188641"/>
          <a:ext cx="8496944" cy="63403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8083"/>
                <a:gridCol w="1616911"/>
                <a:gridCol w="1607894"/>
                <a:gridCol w="1409840"/>
                <a:gridCol w="1944216"/>
              </a:tblGrid>
              <a:tr h="648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4016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4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Stress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Former le</a:t>
                      </a:r>
                      <a:r>
                        <a:rPr lang="fr-FR" sz="1800" baseline="0" dirty="0" smtClean="0">
                          <a:effectLst/>
                        </a:rPr>
                        <a:t> pe</a:t>
                      </a:r>
                      <a:r>
                        <a:rPr lang="fr-FR" sz="1800" dirty="0" smtClean="0">
                          <a:effectLst/>
                        </a:rPr>
                        <a:t>rsonnel sur la non violence sur le lieu de travail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les violences sur le lieu de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31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Conflit interpersonnel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Mettre en place une procédure de dénonciation de violence ainsi que des sanctions disciplinaires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les violences sur le lieu de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1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6451"/>
              </p:ext>
            </p:extLst>
          </p:nvPr>
        </p:nvGraphicFramePr>
        <p:xfrm>
          <a:off x="179512" y="404664"/>
          <a:ext cx="8712968" cy="60822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4135"/>
                <a:gridCol w="1800201"/>
                <a:gridCol w="1704810"/>
                <a:gridCol w="1823582"/>
                <a:gridCol w="2160240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899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5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Pollution de l’environnement extra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Construire un dispositif de brulage 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Protéger la communauté </a:t>
                      </a:r>
                      <a:r>
                        <a:rPr lang="fr-FR" sz="1800" dirty="0" smtClean="0">
                          <a:effectLst/>
                        </a:rPr>
                        <a:t>environnante </a:t>
                      </a:r>
                      <a:r>
                        <a:rPr lang="fr-FR" sz="1800" dirty="0">
                          <a:effectLst/>
                        </a:rPr>
                        <a:t>des infections nosocomiales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</a:tr>
              <a:tr h="11906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Blessures dues à la chute des morceaux du toit.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Réhabiliter le toit des bâtiments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traumatismes </a:t>
                      </a:r>
                      <a:r>
                        <a:rPr lang="fr-FR" sz="1800" dirty="0" smtClean="0">
                          <a:effectLst/>
                        </a:rPr>
                        <a:t>chez </a:t>
                      </a:r>
                      <a:r>
                        <a:rPr lang="fr-FR" sz="1800" dirty="0">
                          <a:effectLst/>
                        </a:rPr>
                        <a:t>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</a:tr>
              <a:tr h="17589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 smtClean="0">
                          <a:effectLst/>
                        </a:rPr>
                        <a:t>Troubles </a:t>
                      </a:r>
                      <a:r>
                        <a:rPr lang="fr-FR" sz="1800" dirty="0" err="1" smtClean="0">
                          <a:effectLst/>
                        </a:rPr>
                        <a:t>occulaires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Remplacer les ampoules dans les salles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Augmenter le nombre d’ampoule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troubles de vision chez 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</a:tr>
            </a:tbl>
          </a:graphicData>
        </a:graphic>
      </p:graphicFrame>
      <p:sp>
        <p:nvSpPr>
          <p:cNvPr id="104865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26880"/>
              </p:ext>
            </p:extLst>
          </p:nvPr>
        </p:nvGraphicFramePr>
        <p:xfrm>
          <a:off x="179513" y="332657"/>
          <a:ext cx="8784976" cy="60523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6143"/>
                <a:gridCol w="1644436"/>
                <a:gridCol w="1667933"/>
                <a:gridCol w="1584176"/>
                <a:gridCol w="2592288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116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b="1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</a:t>
                      </a:r>
                      <a:r>
                        <a:rPr lang="fr-FR" sz="1800" baseline="0" dirty="0" smtClean="0">
                          <a:effectLst/>
                        </a:rPr>
                        <a:t> 5(suite)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AES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Respecter le tri des déchets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Prévenir les AES chez le personnel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Responsable de la Formation sanitaire(FS)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  <a:tr h="438911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Infections nosocomiales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Acheter des </a:t>
                      </a:r>
                      <a:r>
                        <a:rPr lang="fr-FR" sz="1800" dirty="0">
                          <a:effectLst/>
                        </a:rPr>
                        <a:t>poubelles étanches avec couvercles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Sensibiliser le personnel sur le port correct des EPI (blouse, chaussures, masques, charlotte)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les infections nosocomiales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Comité d’administration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5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0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491373"/>
              </p:ext>
            </p:extLst>
          </p:nvPr>
        </p:nvGraphicFramePr>
        <p:xfrm>
          <a:off x="457200" y="476673"/>
          <a:ext cx="8363274" cy="56166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4480"/>
                <a:gridCol w="1428411"/>
                <a:gridCol w="1595925"/>
                <a:gridCol w="2304258"/>
                <a:gridCol w="1800200"/>
              </a:tblGrid>
              <a:tr h="823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310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Infections nosocomiales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Construire des vestiaires pour le personnel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Prévenir les infections nosocomiales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CA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  <a:tr h="341966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Toxi-infection alimentaire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Contractualiser avec un service traiteur pour le repas du personnel en service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la toxi-infection alimentaire chez 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5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1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07837"/>
              </p:ext>
            </p:extLst>
          </p:nvPr>
        </p:nvGraphicFramePr>
        <p:xfrm>
          <a:off x="251520" y="188641"/>
          <a:ext cx="8640963" cy="62646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368153"/>
                <a:gridCol w="1728191"/>
                <a:gridCol w="2160240"/>
                <a:gridCol w="2016227"/>
              </a:tblGrid>
              <a:tr h="934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644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7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Usure psychologique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Renforcer l’équipe en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Favoriser la jouissance des congés administratifs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l’usure psychologique chez 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DPS KLOTO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  <a:tr h="298270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Conflits interpersonnel</a:t>
                      </a:r>
                    </a:p>
                    <a:p>
                      <a:pPr indent="449580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Renforcer l’équipe en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Favoriser la jouissance des congés administratifs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Eviter les fautes professionnelles sur les patients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5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0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2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34566"/>
              </p:ext>
            </p:extLst>
          </p:nvPr>
        </p:nvGraphicFramePr>
        <p:xfrm>
          <a:off x="457200" y="260648"/>
          <a:ext cx="8219256" cy="6130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3540"/>
                <a:gridCol w="1359351"/>
                <a:gridCol w="1883957"/>
                <a:gridCol w="2016224"/>
                <a:gridCol w="1656184"/>
              </a:tblGrid>
              <a:tr h="628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48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 </a:t>
                      </a:r>
                      <a:r>
                        <a:rPr lang="fr-FR" sz="1800" b="1" dirty="0" smtClean="0">
                          <a:effectLst/>
                        </a:rPr>
                        <a:t>MODULE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b="1" dirty="0" smtClean="0">
                          <a:effectLst/>
                        </a:rPr>
                        <a:t>7</a:t>
                      </a:r>
                      <a:r>
                        <a:rPr lang="fr-FR" sz="1800" dirty="0" smtClean="0">
                          <a:effectLst/>
                        </a:rPr>
                        <a:t>(suite)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Fautes </a:t>
                      </a:r>
                      <a:r>
                        <a:rPr lang="fr-FR" sz="1800" dirty="0">
                          <a:effectLst/>
                        </a:rPr>
                        <a:t>professionnelles (mauvais accueil, erreur de diagnostic, erreur de traitement.)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Renforcer </a:t>
                      </a:r>
                      <a:r>
                        <a:rPr lang="fr-FR" sz="1800" dirty="0">
                          <a:effectLst/>
                        </a:rPr>
                        <a:t>l’équipe en personnel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Prévenir </a:t>
                      </a:r>
                      <a:r>
                        <a:rPr lang="fr-FR" sz="1800" dirty="0">
                          <a:effectLst/>
                        </a:rPr>
                        <a:t>les fautes professionnelles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5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3600" b="1" dirty="0" smtClean="0">
                <a:latin typeface="+mn-lt"/>
              </a:rPr>
              <a:t>I-LES OBJECTIFS(1/2)</a:t>
            </a:r>
            <a:r>
              <a:rPr lang="fr-FR" sz="3600" b="1" dirty="0">
                <a:latin typeface="+mn-lt"/>
              </a:rPr>
              <a:t/>
            </a:r>
            <a:br>
              <a:rPr lang="fr-FR" sz="3600" b="1" dirty="0">
                <a:latin typeface="+mn-lt"/>
              </a:rPr>
            </a:br>
            <a:endParaRPr lang="fr-FR" sz="3600" dirty="0">
              <a:latin typeface="+mn-lt"/>
            </a:endParaRPr>
          </a:p>
        </p:txBody>
      </p:sp>
      <p:sp>
        <p:nvSpPr>
          <p:cNvPr id="104860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Ø"/>
            </a:pPr>
            <a:r>
              <a:rPr lang="fr-FR" b="1" dirty="0"/>
              <a:t>Objectif général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smtClean="0"/>
              <a:t>Evaluer </a:t>
            </a:r>
            <a:r>
              <a:rPr lang="fr-FR" sz="2800" dirty="0"/>
              <a:t>de façon sommaire la sécurité et la santé au travail </a:t>
            </a:r>
            <a:r>
              <a:rPr lang="fr-FR" sz="2800" dirty="0" smtClean="0"/>
              <a:t>dans le district de </a:t>
            </a:r>
            <a:r>
              <a:rPr lang="fr-FR" sz="2800" dirty="0" err="1" smtClean="0"/>
              <a:t>Kloto</a:t>
            </a:r>
            <a:r>
              <a:rPr lang="fr-FR" sz="2800" dirty="0" smtClean="0"/>
              <a:t> selon </a:t>
            </a:r>
            <a:r>
              <a:rPr lang="fr-FR" sz="2800" dirty="0"/>
              <a:t>l’approche « HealthWISE </a:t>
            </a:r>
            <a:r>
              <a:rPr lang="fr-FR" sz="2800" dirty="0" smtClean="0"/>
              <a:t>»</a:t>
            </a:r>
            <a:endParaRPr lang="fr-FR" sz="2800" dirty="0"/>
          </a:p>
        </p:txBody>
      </p:sp>
      <p:sp>
        <p:nvSpPr>
          <p:cNvPr id="104860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519266"/>
              </p:ext>
            </p:extLst>
          </p:nvPr>
        </p:nvGraphicFramePr>
        <p:xfrm>
          <a:off x="179512" y="404664"/>
          <a:ext cx="8496944" cy="59766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9220"/>
                <a:gridCol w="1359351"/>
                <a:gridCol w="1811949"/>
                <a:gridCol w="1728191"/>
                <a:gridCol w="2088233"/>
              </a:tblGrid>
              <a:tr h="875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926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8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Mauvaise gestion du matériel (détournement, rupture)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Mettre en place </a:t>
                      </a:r>
                      <a:r>
                        <a:rPr lang="fr-FR" sz="1800" dirty="0" smtClean="0">
                          <a:effectLst/>
                        </a:rPr>
                        <a:t>de supports de gestion pour chaque matériel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Prévenir la mauvaise gestion des fournitures médicales</a:t>
                      </a:r>
                      <a:endParaRPr lang="fr-F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  <a:tr h="290707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Infection au covid-19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Rendre</a:t>
                      </a:r>
                      <a:r>
                        <a:rPr lang="fr-FR" sz="1800" baseline="0" dirty="0" smtClean="0">
                          <a:effectLst/>
                        </a:rPr>
                        <a:t> disponible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en quantité suffisante les masques, </a:t>
                      </a:r>
                      <a:r>
                        <a:rPr lang="fr-FR" sz="1800" dirty="0" smtClean="0">
                          <a:effectLst/>
                        </a:rPr>
                        <a:t>gants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Prévenir l’infection au covid-19 chez le personnel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DPS KLOTO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</a:tr>
            </a:tbl>
          </a:graphicData>
        </a:graphic>
      </p:graphicFrame>
      <p:sp>
        <p:nvSpPr>
          <p:cNvPr id="104866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60</a:t>
            </a:fld>
            <a:endParaRPr lang="fr-FR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457200" y="188277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lvl="0" indent="0">
              <a:buNone/>
            </a:pPr>
            <a:r>
              <a:rPr lang="fr-FR" b="1" dirty="0" smtClean="0"/>
              <a:t>    </a:t>
            </a:r>
          </a:p>
          <a:p>
            <a:pPr marL="0" lvl="0" indent="0">
              <a:buNone/>
            </a:pPr>
            <a:endParaRPr lang="fr-FR" b="1" dirty="0"/>
          </a:p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pPr marL="0" lvl="0" indent="0" algn="ctr">
              <a:buNone/>
            </a:pPr>
            <a:r>
              <a:rPr lang="fr-FR" sz="3600" b="1" dirty="0" smtClean="0"/>
              <a:t>RESULTATS </a:t>
            </a:r>
            <a:r>
              <a:rPr lang="fr-FR" sz="3600" b="1" dirty="0"/>
              <a:t>DES </a:t>
            </a:r>
            <a:r>
              <a:rPr lang="fr-FR" sz="3600" b="1" dirty="0" smtClean="0"/>
              <a:t>ACTIVITES AU CMS LAVIE</a:t>
            </a:r>
            <a:endParaRPr lang="fr-FR" sz="36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1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97693"/>
              </p:ext>
            </p:extLst>
          </p:nvPr>
        </p:nvGraphicFramePr>
        <p:xfrm>
          <a:off x="179512" y="188639"/>
          <a:ext cx="8784976" cy="5904657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440160"/>
                <a:gridCol w="2376264"/>
                <a:gridCol w="3012355"/>
                <a:gridCol w="1956197"/>
              </a:tblGrid>
              <a:tr h="767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74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1 :</a:t>
                      </a:r>
                      <a:r>
                        <a:rPr lang="fr-FR" sz="1800" dirty="0">
                          <a:effectLst/>
                        </a:rPr>
                        <a:t> maitrise des risques professionnels et amélioration de la sécurité sur le lieu de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effectLst/>
                        </a:rPr>
                        <a:t>Quelques  personnels seulement sont briefés sur Covid-19 et sur les mesures barrières au début de l’épidémie de Covid-19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effectLst/>
                        </a:rPr>
                        <a:t>Absence de document et de procédures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kern="1200" dirty="0" smtClean="0">
                          <a:effectLst/>
                        </a:rPr>
                        <a:t>- Non déclaration des accidents et maladies professionnelles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3568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- Existence du dispositif de lavage des mains dans la cour </a:t>
                      </a: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effectLst/>
                        </a:rPr>
                        <a:t>Absence de comité de sécurité et santé au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900283"/>
              </p:ext>
            </p:extLst>
          </p:nvPr>
        </p:nvGraphicFramePr>
        <p:xfrm>
          <a:off x="251520" y="260648"/>
          <a:ext cx="8640961" cy="626469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5"/>
                <a:gridCol w="1590638"/>
                <a:gridCol w="3731126"/>
                <a:gridCol w="1930132"/>
              </a:tblGrid>
              <a:tr h="88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252322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</a:rPr>
                        <a:t>Module 2</a:t>
                      </a:r>
                      <a:r>
                        <a:rPr lang="fr-FR" sz="1800" dirty="0">
                          <a:effectLst/>
                          <a:latin typeface="+mn-lt"/>
                        </a:rPr>
                        <a:t> : maitrise des risques musculo-squelettiques et solutions ergonomiques </a:t>
                      </a:r>
                      <a:endParaRPr lang="fr-FR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Chaises en bois non adaptés (pas de coudoirs) dans les bureaux du personnel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chaises en bois non adaptés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-Pas de formation du personnel sur les pratiques ergonomiques</a:t>
                      </a:r>
                      <a:endParaRPr lang="fr-FR" sz="18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fr-FR" sz="1800" dirty="0" smtClean="0">
                        <a:effectLst/>
                        <a:latin typeface="+mn-lt"/>
                      </a:endParaRPr>
                    </a:p>
                  </a:txBody>
                  <a:tcPr marL="60893" marR="60893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traumatismes musculo-squelettiques (Lombalgie, Arthrose)</a:t>
                      </a:r>
                      <a:endParaRPr lang="fr-FR" sz="1800" dirty="0" smtClean="0">
                        <a:effectLst/>
                        <a:latin typeface="+mn-lt"/>
                      </a:endParaRPr>
                    </a:p>
                  </a:txBody>
                  <a:tcPr marL="60893" marR="60893" marT="0" marB="0"/>
                </a:tc>
              </a:tr>
              <a:tr h="178294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de matériel pour pousser, soulever, tirer les malades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de brancard et chaises roulantes</a:t>
                      </a: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</a:tr>
              <a:tr h="106976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d’évaluation des risques liés à la position et confort du personnel et des patients</a:t>
                      </a: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495390"/>
              </p:ext>
            </p:extLst>
          </p:nvPr>
        </p:nvGraphicFramePr>
        <p:xfrm>
          <a:off x="107504" y="46543"/>
          <a:ext cx="8784975" cy="6343788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0259"/>
                <a:gridCol w="1971790"/>
                <a:gridCol w="3484135"/>
                <a:gridCol w="1978791"/>
              </a:tblGrid>
              <a:tr h="807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209180"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  <a:latin typeface="+mn-lt"/>
                        </a:rPr>
                        <a:t>Module 3</a:t>
                      </a:r>
                      <a:r>
                        <a:rPr lang="fr-FR" sz="1800" dirty="0" smtClean="0">
                          <a:effectLst/>
                          <a:latin typeface="+mn-lt"/>
                        </a:rPr>
                        <a:t> :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maitrise des risques biologiques et lutte contre les infections notamment la Covid 19, VIH, les hépatites, la tuberculose et les fièvres hémorragiques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Disponibilité des masques des gants et eau de décontamination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Exposition au sang et aux autres liquides physiologiques</a:t>
                      </a:r>
                    </a:p>
                    <a:p>
                      <a:pPr marL="0" indent="-2857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Infections (VIH, hépatites, fièvres hémorragiques)</a:t>
                      </a:r>
                    </a:p>
                  </a:txBody>
                  <a:tcPr marL="60893" marR="60893" marT="0" marB="0"/>
                </a:tc>
              </a:tr>
              <a:tr h="108012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Certains personnels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sont briefés sur Covid-19 et sur les mesures barrières au début de l’épidémie de Covid-19</a:t>
                      </a: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Pas de lavabo dans les salles de consultations de la médecine et de la maternité</a:t>
                      </a: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 Infections nosocomiales</a:t>
                      </a:r>
                    </a:p>
                  </a:txBody>
                  <a:tcPr marL="60893" marR="60893" marT="0" marB="0"/>
                </a:tc>
              </a:tr>
              <a:tr h="165618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 Personnel non formé sur Covid-19</a:t>
                      </a: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Infection à la Covid-19 </a:t>
                      </a:r>
                    </a:p>
                  </a:txBody>
                  <a:tcPr marL="60893" marR="60893" marT="0" marB="0"/>
                </a:tc>
              </a:tr>
              <a:tr h="159126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 Existence du dispositif de lavage des mains dans la cour </a:t>
                      </a: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-Non-respect des mesures barrières (accompagnants ne portent pas de masques et ne se lavent pas les mains)</a:t>
                      </a: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62652"/>
              </p:ext>
            </p:extLst>
          </p:nvPr>
        </p:nvGraphicFramePr>
        <p:xfrm>
          <a:off x="251520" y="332656"/>
          <a:ext cx="8640960" cy="554461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584176"/>
                <a:gridCol w="1728192"/>
                <a:gridCol w="3398460"/>
                <a:gridCol w="1930132"/>
              </a:tblGrid>
              <a:tr h="1041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56046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effectLst/>
                        </a:rPr>
                        <a:t>Module 4</a:t>
                      </a:r>
                      <a:r>
                        <a:rPr lang="fr-FR" sz="1800" dirty="0" smtClean="0">
                          <a:effectLst/>
                        </a:rPr>
                        <a:t> : lutte contre la discrimination, le harcèlement et la violence sur le lieu de travail </a:t>
                      </a: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rowSpan="2">
                  <a:txBody>
                    <a:bodyPr/>
                    <a:lstStyle/>
                    <a:p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Règlement des problèmes interpersonnel à l’amiable 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Agressions physique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injures menaces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-Traumatismes (blessures)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4450" marR="44450" marT="0" marB="0"/>
                </a:tc>
              </a:tr>
              <a:tr h="2942647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Violence 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faite sur le personnel par la communauté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-Peur</a:t>
                      </a: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251519" y="757087"/>
          <a:ext cx="8640960" cy="598280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296145"/>
                <a:gridCol w="1080120"/>
                <a:gridCol w="3960440"/>
                <a:gridCol w="2304255"/>
              </a:tblGrid>
              <a:tr h="748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683745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5 </a:t>
                      </a:r>
                      <a:r>
                        <a:rPr lang="fr-FR" sz="1800" dirty="0" smtClean="0">
                          <a:effectLst/>
                        </a:rPr>
                        <a:t>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pour un lieu de travail vert et sain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rowSpan="5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des herbes mal taillées dans la cour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Envenimation par morsure de serpent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Piqûre de scorpion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Paludisme par prolifération des moustiques</a:t>
                      </a:r>
                    </a:p>
                  </a:txBody>
                  <a:tcPr marL="44450" marR="44450" marT="0" marB="0"/>
                </a:tc>
              </a:tr>
              <a:tr h="66645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Luminosité à 141 Lux dans les salles de consultations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-Troubles de vision</a:t>
                      </a:r>
                    </a:p>
                  </a:txBody>
                  <a:tcPr marL="44450" marR="44450" marT="0" marB="0"/>
                </a:tc>
              </a:tr>
              <a:tr h="561248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Fils électriques suspendus dans la cour et dans le couloir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Electrisation/électrocution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42469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Absence d’extincteur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Brûlure par incendie</a:t>
                      </a:r>
                    </a:p>
                  </a:txBody>
                  <a:tcPr marL="44450" marR="44450" marT="0" marB="0"/>
                </a:tc>
              </a:tr>
              <a:tr h="168374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-Stockage inadéquat des boites de sécurité dans la salle de soins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Infections (VIH, hépatites, fièvres hémorragiques)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Traumatismes par objet piquant ou par objet tranchant</a:t>
                      </a: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251519" y="757087"/>
          <a:ext cx="8640960" cy="5615740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4"/>
                <a:gridCol w="1707281"/>
                <a:gridCol w="3614483"/>
                <a:gridCol w="1930132"/>
              </a:tblGrid>
              <a:tr h="914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369949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5 </a:t>
                      </a:r>
                      <a:r>
                        <a:rPr lang="fr-FR" sz="1800" dirty="0" smtClean="0">
                          <a:effectLst/>
                        </a:rPr>
                        <a:t>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pour un lieu de travail vert et sain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(suite)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rowSpan="5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Mal étiquetage des  casiers de produits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Intoxication médicamenteuse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4450" marR="44450" marT="0" marB="0"/>
                </a:tc>
              </a:tr>
              <a:tr h="81698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Brulage des ordures à l’air libre,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Infections nosocomiales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81698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-Absence d’incinérateur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81698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Eau non potable</a:t>
                      </a: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Parasitoses digestives/maladies diarrhéiques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81698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Pas d’économie de l’eau (eau de robinet qui coule en permanence dans la cour)</a:t>
                      </a: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35706"/>
              </p:ext>
            </p:extLst>
          </p:nvPr>
        </p:nvGraphicFramePr>
        <p:xfrm>
          <a:off x="251519" y="757086"/>
          <a:ext cx="8640959" cy="5552233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3"/>
                <a:gridCol w="1707281"/>
                <a:gridCol w="3614483"/>
                <a:gridCol w="1930132"/>
              </a:tblGrid>
              <a:tr h="1042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115769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6 : </a:t>
                      </a:r>
                      <a:r>
                        <a:rPr lang="fr-FR" sz="1800" dirty="0" smtClean="0">
                          <a:effectLst/>
                        </a:rPr>
                        <a:t>rôle fondamental du personnel : recrutement, soutien, gestion, rétention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d’un infirmier pour recrutement</a:t>
                      </a:r>
                    </a:p>
                  </a:txBody>
                  <a:tcPr marL="44450" marR="44450" marT="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existence des installations de bien-être (cantine, vestiaire) pouvant engendrer des sorties intempestives à la recherche de la nourriture et de bien-être</a:t>
                      </a:r>
                    </a:p>
                  </a:txBody>
                  <a:tcPr marL="44450" marR="44450" marT="0" marB="0"/>
                </a:tc>
                <a:tc rowSpan="4"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Angoisse</a:t>
                      </a: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Anxiété</a:t>
                      </a:r>
                    </a:p>
                  </a:txBody>
                  <a:tcPr marL="44450" marR="44450" marT="0" marB="0"/>
                </a:tc>
              </a:tr>
              <a:tr h="1009299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relation interpersonnelle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09299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équipe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13751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Réunions mensuelles du personnel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549371"/>
              </p:ext>
            </p:extLst>
          </p:nvPr>
        </p:nvGraphicFramePr>
        <p:xfrm>
          <a:off x="251519" y="757086"/>
          <a:ext cx="8640959" cy="5768257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3"/>
                <a:gridCol w="1707281"/>
                <a:gridCol w="3614483"/>
                <a:gridCol w="1930132"/>
              </a:tblGrid>
              <a:tr h="1399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338575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effectLst/>
                        </a:rPr>
                        <a:t>Module 7 </a:t>
                      </a:r>
                      <a:r>
                        <a:rPr lang="fr-FR" sz="1800" dirty="0" smtClean="0">
                          <a:effectLst/>
                        </a:rPr>
                        <a:t>: horaires de travail et mesures favorables à la vie de famille </a:t>
                      </a: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Hébergement de quelques membres (RFS, SFE, AAE) du personnel dans l’enceinte de la clôture du CMS</a:t>
                      </a:r>
                      <a:endParaRPr lang="fr-F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Horaires de travail  élevés (permanence prolongée) à cause du nombre insuffisant de  personnel</a:t>
                      </a:r>
                      <a:endParaRPr lang="fr-F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</a:t>
                      </a:r>
                    </a:p>
                    <a:p>
                      <a:pPr lvl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Angoisse</a:t>
                      </a: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Anxiété</a:t>
                      </a:r>
                      <a:endParaRPr lang="fr-F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98275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-Perturbation de la vie familiale</a:t>
                      </a:r>
                      <a:endParaRPr lang="fr-FR" dirty="0"/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2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582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+mn-lt"/>
              </a:rPr>
              <a:t>I-LES OBJECTIFS(2/2</a:t>
            </a:r>
            <a:r>
              <a:rPr lang="fr-FR" b="1" dirty="0" smtClean="0">
                <a:latin typeface="+mn-lt"/>
              </a:rPr>
              <a:t>)</a:t>
            </a:r>
            <a:endParaRPr lang="fr-FR" dirty="0">
              <a:latin typeface="+mn-lt"/>
            </a:endParaRPr>
          </a:p>
        </p:txBody>
      </p:sp>
      <p:sp>
        <p:nvSpPr>
          <p:cNvPr id="1048604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91646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/>
              <a:t>Objectifs spécifiques</a:t>
            </a:r>
          </a:p>
          <a:p>
            <a:pPr lvl="0">
              <a:lnSpc>
                <a:spcPct val="150000"/>
              </a:lnSpc>
            </a:pPr>
            <a:r>
              <a:rPr lang="fr-FR" sz="2800" dirty="0"/>
              <a:t>Identifier les facteurs de risques professionnels </a:t>
            </a:r>
          </a:p>
          <a:p>
            <a:pPr lvl="0">
              <a:lnSpc>
                <a:spcPct val="150000"/>
              </a:lnSpc>
            </a:pPr>
            <a:r>
              <a:rPr lang="fr-FR" sz="2800" dirty="0"/>
              <a:t>Décrire les mesures de prévention des risques professionnels mises en place dans les deux structures sanitaires,</a:t>
            </a:r>
          </a:p>
          <a:p>
            <a:pPr lvl="0">
              <a:lnSpc>
                <a:spcPct val="150000"/>
              </a:lnSpc>
            </a:pPr>
            <a:r>
              <a:rPr lang="fr-FR" sz="2800" dirty="0"/>
              <a:t>Apprécier </a:t>
            </a:r>
            <a:r>
              <a:rPr lang="fr-FR" sz="2800" dirty="0" smtClean="0"/>
              <a:t>les mesures de </a:t>
            </a:r>
            <a:r>
              <a:rPr lang="fr-FR" sz="2800" dirty="0"/>
              <a:t>prévention des risques professionnels dans les deux structures sanitaires</a:t>
            </a:r>
          </a:p>
          <a:p>
            <a:pPr lvl="0">
              <a:lnSpc>
                <a:spcPct val="150000"/>
              </a:lnSpc>
            </a:pPr>
            <a:r>
              <a:rPr lang="fr-FR" sz="2800" dirty="0"/>
              <a:t>Proposer des plans d’action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0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277015"/>
              </p:ext>
            </p:extLst>
          </p:nvPr>
        </p:nvGraphicFramePr>
        <p:xfrm>
          <a:off x="251519" y="757086"/>
          <a:ext cx="8640959" cy="5768258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3"/>
                <a:gridCol w="1707281"/>
                <a:gridCol w="3614483"/>
                <a:gridCol w="1930132"/>
              </a:tblGrid>
              <a:tr h="1107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137272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8</a:t>
                      </a:r>
                      <a:r>
                        <a:rPr lang="fr-FR" sz="1800" dirty="0" smtClean="0">
                          <a:effectLst/>
                        </a:rPr>
                        <a:t> : sélection, stockage et gestion du matériel et fournitures</a:t>
                      </a: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Existence de magasin de médicaments et matériels</a:t>
                      </a:r>
                    </a:p>
                  </a:txBody>
                  <a:tcPr marL="44450" marR="4445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  <a:tab pos="449580" algn="l"/>
                        </a:tabLst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  <a:tab pos="449580" algn="l"/>
                        </a:tabLst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Sur-stockage de médicaments (dons)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rowSpan="3">
                  <a:txBody>
                    <a:bodyPr/>
                    <a:lstStyle/>
                    <a:p>
                      <a:pPr lvl="0"/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Péremption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16439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Dons de médicaments et matériels 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</a:tr>
              <a:tr h="164393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Disponibilité des masques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CMS LAVIE</a:t>
            </a:r>
            <a:endParaRPr lang="fr-FR" sz="3600" b="1" dirty="0"/>
          </a:p>
        </p:txBody>
      </p:sp>
      <p:sp>
        <p:nvSpPr>
          <p:cNvPr id="1048694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504056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Salle de </a:t>
            </a:r>
            <a:r>
              <a:rPr lang="fr-FR" sz="2000" dirty="0" smtClean="0"/>
              <a:t>pansement</a:t>
            </a:r>
            <a:endParaRPr lang="fr-FR" sz="2000" dirty="0"/>
          </a:p>
        </p:txBody>
      </p:sp>
      <p:sp>
        <p:nvSpPr>
          <p:cNvPr id="104869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16016" y="1484784"/>
            <a:ext cx="4041775" cy="50405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Suite de </a:t>
            </a:r>
            <a:r>
              <a:rPr lang="fr-FR" dirty="0" smtClean="0"/>
              <a:t>couche</a:t>
            </a:r>
            <a:endParaRPr lang="fr-FR" dirty="0"/>
          </a:p>
        </p:txBody>
      </p:sp>
      <p:pic>
        <p:nvPicPr>
          <p:cNvPr id="7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74875"/>
            <a:ext cx="3312367" cy="3951288"/>
          </a:xfrm>
        </p:spPr>
      </p:pic>
      <p:pic>
        <p:nvPicPr>
          <p:cNvPr id="8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74875"/>
            <a:ext cx="3528391" cy="3887333"/>
          </a:xfrm>
        </p:spPr>
      </p:pic>
    </p:spTree>
    <p:extLst>
      <p:ext uri="{BB962C8B-B14F-4D97-AF65-F5344CB8AC3E}">
        <p14:creationId xmlns:p14="http://schemas.microsoft.com/office/powerpoint/2010/main" val="16287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CMS LAVIE</a:t>
            </a:r>
            <a:endParaRPr lang="fr-FR" sz="3600" b="1" dirty="0"/>
          </a:p>
        </p:txBody>
      </p:sp>
      <p:sp>
        <p:nvSpPr>
          <p:cNvPr id="1048694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4040188" cy="432048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Sous la paillasse salle de </a:t>
            </a:r>
            <a:r>
              <a:rPr lang="fr-FR" sz="2000" dirty="0" smtClean="0"/>
              <a:t>pansement</a:t>
            </a:r>
            <a:endParaRPr lang="fr-FR" sz="2000" dirty="0"/>
          </a:p>
        </p:txBody>
      </p:sp>
      <p:sp>
        <p:nvSpPr>
          <p:cNvPr id="104869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72007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Porte salle de </a:t>
            </a:r>
            <a:r>
              <a:rPr lang="fr-FR" dirty="0" smtClean="0"/>
              <a:t>soins</a:t>
            </a:r>
            <a:endParaRPr lang="fr-FR" dirty="0"/>
          </a:p>
        </p:txBody>
      </p:sp>
      <p:pic>
        <p:nvPicPr>
          <p:cNvPr id="7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74875"/>
            <a:ext cx="3528391" cy="3951288"/>
          </a:xfrm>
        </p:spPr>
      </p:pic>
      <p:pic>
        <p:nvPicPr>
          <p:cNvPr id="8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74875"/>
            <a:ext cx="3888432" cy="3951288"/>
          </a:xfrm>
        </p:spPr>
      </p:pic>
    </p:spTree>
    <p:extLst>
      <p:ext uri="{BB962C8B-B14F-4D97-AF65-F5344CB8AC3E}">
        <p14:creationId xmlns:p14="http://schemas.microsoft.com/office/powerpoint/2010/main" val="42845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       </a:t>
            </a:r>
            <a:r>
              <a:rPr lang="fr-FR" dirty="0" smtClean="0"/>
              <a:t> </a:t>
            </a:r>
            <a:r>
              <a:rPr lang="fr-FR" sz="3600" b="1" dirty="0" smtClean="0"/>
              <a:t>PLAN D’ACTION DU CMS LAVIE</a:t>
            </a:r>
            <a:endParaRPr lang="fr-FR" sz="3600" b="1" dirty="0"/>
          </a:p>
        </p:txBody>
      </p:sp>
      <p:sp>
        <p:nvSpPr>
          <p:cNvPr id="104864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260648"/>
          <a:ext cx="8496944" cy="61206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53063"/>
                <a:gridCol w="1562100"/>
                <a:gridCol w="1562100"/>
                <a:gridCol w="1438275"/>
                <a:gridCol w="2081406"/>
              </a:tblGrid>
              <a:tr h="791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8999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professionnels et amélioration de la sécurité sur le lieu de travail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déclaration des accidents et maladies professionnelles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en place un comité de Sécurité santé  au travail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la survenue des maladies professionnelles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163097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Former les membres du comité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section Médecine de travail et du sport</a:t>
                      </a:r>
                    </a:p>
                  </a:txBody>
                  <a:tcPr marL="68580" marR="68580" marT="0" marB="0"/>
                </a:tc>
              </a:tr>
              <a:tr h="1479333">
                <a:tc vMerge="1">
                  <a:txBody>
                    <a:bodyPr/>
                    <a:lstStyle/>
                    <a:p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Rendre disponible les documents de procédures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section Médecine de travail et du sport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3" y="260648"/>
          <a:ext cx="8784975" cy="62263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56995"/>
                <a:gridCol w="1773936"/>
                <a:gridCol w="1797660"/>
                <a:gridCol w="1626181"/>
                <a:gridCol w="1830203"/>
              </a:tblGrid>
              <a:tr h="670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0606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2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musculo-squelettiques et solutions ergonomiques</a:t>
                      </a:r>
                      <a:endParaRPr lang="fr-F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3000" algn="l"/>
                        </a:tabLst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traumatismes musculo-squelettiques (Lombalgie, Arthrose)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Approvisionner le centre en  chaises adaptés pour le personnel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la survenue des traumatismes musculo-squelettiques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  <a:tr h="13812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Sensibiliser le personnel sur les bonnes pratiques ergonomiques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7308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Doter le centre en brancard et chaises roulantes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121801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Faire l’évaluation des risques liés à la position et confort du personnel et des patients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64197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  <a:gridCol w="1224136"/>
                <a:gridCol w="2337671"/>
                <a:gridCol w="1478753"/>
                <a:gridCol w="2160240"/>
              </a:tblGrid>
              <a:tr h="49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3926">
                <a:tc rowSpan="6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3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biologiques et lutte contre les infections notamment la Covid 19, VIH, les hépatites, la tuberculose et les fièvres hémorragiques 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Infections (VIH, hépatites, fièvres hémorragiques) et à la Covid-19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les lavabos dans les salles de consultations de la médecine et de la maternité</a:t>
                      </a: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Protéger le personnel contre les infections nosocomiales et la Covid-19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6627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Briefer le personnel sur la Covid-19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8063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Aménager une place sous les arbres pour les accompagnants 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107514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Veiller au lavage des mains et au port de masques par les accompagnants 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806355">
                <a:tc vMerge="1">
                  <a:txBody>
                    <a:bodyPr/>
                    <a:lstStyle/>
                    <a:p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Numéroter les places assises dans la salle d’attente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1148119">
                <a:tc vMerge="1">
                  <a:txBody>
                    <a:bodyPr/>
                    <a:lstStyle/>
                    <a:p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Réaménager la disposition des lits des patients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6120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  <a:gridCol w="1224136"/>
                <a:gridCol w="2337671"/>
                <a:gridCol w="1478753"/>
                <a:gridCol w="2160240"/>
              </a:tblGrid>
              <a:tr h="690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7067">
                <a:tc rowSpan="4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4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lutte contre la discrimination, le harcèlement et la violence sur le lieu de travail 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Traumatismes sur le personnel par la communauté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contribution le Chef du village et le COGES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la violence faite au personnel du CMS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9256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Intensifier la sensibilisation sur les dangers des violences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11262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Organiser des journées de dialogue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15016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Sensibiliser le personnel par un psychologue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63017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728192"/>
                <a:gridCol w="2049639"/>
                <a:gridCol w="1766785"/>
                <a:gridCol w="1872208"/>
              </a:tblGrid>
              <a:tr h="668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312">
                <a:tc rowSpan="4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un lieu de travail vert et sain</a:t>
                      </a:r>
                    </a:p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Envenimation par morsure de serpent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Piqûre de scorpion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Paludisme par prolifération des moustiques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Tailler  ou sarcler régulièrement les  herbes dans la cour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Lutter contre les envenimations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  <a:tr h="988189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 visuels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Changer les ampoules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les troubles visuels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  <a:tr h="988189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Plaidoyer à la DRS pour la prise en compte des factures d’électricité du CMS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988189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Electrisation, Electrocution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Réparer les installations électriques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Eviter les accidents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64734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4136"/>
                <a:gridCol w="1656184"/>
                <a:gridCol w="2448272"/>
                <a:gridCol w="1440160"/>
                <a:gridCol w="2016224"/>
              </a:tblGrid>
              <a:tr h="497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1252">
                <a:tc rowSpan="6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un lieu de travail vert et sain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(suite)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  <a:tab pos="449580" algn="l"/>
                        </a:tabLst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Infections nosocomiales et intoxication physicochimique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Aménager un endroit sécurisé pour le stockage des boites de sécurité 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la survenue des infections nosocomiales et intoxication physicochimique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101414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Etiqueter les  casiers de produits surtout à la pharmacie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651910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Plaidoyer pour la construction d’un incinérateur au centre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  <a:tr h="651910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Brûlure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-Payer un extincteur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Lutter contre les conséquences liées aux  incendies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  <a:tr h="713226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-Former le personnel sur son utilisation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713226">
                <a:tc vMerge="1">
                  <a:txBody>
                    <a:bodyPr/>
                    <a:lstStyle/>
                    <a:p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-Placer l’extincteur au lieu à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3600" b="1" dirty="0" smtClean="0">
                <a:latin typeface="+mn-lt"/>
              </a:rPr>
              <a:t>II-METHODE D’ETUDE(1/4)</a:t>
            </a:r>
            <a:r>
              <a:rPr lang="fr-FR" sz="3600" b="1" dirty="0"/>
              <a:t/>
            </a:r>
            <a:br>
              <a:rPr lang="fr-FR" sz="3600" b="1" dirty="0"/>
            </a:br>
            <a:endParaRPr lang="fr-FR" sz="3600" dirty="0"/>
          </a:p>
        </p:txBody>
      </p:sp>
      <p:sp>
        <p:nvSpPr>
          <p:cNvPr id="1048607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Ø"/>
            </a:pPr>
            <a:r>
              <a:rPr lang="fr-FR" b="1" dirty="0"/>
              <a:t>Cadre </a:t>
            </a:r>
            <a:r>
              <a:rPr lang="fr-FR" b="1" dirty="0" smtClean="0"/>
              <a:t>d’étude</a:t>
            </a:r>
          </a:p>
          <a:p>
            <a:pPr marL="57150" indent="0">
              <a:buNone/>
            </a:pPr>
            <a:r>
              <a:rPr lang="fr-FR" dirty="0" smtClean="0"/>
              <a:t>Le district sanitaire de Kloto compte X formations sanitaitres.il est mis en œuvre depuis 2018 dans 4 centres un projet pilote de Sécurité et santé au travail à travers l’approche &lt;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wise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smtClean="0"/>
              <a:t> Les </a:t>
            </a:r>
            <a:r>
              <a:rPr lang="fr-FR" sz="2800" dirty="0"/>
              <a:t>centres </a:t>
            </a:r>
            <a:r>
              <a:rPr lang="fr-FR" sz="2800" dirty="0" smtClean="0"/>
              <a:t>concernés  :AMITIE,KPOGADZI,NDM </a:t>
            </a:r>
            <a:r>
              <a:rPr lang="fr-FR" sz="2800" dirty="0"/>
              <a:t>et </a:t>
            </a:r>
            <a:r>
              <a:rPr lang="fr-FR" sz="2800" dirty="0" smtClean="0"/>
              <a:t>LAVIE</a:t>
            </a:r>
            <a:endParaRPr lang="fr-FR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Type </a:t>
            </a:r>
            <a:r>
              <a:rPr lang="fr-FR" b="1" dirty="0"/>
              <a:t>d’étude</a:t>
            </a:r>
          </a:p>
          <a:p>
            <a:pPr marL="0" indent="0">
              <a:buNone/>
            </a:pPr>
            <a:r>
              <a:rPr lang="fr-FR" sz="2800" dirty="0"/>
              <a:t>Il </a:t>
            </a:r>
            <a:r>
              <a:rPr lang="fr-FR" sz="2800" dirty="0" smtClean="0"/>
              <a:t>s’est agi </a:t>
            </a:r>
            <a:r>
              <a:rPr lang="fr-FR" sz="2800" dirty="0"/>
              <a:t>d’une </a:t>
            </a:r>
            <a:r>
              <a:rPr lang="fr-FR" sz="2800" dirty="0" smtClean="0"/>
              <a:t>étude </a:t>
            </a:r>
            <a:r>
              <a:rPr lang="fr-FR" sz="2800" dirty="0" smtClean="0"/>
              <a:t> évaluative </a:t>
            </a:r>
            <a:endParaRPr lang="fr-FR" sz="2800" dirty="0"/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0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atin typeface="+mn-lt"/>
              </a:rPr>
              <a:t>II-METHODE D’ETUDE(1/2)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58326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4136"/>
                <a:gridCol w="1656184"/>
                <a:gridCol w="2448272"/>
                <a:gridCol w="1440160"/>
                <a:gridCol w="2016224"/>
              </a:tblGrid>
              <a:tr h="837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5148">
                <a:tc rowSpan="2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un lieu de travail vert et sain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(suite)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Maladies parasitaires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Chlorer l’eau de boisson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la survenue des maladies parasitaires chez le personnel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21602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Arranger le robinet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6120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728192"/>
                <a:gridCol w="2049639"/>
                <a:gridCol w="1766785"/>
                <a:gridCol w="1872208"/>
              </a:tblGrid>
              <a:tr h="1268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2584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6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rôle fondamental du personnel : recrutement, soutien, gestion, rétention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Angoisse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Anxiété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Plaidoyer pour la construction des sanitaires pour le personnel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Réduire les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260648"/>
          <a:ext cx="8784976" cy="56323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728192"/>
                <a:gridCol w="2049639"/>
                <a:gridCol w="1766785"/>
                <a:gridCol w="1872208"/>
              </a:tblGrid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7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horaires de travail et mesures favorables à la vie de famille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Angoisse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2743200" algn="ctr"/>
                          <a:tab pos="5486400" algn="r"/>
                          <a:tab pos="2286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Anxiété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Plaidoyer pour le renforcer du CMS en personnel qualifié          (1 IAE ou IDE, AAE)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Lutter contre le stress dû aux permanences prolongées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0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548680"/>
          <a:ext cx="8784976" cy="5904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/>
                <a:gridCol w="1728192"/>
                <a:gridCol w="2049639"/>
                <a:gridCol w="1766785"/>
                <a:gridCol w="1872208"/>
              </a:tblGrid>
              <a:tr h="912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RISQUE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ACTION CORRECTRICE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OBJECTIF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RESPONSABLES</a:t>
                      </a:r>
                      <a:endParaRPr lang="fr-F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5433">
                <a:tc rowSpan="2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8 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sélection, stockage et gestion du matériel et fournitures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Péremption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Utiliser les médicaments en voie de péremption (dans les dons)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Eviter la péremption des médicaments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RFS</a:t>
                      </a:r>
                    </a:p>
                  </a:txBody>
                  <a:tcPr marL="68580" marR="68580" marT="0" marB="0"/>
                </a:tc>
              </a:tr>
              <a:tr h="20162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Faire mensuellement les inventaires des médicaments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lvl="0" indent="0">
              <a:buNone/>
            </a:pPr>
            <a:r>
              <a:rPr lang="fr-FR" b="1" dirty="0" smtClean="0"/>
              <a:t>    </a:t>
            </a:r>
          </a:p>
          <a:p>
            <a:pPr marL="0" lvl="0" indent="0">
              <a:buNone/>
            </a:pPr>
            <a:endParaRPr lang="fr-FR" b="1" dirty="0"/>
          </a:p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endParaRPr lang="fr-FR" b="1" dirty="0"/>
          </a:p>
          <a:p>
            <a:pPr marL="0" lvl="0" indent="0" algn="ctr">
              <a:buNone/>
            </a:pPr>
            <a:r>
              <a:rPr lang="fr-FR" b="1" dirty="0" smtClean="0"/>
              <a:t>RESULTATS </a:t>
            </a:r>
            <a:r>
              <a:rPr lang="fr-FR" b="1" dirty="0"/>
              <a:t>DES </a:t>
            </a:r>
            <a:r>
              <a:rPr lang="fr-FR" b="1" dirty="0" smtClean="0"/>
              <a:t>ACTIVITES AU CMS NDM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4861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188639"/>
          <a:ext cx="8784976" cy="6264697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440160"/>
                <a:gridCol w="1746305"/>
                <a:gridCol w="3642314"/>
                <a:gridCol w="1956197"/>
              </a:tblGrid>
              <a:tr h="894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9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Module 1 : maitrise des risques professionnels et amélioration de la sécurité sur le lieu de travail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-Les mesures barrières sont respectées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-Les affiches sur la covid19 et les AES sont affichées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tri, le transport sécurisé et l’incinération des déchets se fait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-Les accidents de travail sont pris en charge par le centre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comité santé au travail n’existe pas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Manuel de Procédure sur la sécurité et santé au travail n’existe pas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-Accidents de travail et maladies professionnelles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61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251519" y="764705"/>
          <a:ext cx="8640961" cy="5472607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89065"/>
                <a:gridCol w="1590638"/>
                <a:gridCol w="3731126"/>
                <a:gridCol w="1930132"/>
              </a:tblGrid>
              <a:tr h="995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4477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2</a:t>
                      </a:r>
                      <a:r>
                        <a:rPr lang="fr-FR" sz="1800" dirty="0">
                          <a:effectLst/>
                        </a:rPr>
                        <a:t> : maitrise des risques musculo-squelettiques et solutions ergonomiques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Lits et chariots adaptés pour le travail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personnel n’a pas reçu de sensibilisations sur les bonnes pratiques ergométrique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-Certaines chaises sont mal adaptées pour le travail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matériel pour aider à soulever les malades n’existe pas</a:t>
                      </a: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-Accidents de travail et maladies professionnelles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-Troubles musculo-squelettique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Troubles musculo-squelettique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 smtClean="0">
                        <a:effectLst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1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3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07505" y="163240"/>
          <a:ext cx="8928991" cy="6516505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728191"/>
                <a:gridCol w="1368152"/>
                <a:gridCol w="3816424"/>
                <a:gridCol w="2016224"/>
              </a:tblGrid>
              <a:tr h="700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733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3</a:t>
                      </a:r>
                      <a:r>
                        <a:rPr lang="fr-FR" sz="1800" dirty="0">
                          <a:effectLst/>
                        </a:rPr>
                        <a:t> : maitrise des risques biologiques et lutte contre les infections notamment la </a:t>
                      </a:r>
                      <a:r>
                        <a:rPr lang="fr-FR" sz="1800" dirty="0" err="1">
                          <a:effectLst/>
                        </a:rPr>
                        <a:t>Covid</a:t>
                      </a:r>
                      <a:r>
                        <a:rPr lang="fr-FR" sz="1800" dirty="0">
                          <a:effectLst/>
                        </a:rPr>
                        <a:t> 19, VIH, les hépatites, la tuberculose et les fièvres hémorragiques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Existence des dispositifs de lave-mains fonctionnel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-Existence de gel hydro alcoolique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-Existence des différents types de poubelles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Personnel n’est pas sensibilisé sur les risques biologiques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-Contamination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3" y="332656"/>
          <a:ext cx="8507288" cy="5976664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633689"/>
                <a:gridCol w="1552776"/>
                <a:gridCol w="3642314"/>
                <a:gridCol w="1678509"/>
              </a:tblGrid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18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4</a:t>
                      </a:r>
                      <a:r>
                        <a:rPr lang="fr-FR" sz="1800" dirty="0">
                          <a:effectLst/>
                        </a:rPr>
                        <a:t> : lutte contre la discrimination, le harcèlement et la violence sur le lieu de travail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Egalité et équité du personnel dans le centre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Personnel n’est pas formé sur les violences  sur lieu de travail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-Stress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-Coups et blessures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1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7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44623"/>
          <a:ext cx="8784976" cy="6601460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512168"/>
                <a:gridCol w="1674297"/>
                <a:gridCol w="3642314"/>
                <a:gridCol w="1956197"/>
              </a:tblGrid>
              <a:tr h="681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7274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</a:t>
                      </a:r>
                      <a:r>
                        <a:rPr lang="fr-FR" sz="1800" b="1" dirty="0">
                          <a:effectLst/>
                        </a:rPr>
                        <a:t>5 </a:t>
                      </a:r>
                      <a:r>
                        <a:rPr lang="fr-FR" sz="1800" dirty="0">
                          <a:effectLst/>
                        </a:rPr>
                        <a:t>: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pour </a:t>
                      </a:r>
                      <a:r>
                        <a:rPr lang="fr-FR" sz="1800" dirty="0">
                          <a:effectLst/>
                        </a:rPr>
                        <a:t>un lieu de travail vert et sain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-Centre clôturé et la cour bien entretenue avec des fleurs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-Existence de différents types de poubelles et leur utilisation effective dans le centre</a:t>
                      </a:r>
                      <a:endParaRPr lang="fr-FR" dirty="0"/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 luminosité moyenne faible (109,6 lux)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-Existence de mobiliers cassés dans la cour du centre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-Existence des escaliers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-Inexistence des extincteurs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-Issus de secours existant avec des ouvertures internes</a:t>
                      </a:r>
                      <a:endParaRPr lang="fr-FR" dirty="0"/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-Trouble visuel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-Blessure du personnel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-Chute du personnel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-Brûlure du personnel en cas d’incendie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-Plaies et traumatismes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93" marR="60893" marT="0" marB="0"/>
                </a:tc>
              </a:tr>
            </a:tbl>
          </a:graphicData>
        </a:graphic>
      </p:graphicFrame>
      <p:sp>
        <p:nvSpPr>
          <p:cNvPr id="104862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2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94569"/>
              </p:ext>
            </p:extLst>
          </p:nvPr>
        </p:nvGraphicFramePr>
        <p:xfrm>
          <a:off x="251520" y="1628800"/>
          <a:ext cx="8604448" cy="42731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2962186"/>
                <a:gridCol w="2327433"/>
                <a:gridCol w="3314829"/>
              </a:tblGrid>
              <a:tr h="745348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CIBLES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TECHNIQUES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OUTILS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03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fr-FR" sz="2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 immédiats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Observation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</a:rPr>
                        <a:t>Grille 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d’observation des conditions de travail  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65953">
                <a:tc>
                  <a:txBody>
                    <a:bodyPr/>
                    <a:lstStyle/>
                    <a:p>
                      <a:pPr marL="45720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Responsable </a:t>
                      </a: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 centre(04)</a:t>
                      </a:r>
                      <a:endParaRPr lang="fr-FR" sz="24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fr-FR" sz="2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Prestataires(10)</a:t>
                      </a:r>
                    </a:p>
                    <a:p>
                      <a:pPr marL="8001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Membres de COGES(02)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Entretien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Guide </a:t>
                      </a:r>
                      <a:r>
                        <a:rPr lang="fr-FR" sz="2400" b="0" dirty="0" smtClean="0">
                          <a:solidFill>
                            <a:schemeClr val="tx1"/>
                          </a:solidFill>
                          <a:effectLst/>
                        </a:rPr>
                        <a:t>d’entretien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861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</a:t>
            </a:fld>
            <a:endParaRPr lang="fr-FR"/>
          </a:p>
        </p:txBody>
      </p:sp>
      <p:sp>
        <p:nvSpPr>
          <p:cNvPr id="1048613" name="Titre 2"/>
          <p:cNvSpPr>
            <a:spLocks noGrp="1"/>
          </p:cNvSpPr>
          <p:nvPr>
            <p:ph type="title"/>
          </p:nvPr>
        </p:nvSpPr>
        <p:spPr>
          <a:xfrm>
            <a:off x="3944" y="27856"/>
            <a:ext cx="8640960" cy="1744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/>
              <a:t>II-METHODE </a:t>
            </a:r>
            <a:r>
              <a:rPr lang="fr-FR" sz="3600" b="1" dirty="0" smtClean="0"/>
              <a:t>D’ETUDE(2/2)</a:t>
            </a:r>
            <a:r>
              <a:rPr lang="fr-FR" sz="4000" b="1" dirty="0"/>
              <a:t/>
            </a:r>
            <a:br>
              <a:rPr lang="fr-FR" sz="4000" b="1" dirty="0"/>
            </a:br>
            <a:r>
              <a:rPr lang="fr-FR" sz="2800" b="1" dirty="0" smtClean="0">
                <a:latin typeface="+mn-lt"/>
              </a:rPr>
              <a:t>Cibles</a:t>
            </a:r>
            <a:r>
              <a:rPr lang="fr-FR" sz="2800" b="1" dirty="0" smtClean="0">
                <a:latin typeface="+mn-lt"/>
              </a:rPr>
              <a:t>, techniques et outils</a:t>
            </a:r>
            <a:endParaRPr lang="fr-F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7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1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404665"/>
          <a:ext cx="8712967" cy="6159543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435646"/>
                <a:gridCol w="1643979"/>
                <a:gridCol w="3856246"/>
                <a:gridCol w="1777096"/>
              </a:tblGrid>
              <a:tr h="432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6 : </a:t>
                      </a:r>
                      <a:r>
                        <a:rPr lang="fr-FR" sz="1800" dirty="0">
                          <a:effectLst/>
                        </a:rPr>
                        <a:t>rôle </a:t>
                      </a:r>
                      <a:r>
                        <a:rPr lang="fr-FR" sz="1800" dirty="0" smtClean="0">
                          <a:effectLst/>
                        </a:rPr>
                        <a:t>fondamental </a:t>
                      </a:r>
                      <a:r>
                        <a:rPr lang="fr-FR" sz="1800" dirty="0">
                          <a:effectLst/>
                        </a:rPr>
                        <a:t>du personnel : recrutement, soutien, gestion, rétention </a:t>
                      </a:r>
                      <a:endParaRPr lang="fr-FR" sz="18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Recrutement du personnel sur des fonds propres et parfois dotation de l’ANVT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Toilette pour le  personnel non scindée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-Inexistence de douche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93" marR="6089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-Contamination du personnel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-Infections dermatologiques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93" marR="6089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62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2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404236"/>
              </p:ext>
            </p:extLst>
          </p:nvPr>
        </p:nvGraphicFramePr>
        <p:xfrm>
          <a:off x="179513" y="170325"/>
          <a:ext cx="8712967" cy="6330224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633689"/>
                <a:gridCol w="1552776"/>
                <a:gridCol w="3642314"/>
                <a:gridCol w="1884188"/>
              </a:tblGrid>
              <a:tr h="735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547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7 </a:t>
                      </a:r>
                      <a:r>
                        <a:rPr lang="fr-FR" sz="1800" dirty="0">
                          <a:effectLst/>
                        </a:rPr>
                        <a:t>: horaires de travail et mesures favorables à la vie de famille 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-Congés et les permissions sont accordés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-Travail posté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-Stress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2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3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34443"/>
              </p:ext>
            </p:extLst>
          </p:nvPr>
        </p:nvGraphicFramePr>
        <p:xfrm>
          <a:off x="457200" y="260649"/>
          <a:ext cx="8229600" cy="6317512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356001"/>
                <a:gridCol w="1552776"/>
                <a:gridCol w="3642314"/>
                <a:gridCol w="1678509"/>
              </a:tblGrid>
              <a:tr h="657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Modules 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Points forts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Facteurs de risques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Risques identifiés </a:t>
                      </a:r>
                      <a:endParaRPr lang="fr-FR" sz="2400" b="1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0893" marR="60893" marT="0" marB="0"/>
                </a:tc>
              </a:tr>
              <a:tr h="5534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Module 8</a:t>
                      </a:r>
                      <a:r>
                        <a:rPr lang="fr-FR" sz="1800" dirty="0">
                          <a:effectLst/>
                        </a:rPr>
                        <a:t> : sélection, stockage et gestion du matériel et </a:t>
                      </a:r>
                      <a:r>
                        <a:rPr lang="fr-FR" sz="1800" dirty="0" smtClean="0">
                          <a:effectLst/>
                        </a:rPr>
                        <a:t>fournitures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893" marR="6089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-Matériel servi à la demande du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-Disponibilité d’un magasin pour le stockage du matériel et fourniture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-Insuffisance de masques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-Distributeurs gel sont disponibles mais  non fixés pour être fonctionnel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-Contamination à la Covid19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-Contamination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2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1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       </a:t>
            </a:r>
            <a:r>
              <a:rPr lang="fr-FR" dirty="0" smtClean="0"/>
              <a:t> </a:t>
            </a:r>
            <a:r>
              <a:rPr lang="fr-FR" b="1" dirty="0" smtClean="0"/>
              <a:t>PLAN D’ACTION DU CMS NDM</a:t>
            </a:r>
            <a:endParaRPr lang="fr-FR" b="1" dirty="0"/>
          </a:p>
        </p:txBody>
      </p:sp>
      <p:sp>
        <p:nvSpPr>
          <p:cNvPr id="104864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5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73249"/>
              </p:ext>
            </p:extLst>
          </p:nvPr>
        </p:nvGraphicFramePr>
        <p:xfrm>
          <a:off x="179511" y="260648"/>
          <a:ext cx="8784977" cy="63241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5879"/>
                <a:gridCol w="1615053"/>
                <a:gridCol w="1615053"/>
                <a:gridCol w="1487030"/>
                <a:gridCol w="2151962"/>
              </a:tblGrid>
              <a:tr h="846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470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1 :</a:t>
                      </a:r>
                      <a:r>
                        <a:rPr lang="fr-FR" sz="1800" b="1" baseline="0" dirty="0" smtClean="0">
                          <a:effectLst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professionnels et amélioration de la sécurité et santé au travail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-Accidents de travail et maladies professionnelles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-Former le comité sécurité et santé au travail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</a:rPr>
                        <a:t>Promouvoir le </a:t>
                      </a:r>
                      <a:r>
                        <a:rPr lang="fr-FR" sz="1800" dirty="0" err="1">
                          <a:effectLst/>
                          <a:latin typeface="Times New Roman"/>
                          <a:ea typeface="Times New Roman"/>
                        </a:rPr>
                        <a:t>health</a:t>
                      </a: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</a:rPr>
                        <a:t> WISE dans le service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</a:rPr>
                        <a:t>Médecin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826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49580" algn="l"/>
                        </a:tabLst>
                      </a:pP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</a:rPr>
                        <a:t>-Rendre disponible le manuel de procédure sur la sécurité santé au travail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Times New Roman"/>
                          <a:ea typeface="Times New Roman"/>
                        </a:rPr>
                        <a:t>Avoir le manuel de procédure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Times New Roman"/>
                          <a:ea typeface="Times New Roman"/>
                        </a:rPr>
                        <a:t>Président du comité SST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527650"/>
              </p:ext>
            </p:extLst>
          </p:nvPr>
        </p:nvGraphicFramePr>
        <p:xfrm>
          <a:off x="323529" y="332657"/>
          <a:ext cx="8640959" cy="6018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6143"/>
                <a:gridCol w="1140264"/>
                <a:gridCol w="1740056"/>
                <a:gridCol w="2232249"/>
                <a:gridCol w="2232247"/>
              </a:tblGrid>
              <a:tr h="648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+mn-lt"/>
                        </a:rPr>
                        <a:t>Module</a:t>
                      </a:r>
                      <a:endParaRPr lang="fr-FR" sz="2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+mn-lt"/>
                        </a:rPr>
                        <a:t>Risque</a:t>
                      </a:r>
                      <a:endParaRPr lang="fr-FR" sz="2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+mn-lt"/>
                        </a:rPr>
                        <a:t>Action Correctrice</a:t>
                      </a:r>
                      <a:endParaRPr lang="fr-FR" sz="2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+mn-lt"/>
                        </a:rPr>
                        <a:t>Objectif</a:t>
                      </a:r>
                      <a:endParaRPr lang="fr-FR" sz="2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+mn-lt"/>
                        </a:rPr>
                        <a:t>Responsables</a:t>
                      </a:r>
                      <a:endParaRPr lang="fr-FR" sz="2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880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  <a:latin typeface="+mn-lt"/>
                        </a:rPr>
                        <a:t>Module2 :</a:t>
                      </a:r>
                      <a:r>
                        <a:rPr lang="fr-FR" sz="1800" b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musculo-squelettiques et solution ergonomiques</a:t>
                      </a:r>
                      <a:endParaRPr lang="fr-FR" sz="18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540" marR="63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-Accidents de travail et maladies professionnelles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-Faire les sensibilisations sur les bonnes pratiques ergométriques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Sensibiliser le personnel sur les risques professionnels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Président du comité SST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4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-Troubles musculo-squelettique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-Acheter les chaises réglables au personnel pour le travail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Eviter les TMS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La sœur responsable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92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- Troubles musculo-squelettique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-Acheter le matériel pour à soulever les malades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les TMS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La 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49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6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6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944958"/>
              </p:ext>
            </p:extLst>
          </p:nvPr>
        </p:nvGraphicFramePr>
        <p:xfrm>
          <a:off x="251520" y="188641"/>
          <a:ext cx="8712971" cy="61926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6144"/>
                <a:gridCol w="1572427"/>
                <a:gridCol w="2388013"/>
                <a:gridCol w="1512168"/>
                <a:gridCol w="1944219"/>
              </a:tblGrid>
              <a:tr h="1376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16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3</a:t>
                      </a:r>
                      <a:r>
                        <a:rPr lang="fr-FR" sz="1800" b="1" baseline="0" dirty="0" smtClean="0">
                          <a:effectLst/>
                        </a:rPr>
                        <a:t> </a:t>
                      </a:r>
                      <a:r>
                        <a:rPr lang="fr-FR" sz="1800" b="0" baseline="0" dirty="0" smtClean="0">
                          <a:effectLst/>
                        </a:rPr>
                        <a:t>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Maitrise des risques biologiques et lutte contre les infections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79" marR="596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-Contamination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-Organiser une séance de sensibilisation au personnel par semestre sur les risques biologiques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la contamination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Médecin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7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46123"/>
              </p:ext>
            </p:extLst>
          </p:nvPr>
        </p:nvGraphicFramePr>
        <p:xfrm>
          <a:off x="251520" y="404664"/>
          <a:ext cx="8568953" cy="5616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9947"/>
                <a:gridCol w="1420413"/>
                <a:gridCol w="1728192"/>
                <a:gridCol w="1605904"/>
                <a:gridCol w="1994497"/>
              </a:tblGrid>
              <a:tr h="1361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553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4 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Lutte contre la discrimination, le harcèlement et les violences sur le lieu de travail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-Stress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-Coups et blessures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-Former le personnel sur la discrimination, le harcèlement et les violences sur le lieu de travail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Prévenir la discrimination, le harcèlement et les violences sur les lieux de travail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Médecin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23837"/>
              </p:ext>
            </p:extLst>
          </p:nvPr>
        </p:nvGraphicFramePr>
        <p:xfrm>
          <a:off x="179513" y="116632"/>
          <a:ext cx="8712969" cy="61459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0329"/>
                <a:gridCol w="1504408"/>
                <a:gridCol w="1815822"/>
                <a:gridCol w="1440160"/>
                <a:gridCol w="2232250"/>
              </a:tblGrid>
              <a:tr h="707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904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Module 5 </a:t>
                      </a:r>
                      <a:r>
                        <a:rPr lang="fr-FR" sz="1800" b="0" dirty="0" smtClean="0">
                          <a:effectLst/>
                        </a:rPr>
                        <a:t>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un lieu de travail vert et sain</a:t>
                      </a:r>
                      <a:endParaRPr lang="fr-FR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-Trouble visuel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-Remplacer et les fixer juste au-dessus du poste de travail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Eclairer le poste de travail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686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-Blessure du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-Ramasser le mobilier cassé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les blessures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8548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-Chute du personnel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-Sensibiliser le personnel au moment de l’utilisation des </a:t>
                      </a:r>
                      <a:r>
                        <a:rPr lang="fr-FR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escaliers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les chutes du personnel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Médecin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8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507783"/>
              </p:ext>
            </p:extLst>
          </p:nvPr>
        </p:nvGraphicFramePr>
        <p:xfrm>
          <a:off x="179513" y="116632"/>
          <a:ext cx="8712968" cy="6120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0329"/>
                <a:gridCol w="1504408"/>
                <a:gridCol w="2031846"/>
                <a:gridCol w="1368152"/>
                <a:gridCol w="2088233"/>
              </a:tblGrid>
              <a:tr h="863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Module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Risque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Action Correctrice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Objectif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Responsables</a:t>
                      </a:r>
                      <a:endParaRPr lang="fr-FR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861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effectLst/>
                        </a:rPr>
                        <a:t>Module 5</a:t>
                      </a:r>
                      <a:r>
                        <a:rPr lang="fr-FR" sz="1800" b="0" dirty="0" smtClean="0">
                          <a:effectLst/>
                        </a:rPr>
                        <a:t> :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un lieu de travail vert et sain (suite)</a:t>
                      </a:r>
                      <a:endParaRPr lang="fr-FR" sz="1800" b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fr-FR" b="0" dirty="0"/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-Brûlure du personnel en cas d’incendie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-Payer les extincteurs et former le personnel à son utilisation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les brûlures du personnel en cas d’incendie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8832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66047" marR="66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-Plaies et traumatismes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-Remplacer les portes à ouverture interne par celles à ouverture externe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Eviter les blessures en cas de danger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Times New Roman"/>
                        </a:rPr>
                        <a:t>Sœur responsable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5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A1FE-0162-4294-965F-5106688DAD88}" type="slidenum">
              <a:rPr lang="fr-FR" smtClean="0"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</TotalTime>
  <Words>4419</Words>
  <Application>Microsoft Office PowerPoint</Application>
  <PresentationFormat>Affichage à l'écran (4:3)</PresentationFormat>
  <Paragraphs>2017</Paragraphs>
  <Slides>105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105</vt:i4>
      </vt:variant>
    </vt:vector>
  </HeadingPairs>
  <TitlesOfParts>
    <vt:vector size="106" baseType="lpstr">
      <vt:lpstr>Thème Office</vt:lpstr>
      <vt:lpstr>Présentation PowerPoint</vt:lpstr>
      <vt:lpstr>LES MEMBRES DU GROUPE</vt:lpstr>
      <vt:lpstr>PLAN DE PRESENTATION</vt:lpstr>
      <vt:lpstr>INTRODUCTION(1/2)</vt:lpstr>
      <vt:lpstr>INTRODUCTION(2/2)</vt:lpstr>
      <vt:lpstr>I-LES OBJECTIFS(1/2) </vt:lpstr>
      <vt:lpstr>I-LES OBJECTIFS(2/2)</vt:lpstr>
      <vt:lpstr>II-METHODE D’ETUDE(1/4) </vt:lpstr>
      <vt:lpstr>II-METHODE D’ETUDE(2/2) Cibles, techniques et outils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 KPOGADZI</vt:lpstr>
      <vt:lpstr>CMS KPOGADZI</vt:lpstr>
      <vt:lpstr>CMS KPOGADZI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 AMITIE</vt:lpstr>
      <vt:lpstr>CMS AMITIE</vt:lpstr>
      <vt:lpstr>CMS AMITIE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 LAVIE</vt:lpstr>
      <vt:lpstr>CMS LAVIE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CONCLUSION (1/2) </vt:lpstr>
      <vt:lpstr> CONCLUSION (2/2) </vt:lpstr>
      <vt:lpstr>MERI POUR VOTRE AIMABLE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HP</cp:lastModifiedBy>
  <cp:revision>78</cp:revision>
  <dcterms:created xsi:type="dcterms:W3CDTF">2017-08-12T11:52:18Z</dcterms:created>
  <dcterms:modified xsi:type="dcterms:W3CDTF">2002-01-01T06:05:07Z</dcterms:modified>
</cp:coreProperties>
</file>