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gmMurFYvY1x5hNKgDfDFkgrbcG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c0675d26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c0675d2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c0675d26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c0675d2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c0675d26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8c0675d2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c0675d26d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c0675d26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c0675d26d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c0675d26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c0675d26d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c0675d26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c0675d26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c0675d2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c0675d26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c0675d26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c0675d26d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c0675d2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c0675d26d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c0675d26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c332ee9e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4c332ee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c13ae85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c13ae8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c0675d26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c0675d26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c0675d26d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c0675d2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c0675d26d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c0675d2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c0675d26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c0675d2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c0675d26d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8c0675d2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c0675d26d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c0675d2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c0675d26d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c0675d2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c0675d26d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c0675d26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c0675d26d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c0675d2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c0675d2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c0675d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c0675d26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c0675d2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0675d26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c0675d2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0" name="Google Shape;11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5d729138_0_302"/>
          <p:cNvSpPr/>
          <p:nvPr/>
        </p:nvSpPr>
        <p:spPr>
          <a:xfrm>
            <a:off x="0" y="0"/>
            <a:ext cx="12192000" cy="5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555d729138_0_302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g2555d729138_0_302"/>
          <p:cNvSpPr txBox="1"/>
          <p:nvPr>
            <p:ph idx="1" type="subTitle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g2555d729138_0_302"/>
          <p:cNvSpPr/>
          <p:nvPr/>
        </p:nvSpPr>
        <p:spPr>
          <a:xfrm>
            <a:off x="4063605" y="5323800"/>
            <a:ext cx="40635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555d729138_0_302"/>
          <p:cNvSpPr/>
          <p:nvPr/>
        </p:nvSpPr>
        <p:spPr>
          <a:xfrm>
            <a:off x="8128361" y="5323800"/>
            <a:ext cx="40635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555d729138_0_302"/>
          <p:cNvSpPr/>
          <p:nvPr/>
        </p:nvSpPr>
        <p:spPr>
          <a:xfrm>
            <a:off x="1" y="5323800"/>
            <a:ext cx="40635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555d729138_0_302"/>
          <p:cNvSpPr txBox="1"/>
          <p:nvPr>
            <p:ph idx="12" type="sldNum"/>
          </p:nvPr>
        </p:nvSpPr>
        <p:spPr>
          <a:xfrm>
            <a:off x="-167" y="6440375"/>
            <a:ext cx="1219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55d729138_0_434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555d729138_0_434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555d729138_0_434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555d729138_0_434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555d729138_0_434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7f0109f97_0_158"/>
          <p:cNvSpPr txBox="1"/>
          <p:nvPr>
            <p:ph type="title"/>
          </p:nvPr>
        </p:nvSpPr>
        <p:spPr>
          <a:xfrm>
            <a:off x="6968800" y="2420733"/>
            <a:ext cx="3476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53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g267f0109f97_0_158"/>
          <p:cNvSpPr txBox="1"/>
          <p:nvPr>
            <p:ph idx="1" type="subTitle"/>
          </p:nvPr>
        </p:nvSpPr>
        <p:spPr>
          <a:xfrm>
            <a:off x="6968800" y="3074600"/>
            <a:ext cx="34767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  <a:defRPr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g267f0109f97_0_158"/>
          <p:cNvSpPr/>
          <p:nvPr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555d729138_0_126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2555d729138_0_126"/>
          <p:cNvSpPr txBox="1"/>
          <p:nvPr>
            <p:ph idx="1" type="body"/>
          </p:nvPr>
        </p:nvSpPr>
        <p:spPr>
          <a:xfrm>
            <a:off x="1191600" y="1831450"/>
            <a:ext cx="86169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g2555d729138_0_126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2555d729138_0_12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2555d729138_0_126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2555d729138_0_126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2555d729138_0_126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555d729138_0_524"/>
          <p:cNvSpPr txBox="1"/>
          <p:nvPr>
            <p:ph idx="1" type="body"/>
          </p:nvPr>
        </p:nvSpPr>
        <p:spPr>
          <a:xfrm>
            <a:off x="2280567" y="2882400"/>
            <a:ext cx="7631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i="1"/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i="1"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i="1"/>
            </a:lvl3pPr>
            <a:lvl4pPr indent="-3429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5pPr>
            <a:lvl6pPr indent="-342900" lvl="5" marL="2743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6pPr>
            <a:lvl7pPr indent="-342900" lvl="6" marL="3200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7pPr>
            <a:lvl8pPr indent="-342900" lvl="7" marL="3657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8pPr>
            <a:lvl9pPr indent="-342900" lvl="8" marL="4114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9pPr>
          </a:lstStyle>
          <a:p/>
        </p:txBody>
      </p:sp>
      <p:sp>
        <p:nvSpPr>
          <p:cNvPr id="31" name="Google Shape;31;g2555d729138_0_524"/>
          <p:cNvSpPr txBox="1"/>
          <p:nvPr/>
        </p:nvSpPr>
        <p:spPr>
          <a:xfrm>
            <a:off x="4791200" y="1575225"/>
            <a:ext cx="2609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</a:pPr>
            <a:r>
              <a:rPr b="1" i="0" lang="es-MX" sz="1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1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2555d729138_0_524"/>
          <p:cNvSpPr/>
          <p:nvPr/>
        </p:nvSpPr>
        <p:spPr>
          <a:xfrm>
            <a:off x="7631044" y="2132900"/>
            <a:ext cx="22803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2555d729138_0_524"/>
          <p:cNvSpPr/>
          <p:nvPr/>
        </p:nvSpPr>
        <p:spPr>
          <a:xfrm>
            <a:off x="9912235" y="2132900"/>
            <a:ext cx="22803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555d729138_0_524"/>
          <p:cNvSpPr/>
          <p:nvPr/>
        </p:nvSpPr>
        <p:spPr>
          <a:xfrm>
            <a:off x="1" y="2132900"/>
            <a:ext cx="22803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555d729138_0_524"/>
          <p:cNvSpPr/>
          <p:nvPr/>
        </p:nvSpPr>
        <p:spPr>
          <a:xfrm>
            <a:off x="2280566" y="2132900"/>
            <a:ext cx="22803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2555d729138_0_524"/>
          <p:cNvSpPr txBox="1"/>
          <p:nvPr>
            <p:ph idx="12" type="sldNum"/>
          </p:nvPr>
        </p:nvSpPr>
        <p:spPr>
          <a:xfrm>
            <a:off x="-167" y="6440375"/>
            <a:ext cx="1219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1">
  <p:cSld name="TITLE_AND_TWO_COLUMNS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4c332ee9e9_0_540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4c332ee9e9_0_54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4c332ee9e9_0_540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4c332ee9e9_0_540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4c332ee9e9_0_540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4c332ee9e9_0_540"/>
          <p:cNvSpPr txBox="1"/>
          <p:nvPr>
            <p:ph idx="1" type="body"/>
          </p:nvPr>
        </p:nvSpPr>
        <p:spPr>
          <a:xfrm>
            <a:off x="1191500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44" name="Google Shape;44;g24c332ee9e9_0_540"/>
          <p:cNvSpPr txBox="1"/>
          <p:nvPr>
            <p:ph idx="2" type="body"/>
          </p:nvPr>
        </p:nvSpPr>
        <p:spPr>
          <a:xfrm>
            <a:off x="5625941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45" name="Google Shape;45;g24c332ee9e9_0_540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2">
  <p:cSld name="TITLE_AND_TWO_COLUMNS_4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4c332ee9e9_0_718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24c332ee9e9_0_71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4c332ee9e9_0_718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4c332ee9e9_0_718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4c332ee9e9_0_718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4c332ee9e9_0_718"/>
          <p:cNvSpPr txBox="1"/>
          <p:nvPr>
            <p:ph idx="1" type="body"/>
          </p:nvPr>
        </p:nvSpPr>
        <p:spPr>
          <a:xfrm>
            <a:off x="1191500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53" name="Google Shape;53;g24c332ee9e9_0_718"/>
          <p:cNvSpPr txBox="1"/>
          <p:nvPr>
            <p:ph idx="2" type="body"/>
          </p:nvPr>
        </p:nvSpPr>
        <p:spPr>
          <a:xfrm>
            <a:off x="5625941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54" name="Google Shape;54;g24c332ee9e9_0_718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55d729138_0_697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2555d729138_0_69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555d729138_0_697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555d729138_0_697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555d729138_0_697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555d729138_0_697"/>
          <p:cNvSpPr txBox="1"/>
          <p:nvPr>
            <p:ph idx="1" type="body"/>
          </p:nvPr>
        </p:nvSpPr>
        <p:spPr>
          <a:xfrm>
            <a:off x="1191600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67" name="Google Shape;67;g2555d729138_0_697"/>
          <p:cNvSpPr txBox="1"/>
          <p:nvPr>
            <p:ph idx="2" type="body"/>
          </p:nvPr>
        </p:nvSpPr>
        <p:spPr>
          <a:xfrm>
            <a:off x="4515205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68" name="Google Shape;68;g2555d729138_0_697"/>
          <p:cNvSpPr txBox="1"/>
          <p:nvPr>
            <p:ph idx="3" type="body"/>
          </p:nvPr>
        </p:nvSpPr>
        <p:spPr>
          <a:xfrm>
            <a:off x="7838809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69" name="Google Shape;69;g2555d729138_0_697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55d729138_0_707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555d729138_0_70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555d729138_0_707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555d729138_0_707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555d729138_0_707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2555d729138_0_707"/>
          <p:cNvSpPr txBox="1"/>
          <p:nvPr>
            <p:ph idx="1" type="body"/>
          </p:nvPr>
        </p:nvSpPr>
        <p:spPr>
          <a:xfrm>
            <a:off x="1191500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77" name="Google Shape;77;g2555d729138_0_707"/>
          <p:cNvSpPr txBox="1"/>
          <p:nvPr>
            <p:ph idx="2" type="body"/>
          </p:nvPr>
        </p:nvSpPr>
        <p:spPr>
          <a:xfrm>
            <a:off x="5625941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78" name="Google Shape;78;g2555d729138_0_707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  <a:defRPr b="0" i="0" sz="4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567544" y="5722791"/>
            <a:ext cx="5979886" cy="418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</a:pPr>
            <a:r>
              <a:rPr lang="es-MX" sz="2400"/>
              <a:t>Curso intermedio de DS y ML</a:t>
            </a:r>
            <a:endParaRPr sz="2400"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2365832" y="5402166"/>
            <a:ext cx="5631542" cy="4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MX" sz="2000"/>
              <a:t>Alejandro Medina Reyes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c0675d26d_0_23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Kernel Regression</a:t>
            </a:r>
            <a:endParaRPr/>
          </a:p>
        </p:txBody>
      </p:sp>
      <p:pic>
        <p:nvPicPr>
          <p:cNvPr id="214" name="Google Shape;214;g28c0675d26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50" y="1736675"/>
            <a:ext cx="85534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8c0675d26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0" y="1052675"/>
            <a:ext cx="10865699" cy="33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c0675d26d_0_35"/>
          <p:cNvSpPr txBox="1"/>
          <p:nvPr>
            <p:ph idx="4294967295" type="ctrTitle"/>
          </p:nvPr>
        </p:nvSpPr>
        <p:spPr>
          <a:xfrm>
            <a:off x="1219200" y="2814831"/>
            <a:ext cx="138177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s-MX" sz="9600">
                <a:solidFill>
                  <a:schemeClr val="accent2"/>
                </a:solidFill>
              </a:rPr>
              <a:t>2</a:t>
            </a:r>
            <a:r>
              <a:rPr b="0" i="0" lang="es-MX" sz="96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9600" u="none" cap="none" strike="noStrike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s-MX"/>
              <a:t>Clasificación</a:t>
            </a:r>
            <a:endParaRPr b="0" i="0" sz="4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" name="Google Shape;225;g28c0675d26d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c0675d26d_0_3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Matriz de confusión</a:t>
            </a:r>
            <a:endParaRPr/>
          </a:p>
        </p:txBody>
      </p:sp>
      <p:pic>
        <p:nvPicPr>
          <p:cNvPr id="231" name="Google Shape;231;g28c0675d26d_0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24650"/>
            <a:ext cx="61436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c0675d26d_0_3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Medidas derivadas de matriz de confusión</a:t>
            </a:r>
            <a:endParaRPr/>
          </a:p>
        </p:txBody>
      </p:sp>
      <p:pic>
        <p:nvPicPr>
          <p:cNvPr id="237" name="Google Shape;237;g28c0675d26d_0_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700" y="2922450"/>
            <a:ext cx="7436500" cy="28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8c0675d26d_0_339"/>
          <p:cNvPicPr preferRelativeResize="0"/>
          <p:nvPr/>
        </p:nvPicPr>
        <p:blipFill rotWithShape="1">
          <a:blip r:embed="rId4">
            <a:alphaModFix/>
          </a:blip>
          <a:srcRect b="27995" l="16191" r="17504" t="21197"/>
          <a:stretch/>
        </p:blipFill>
        <p:spPr>
          <a:xfrm>
            <a:off x="3219700" y="1786925"/>
            <a:ext cx="3619075" cy="5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8c0675d26d_0_339"/>
          <p:cNvSpPr txBox="1"/>
          <p:nvPr/>
        </p:nvSpPr>
        <p:spPr>
          <a:xfrm>
            <a:off x="1014200" y="1899625"/>
            <a:ext cx="21411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7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Exactitud</a:t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7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Precisión</a:t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7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Coincidencia</a:t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7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Puntuación F1</a:t>
            </a:r>
            <a:endParaRPr b="1" sz="17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c0675d26d_0_3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Curva ROC y métrica AUC</a:t>
            </a:r>
            <a:endParaRPr/>
          </a:p>
        </p:txBody>
      </p:sp>
      <p:pic>
        <p:nvPicPr>
          <p:cNvPr id="245" name="Google Shape;245;g28c0675d26d_0_346"/>
          <p:cNvPicPr preferRelativeResize="0"/>
          <p:nvPr/>
        </p:nvPicPr>
        <p:blipFill rotWithShape="1">
          <a:blip r:embed="rId3">
            <a:alphaModFix/>
          </a:blip>
          <a:srcRect b="0" l="0" r="0" t="22833"/>
          <a:stretch/>
        </p:blipFill>
        <p:spPr>
          <a:xfrm>
            <a:off x="934775" y="1883550"/>
            <a:ext cx="4204600" cy="353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c0675d26d_0_40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Tipos de clasificación</a:t>
            </a:r>
            <a:endParaRPr/>
          </a:p>
        </p:txBody>
      </p:sp>
      <p:pic>
        <p:nvPicPr>
          <p:cNvPr id="251" name="Google Shape;251;g28c0675d26d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00" y="2289750"/>
            <a:ext cx="9808700" cy="20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8c0675d26d_0_40"/>
          <p:cNvSpPr txBox="1"/>
          <p:nvPr/>
        </p:nvSpPr>
        <p:spPr>
          <a:xfrm>
            <a:off x="1328900" y="1772875"/>
            <a:ext cx="3171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latin typeface="Montserrat"/>
                <a:ea typeface="Montserrat"/>
                <a:cs typeface="Montserrat"/>
                <a:sym typeface="Montserrat"/>
              </a:rPr>
              <a:t>Clasificación binaria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c0675d26d_0_52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Tipos de clasificación</a:t>
            </a:r>
            <a:endParaRPr/>
          </a:p>
        </p:txBody>
      </p:sp>
      <p:sp>
        <p:nvSpPr>
          <p:cNvPr id="258" name="Google Shape;258;g28c0675d26d_0_52"/>
          <p:cNvSpPr txBox="1"/>
          <p:nvPr/>
        </p:nvSpPr>
        <p:spPr>
          <a:xfrm>
            <a:off x="1328900" y="1772875"/>
            <a:ext cx="4516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latin typeface="Montserrat"/>
                <a:ea typeface="Montserrat"/>
                <a:cs typeface="Montserrat"/>
                <a:sym typeface="Montserrat"/>
              </a:rPr>
              <a:t>Clasificación multi-clase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g28c0675d26d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52" y="2385400"/>
            <a:ext cx="10016899" cy="2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c0675d26d_0_59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Tipos de clasificación</a:t>
            </a:r>
            <a:endParaRPr/>
          </a:p>
        </p:txBody>
      </p:sp>
      <p:sp>
        <p:nvSpPr>
          <p:cNvPr id="265" name="Google Shape;265;g28c0675d26d_0_59"/>
          <p:cNvSpPr txBox="1"/>
          <p:nvPr/>
        </p:nvSpPr>
        <p:spPr>
          <a:xfrm>
            <a:off x="1328900" y="1772875"/>
            <a:ext cx="4516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latin typeface="Montserrat"/>
                <a:ea typeface="Montserrat"/>
                <a:cs typeface="Montserrat"/>
                <a:sym typeface="Montserrat"/>
              </a:rPr>
              <a:t>Clasificación multi-etiqueta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g28c0675d26d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8" y="2533575"/>
            <a:ext cx="10488799" cy="23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c0675d26d_0_66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Regresión </a:t>
            </a:r>
            <a:r>
              <a:rPr lang="es-MX"/>
              <a:t>logística</a:t>
            </a:r>
            <a:endParaRPr/>
          </a:p>
        </p:txBody>
      </p:sp>
      <p:pic>
        <p:nvPicPr>
          <p:cNvPr id="272" name="Google Shape;272;g28c0675d26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125" y="1771650"/>
            <a:ext cx="6960275" cy="41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c332ee9e9_0_0"/>
          <p:cNvSpPr txBox="1"/>
          <p:nvPr>
            <p:ph idx="4294967295" type="ctrTitle"/>
          </p:nvPr>
        </p:nvSpPr>
        <p:spPr>
          <a:xfrm>
            <a:off x="1219200" y="2814831"/>
            <a:ext cx="138177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b="0" i="0" lang="es-MX" sz="96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</a:t>
            </a:r>
            <a:endParaRPr b="0" i="0" sz="9600" u="none" cap="none" strike="noStrike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s-MX"/>
              <a:t>Regresión</a:t>
            </a:r>
            <a:endParaRPr b="0" i="0" sz="4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162;g24c332ee9e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28c13ae85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800" y="461850"/>
            <a:ext cx="8014725" cy="49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c0675d26d_0_72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K - Nearest Neighbors</a:t>
            </a:r>
            <a:endParaRPr/>
          </a:p>
        </p:txBody>
      </p:sp>
      <p:pic>
        <p:nvPicPr>
          <p:cNvPr id="283" name="Google Shape;283;g28c0675d26d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25" y="1621150"/>
            <a:ext cx="56769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c0675d26d_0_100"/>
          <p:cNvSpPr txBox="1"/>
          <p:nvPr>
            <p:ph type="title"/>
          </p:nvPr>
        </p:nvSpPr>
        <p:spPr>
          <a:xfrm>
            <a:off x="1191600" y="477850"/>
            <a:ext cx="94473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Máquinas de vectores de soporte</a:t>
            </a:r>
            <a:endParaRPr/>
          </a:p>
        </p:txBody>
      </p:sp>
      <p:pic>
        <p:nvPicPr>
          <p:cNvPr id="289" name="Google Shape;289;g28c0675d26d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00" y="1515450"/>
            <a:ext cx="9582875" cy="39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c0675d26d_0_90"/>
          <p:cNvSpPr txBox="1"/>
          <p:nvPr>
            <p:ph type="title"/>
          </p:nvPr>
        </p:nvSpPr>
        <p:spPr>
          <a:xfrm>
            <a:off x="1191600" y="477850"/>
            <a:ext cx="94473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Máquinas de vectores de soporte</a:t>
            </a:r>
            <a:endParaRPr/>
          </a:p>
        </p:txBody>
      </p:sp>
      <p:pic>
        <p:nvPicPr>
          <p:cNvPr id="295" name="Google Shape;295;g28c0675d26d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50" y="1718250"/>
            <a:ext cx="9587300" cy="37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c0675d26d_0_106"/>
          <p:cNvSpPr txBox="1"/>
          <p:nvPr>
            <p:ph type="title"/>
          </p:nvPr>
        </p:nvSpPr>
        <p:spPr>
          <a:xfrm>
            <a:off x="1191600" y="477850"/>
            <a:ext cx="94473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Máquinas de vectores de soporte</a:t>
            </a:r>
            <a:endParaRPr/>
          </a:p>
        </p:txBody>
      </p:sp>
      <p:pic>
        <p:nvPicPr>
          <p:cNvPr id="301" name="Google Shape;301;g28c0675d26d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75" y="1621150"/>
            <a:ext cx="8753475" cy="41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c0675d26d_0_84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Decision Tree Classifier</a:t>
            </a:r>
            <a:endParaRPr/>
          </a:p>
        </p:txBody>
      </p:sp>
      <p:pic>
        <p:nvPicPr>
          <p:cNvPr id="307" name="Google Shape;307;g28c0675d26d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00" y="1621150"/>
            <a:ext cx="8716601" cy="42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c0675d26d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Error medio absoluto (EAM)</a:t>
            </a:r>
            <a:endParaRPr/>
          </a:p>
        </p:txBody>
      </p:sp>
      <p:sp>
        <p:nvSpPr>
          <p:cNvPr id="168" name="Google Shape;168;g28c0675d26d_0_117"/>
          <p:cNvSpPr txBox="1"/>
          <p:nvPr>
            <p:ph idx="1" type="body"/>
          </p:nvPr>
        </p:nvSpPr>
        <p:spPr>
          <a:xfrm>
            <a:off x="838200" y="1825625"/>
            <a:ext cx="10515600" cy="10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 sz="2100" u="sng">
                <a:latin typeface="Arial"/>
                <a:ea typeface="Arial"/>
                <a:cs typeface="Arial"/>
                <a:sym typeface="Arial"/>
              </a:rPr>
              <a:t>Mean Absolute Error (MAE)</a:t>
            </a:r>
            <a:endParaRPr sz="2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28c0675d26d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171900"/>
            <a:ext cx="28289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c0675d26d_0_123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Raíz del error cuadrático medio (RECM)</a:t>
            </a:r>
            <a:endParaRPr/>
          </a:p>
        </p:txBody>
      </p:sp>
      <p:sp>
        <p:nvSpPr>
          <p:cNvPr id="175" name="Google Shape;175;g28c0675d26d_0_123"/>
          <p:cNvSpPr txBox="1"/>
          <p:nvPr>
            <p:ph idx="1" type="body"/>
          </p:nvPr>
        </p:nvSpPr>
        <p:spPr>
          <a:xfrm>
            <a:off x="838200" y="1825625"/>
            <a:ext cx="10515600" cy="10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 sz="2100" u="sng">
                <a:latin typeface="Arial"/>
                <a:ea typeface="Arial"/>
                <a:cs typeface="Arial"/>
                <a:sym typeface="Arial"/>
              </a:rPr>
              <a:t>Root Mean Squared Error (RMSE)</a:t>
            </a:r>
            <a:endParaRPr sz="2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g28c0675d26d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25" y="3429000"/>
            <a:ext cx="46005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c0675d26d_0_129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Error cuadrático relativo (ESR)</a:t>
            </a:r>
            <a:endParaRPr/>
          </a:p>
        </p:txBody>
      </p:sp>
      <p:sp>
        <p:nvSpPr>
          <p:cNvPr id="182" name="Google Shape;182;g28c0675d26d_0_129"/>
          <p:cNvSpPr txBox="1"/>
          <p:nvPr>
            <p:ph idx="1" type="body"/>
          </p:nvPr>
        </p:nvSpPr>
        <p:spPr>
          <a:xfrm>
            <a:off x="838200" y="1825625"/>
            <a:ext cx="10515600" cy="10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 sz="2100" u="sng">
                <a:latin typeface="Arial"/>
                <a:ea typeface="Arial"/>
                <a:cs typeface="Arial"/>
                <a:sym typeface="Arial"/>
              </a:rPr>
              <a:t>Relative Squared Error (RSE)</a:t>
            </a:r>
            <a:endParaRPr sz="2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28c0675d26d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525" y="1825625"/>
            <a:ext cx="4194121" cy="36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c0675d26d_0_135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Error absoluto relativo (EAR)</a:t>
            </a:r>
            <a:endParaRPr/>
          </a:p>
        </p:txBody>
      </p:sp>
      <p:sp>
        <p:nvSpPr>
          <p:cNvPr id="189" name="Google Shape;189;g28c0675d26d_0_135"/>
          <p:cNvSpPr txBox="1"/>
          <p:nvPr>
            <p:ph idx="1" type="body"/>
          </p:nvPr>
        </p:nvSpPr>
        <p:spPr>
          <a:xfrm>
            <a:off x="838200" y="1825625"/>
            <a:ext cx="10515600" cy="10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 sz="2100" u="sng">
                <a:latin typeface="Arial"/>
                <a:ea typeface="Arial"/>
                <a:cs typeface="Arial"/>
                <a:sym typeface="Arial"/>
              </a:rPr>
              <a:t>Relative Absolute Error (RAE)</a:t>
            </a:r>
            <a:endParaRPr sz="2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28c0675d26d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200" y="1593213"/>
            <a:ext cx="4227874" cy="3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c0675d26d_0_0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Regresión lineal</a:t>
            </a:r>
            <a:endParaRPr/>
          </a:p>
        </p:txBody>
      </p:sp>
      <p:pic>
        <p:nvPicPr>
          <p:cNvPr id="196" name="Google Shape;196;g28c0675d26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00" y="2065400"/>
            <a:ext cx="53340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c0675d26d_0_11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Regresión polinomial</a:t>
            </a:r>
            <a:endParaRPr/>
          </a:p>
        </p:txBody>
      </p:sp>
      <p:pic>
        <p:nvPicPr>
          <p:cNvPr id="202" name="Google Shape;202;g28c0675d26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100" y="1621150"/>
            <a:ext cx="4587075" cy="41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c0675d26d_0_17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K - Nearest Neighbors </a:t>
            </a:r>
            <a:endParaRPr/>
          </a:p>
        </p:txBody>
      </p:sp>
      <p:pic>
        <p:nvPicPr>
          <p:cNvPr id="208" name="Google Shape;208;g28c0675d26d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00" y="1690703"/>
            <a:ext cx="6873049" cy="4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2023-06-13T23:37:32Z</dcterms:created>
  <dc:creator>VERONICA LICON HUERTA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0x0101004274B41AC462954E93EFAD1DEC821BC5</vt:lpwstr>
  </property>
  <property fmtid="{D5CDD505-2E9C-101B-9397-08002B2CF9AE}" pid="3" name="MediaServiceImageTags">
    <vt:lpwstr/>
  </property>
</Properties>
</file>