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0" r:id="rId3"/>
    <p:sldId id="269" r:id="rId4"/>
    <p:sldId id="268" r:id="rId5"/>
    <p:sldId id="265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boob basha" initials="Mb" lastIdx="1" clrIdx="0">
    <p:extLst>
      <p:ext uri="{19B8F6BF-5375-455C-9EA6-DF929625EA0E}">
        <p15:presenceInfo xmlns:p15="http://schemas.microsoft.com/office/powerpoint/2012/main" userId="27e3aee98447a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827"/>
    <a:srgbClr val="02B3BA"/>
    <a:srgbClr val="FB5451"/>
    <a:srgbClr val="3B4A50"/>
    <a:srgbClr val="52CBBE"/>
    <a:srgbClr val="00A0A8"/>
    <a:srgbClr val="4E607A"/>
    <a:srgbClr val="009592"/>
    <a:srgbClr val="4382FF"/>
    <a:srgbClr val="C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385" autoAdjust="0"/>
  </p:normalViewPr>
  <p:slideViewPr>
    <p:cSldViewPr snapToGrid="0">
      <p:cViewPr varScale="1">
        <p:scale>
          <a:sx n="105" d="100"/>
          <a:sy n="105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5-422E-8F5D-0AC27A732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5-422E-8F5D-0AC27A7320EC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C5-422E-8F5D-0AC27A732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8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3-447E-ADBC-CAF4B8B58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6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9392486921252915"/>
          <c:y val="0.13490116099975569"/>
          <c:w val="0.44650708228705488"/>
          <c:h val="0.70321744580053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9-4FA4-A7CD-E09C79A65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5-422E-8F5D-0AC27A732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5-422E-8F5D-0AC27A7320EC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C5-422E-8F5D-0AC27A732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6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9392486921252915"/>
          <c:y val="0.13490116099975569"/>
          <c:w val="0.44650708228705488"/>
          <c:h val="0.70321744580053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9-4FA4-A7CD-E09C79A65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5-422E-8F5D-0AC27A732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5-422E-8F5D-0AC27A7320EC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C5-422E-8F5D-0AC27A732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6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9392486921252915"/>
          <c:y val="0.13490116099975569"/>
          <c:w val="0.44650708228705488"/>
          <c:h val="0.70321744580053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9-4FA4-A7CD-E09C79A65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5-422E-8F5D-0AC27A732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5-422E-8F5D-0AC27A7320EC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C5-422E-8F5D-0AC27A732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6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9392486921252915"/>
          <c:y val="0.13490116099975569"/>
          <c:w val="0.44650708228705488"/>
          <c:h val="0.70321744580053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9-4FA4-A7CD-E09C79A65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C6-4EBC-BDA0-9738745EF9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C6-4EBC-BDA0-9738745EF990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C6-4EBC-BDA0-9738745EF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58922-F04F-4466-B086-DD43D1BDDB5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85518-4A0F-4BC8-A217-2CD7B305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6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486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696">
          <p15:clr>
            <a:srgbClr val="FBAE40"/>
          </p15:clr>
        </p15:guide>
        <p15:guide id="7" pos="7008">
          <p15:clr>
            <a:srgbClr val="FBAE40"/>
          </p15:clr>
        </p15:guide>
        <p15:guide id="8" pos="2880">
          <p15:clr>
            <a:srgbClr val="FBAE40"/>
          </p15:clr>
        </p15:guide>
        <p15:guide id="9" orient="horz" pos="1620">
          <p15:clr>
            <a:srgbClr val="FBAE40"/>
          </p15:clr>
        </p15:guide>
        <p15:guide id="11" pos="5520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3132">
          <p15:clr>
            <a:srgbClr val="FBAE40"/>
          </p15:clr>
        </p15:guide>
        <p15:guide id="14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8931-776B-4A53-A145-7B03659246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2.xml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8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chart" Target="../charts/char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chart" Target="../charts/chart3.xml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chart" Target="../charts/chart6.xml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5.xml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chart" Target="../charts/chart8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7.xml"/><Relationship Id="rId22" Type="http://schemas.openxmlformats.org/officeDocument/2006/relationships/image" Target="../media/image20.png"/><Relationship Id="rId27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7.png"/><Relationship Id="rId18" Type="http://schemas.openxmlformats.org/officeDocument/2006/relationships/chart" Target="../charts/chart9.xml"/><Relationship Id="rId26" Type="http://schemas.openxmlformats.org/officeDocument/2006/relationships/image" Target="../media/image20.png"/><Relationship Id="rId3" Type="http://schemas.openxmlformats.org/officeDocument/2006/relationships/image" Target="../media/image25.png"/><Relationship Id="rId21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6.png"/><Relationship Id="rId17" Type="http://schemas.openxmlformats.org/officeDocument/2006/relationships/image" Target="../media/image24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chart" Target="../charts/chart10.xml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9" y="-5813528"/>
            <a:ext cx="564938" cy="12192002"/>
          </a:xfrm>
          <a:prstGeom prst="rect">
            <a:avLst/>
          </a:prstGeom>
          <a:solidFill>
            <a:srgbClr val="6B2FA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579539"/>
            <a:ext cx="577362" cy="626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58978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4521</a:t>
              </a:r>
              <a:endParaRPr lang="en-US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773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535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840828" y="652731"/>
            <a:ext cx="1998165" cy="2183263"/>
            <a:chOff x="3779636" y="847218"/>
            <a:chExt cx="1998165" cy="21832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4239113" y="1078306"/>
              <a:ext cx="1432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2153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1634</a:t>
              </a:r>
              <a:endParaRPr lang="en-US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234</a:t>
              </a:r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557</a:t>
              </a:r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618516" y="641528"/>
            <a:ext cx="1998165" cy="2183263"/>
            <a:chOff x="6175983" y="839335"/>
            <a:chExt cx="1998165" cy="21832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505555" y="1070423"/>
              <a:ext cx="1570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500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150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160</a:t>
              </a:r>
              <a:endParaRPr 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86687" y="639579"/>
            <a:ext cx="1998165" cy="2183263"/>
            <a:chOff x="8663817" y="847218"/>
            <a:chExt cx="1998165" cy="21832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9187848" y="1078306"/>
              <a:ext cx="1367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20.2%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22%</a:t>
              </a:r>
              <a:endParaRPr lang="en-US" sz="1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11%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10%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50261" y="257258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0.3%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79337"/>
            <a:ext cx="577362" cy="624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" y="803986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437973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9" y="3871674"/>
            <a:ext cx="274320" cy="274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6045" y="4286634"/>
            <a:ext cx="2661408" cy="1170432"/>
            <a:chOff x="706045" y="3138594"/>
            <a:chExt cx="2661408" cy="14165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Sprachen Indiens – Jewiki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11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245</a:t>
              </a:r>
              <a:endParaRPr lang="en-US" sz="14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333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42" y="2964832"/>
            <a:ext cx="2741966" cy="1220508"/>
            <a:chOff x="688790" y="4604789"/>
            <a:chExt cx="2741966" cy="1291323"/>
          </a:xfrm>
        </p:grpSpPr>
        <p:sp>
          <p:nvSpPr>
            <p:cNvPr id="13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52CB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2414" y="4655417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43" name="Up Arrow 42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984087" y="1390028"/>
            <a:ext cx="191217" cy="1200558"/>
            <a:chOff x="5147128" y="3865641"/>
            <a:chExt cx="191217" cy="1200558"/>
          </a:xfrm>
        </p:grpSpPr>
        <p:sp>
          <p:nvSpPr>
            <p:cNvPr id="151" name="Up Arrow 150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 Arrow 151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Up Arrow 152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 Arrow 153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208" y="3106096"/>
            <a:ext cx="2469097" cy="1068125"/>
            <a:chOff x="3512404" y="3367295"/>
            <a:chExt cx="2469097" cy="1068125"/>
          </a:xfrm>
        </p:grpSpPr>
        <p:sp>
          <p:nvSpPr>
            <p:cNvPr id="16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163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64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165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378088" y="3103859"/>
            <a:ext cx="2516750" cy="1028397"/>
            <a:chOff x="6362098" y="3342434"/>
            <a:chExt cx="2516750" cy="1028397"/>
          </a:xfrm>
        </p:grpSpPr>
        <p:sp>
          <p:nvSpPr>
            <p:cNvPr id="18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177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78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179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sp>
        <p:nvSpPr>
          <p:cNvPr id="1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7578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5" y="125998"/>
            <a:ext cx="1164437" cy="36579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67021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7021"/>
            <a:ext cx="274320" cy="2743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84183" y="4315042"/>
            <a:ext cx="2704500" cy="1170432"/>
            <a:chOff x="3602370" y="4441541"/>
            <a:chExt cx="2704500" cy="1170432"/>
          </a:xfrm>
        </p:grpSpPr>
        <p:grpSp>
          <p:nvGrpSpPr>
            <p:cNvPr id="192" name="Group 191"/>
            <p:cNvGrpSpPr/>
            <p:nvPr/>
          </p:nvGrpSpPr>
          <p:grpSpPr>
            <a:xfrm>
              <a:off x="3602370" y="4441541"/>
              <a:ext cx="2704500" cy="1170432"/>
              <a:chOff x="706045" y="3138594"/>
              <a:chExt cx="2704500" cy="1416566"/>
            </a:xfrm>
          </p:grpSpPr>
          <p:sp>
            <p:nvSpPr>
              <p:cNvPr id="19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173921" y="271005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776530" y="3142822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Acceptance Ratio</a:t>
                </a:r>
              </a:p>
            </p:txBody>
          </p:sp>
          <p:sp>
            <p:nvSpPr>
              <p:cNvPr id="19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2459347" y="271816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9E6CD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2013090" y="3176069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Diversity Mix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7087" y="3640134"/>
                <a:ext cx="423133" cy="423133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97" y="3648118"/>
                <a:ext cx="420624" cy="420624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184059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838600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</p:grpSp>
        <p:graphicFrame>
          <p:nvGraphicFramePr>
            <p:cNvPr id="204" name="Chart 203"/>
            <p:cNvGraphicFramePr/>
            <p:nvPr>
              <p:extLst>
                <p:ext uri="{D42A27DB-BD31-4B8C-83A1-F6EECF244321}">
                  <p14:modId xmlns:p14="http://schemas.microsoft.com/office/powerpoint/2010/main" val="4161556093"/>
                </p:ext>
              </p:extLst>
            </p:nvPr>
          </p:nvGraphicFramePr>
          <p:xfrm>
            <a:off x="3809314" y="4692633"/>
            <a:ext cx="851450" cy="877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466131" y="5629410"/>
            <a:ext cx="2779459" cy="1168305"/>
            <a:chOff x="3479555" y="5636670"/>
            <a:chExt cx="2779459" cy="1168305"/>
          </a:xfrm>
        </p:grpSpPr>
        <p:grpSp>
          <p:nvGrpSpPr>
            <p:cNvPr id="205" name="Group 204"/>
            <p:cNvGrpSpPr/>
            <p:nvPr/>
          </p:nvGrpSpPr>
          <p:grpSpPr>
            <a:xfrm>
              <a:off x="3597606" y="5636670"/>
              <a:ext cx="2661408" cy="1168305"/>
              <a:chOff x="706045" y="3141168"/>
              <a:chExt cx="2661408" cy="1413992"/>
            </a:xfrm>
          </p:grpSpPr>
          <p:sp>
            <p:nvSpPr>
              <p:cNvPr id="206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840485" y="2720057"/>
                <a:ext cx="345210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399848" y="3141168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Source Mix</a:t>
                </a:r>
              </a:p>
            </p:txBody>
          </p:sp>
        </p:grpSp>
        <p:graphicFrame>
          <p:nvGraphicFramePr>
            <p:cNvPr id="215" name="Chart 2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261138"/>
                </p:ext>
              </p:extLst>
            </p:nvPr>
          </p:nvGraphicFramePr>
          <p:xfrm>
            <a:off x="3479555" y="5833015"/>
            <a:ext cx="2345217" cy="941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216" name="Group 215"/>
          <p:cNvGrpSpPr/>
          <p:nvPr/>
        </p:nvGrpSpPr>
        <p:grpSpPr>
          <a:xfrm>
            <a:off x="6406868" y="4293406"/>
            <a:ext cx="2552844" cy="1229919"/>
            <a:chOff x="688790" y="4604789"/>
            <a:chExt cx="2741966" cy="1291323"/>
          </a:xfrm>
        </p:grpSpPr>
        <p:sp>
          <p:nvSpPr>
            <p:cNvPr id="22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222" name="Group 221"/>
          <p:cNvGrpSpPr/>
          <p:nvPr/>
        </p:nvGrpSpPr>
        <p:grpSpPr>
          <a:xfrm>
            <a:off x="6424270" y="5659977"/>
            <a:ext cx="2581331" cy="1143358"/>
            <a:chOff x="688790" y="4604789"/>
            <a:chExt cx="2741966" cy="1291323"/>
          </a:xfrm>
        </p:grpSpPr>
        <p:sp>
          <p:nvSpPr>
            <p:cNvPr id="22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80701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227" name="Picture 226" descr="Sprachen Indiens – Jewiki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grpSp>
        <p:nvGrpSpPr>
          <p:cNvPr id="243" name="Group 242"/>
          <p:cNvGrpSpPr/>
          <p:nvPr/>
        </p:nvGrpSpPr>
        <p:grpSpPr>
          <a:xfrm>
            <a:off x="9122048" y="4310183"/>
            <a:ext cx="2335495" cy="1170432"/>
            <a:chOff x="706045" y="3138594"/>
            <a:chExt cx="2661408" cy="1416566"/>
          </a:xfrm>
        </p:grpSpPr>
        <p:sp>
          <p:nvSpPr>
            <p:cNvPr id="2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Sprachen Indiens – Jewiki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2"/>
              <a:ext cx="1206631" cy="29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01927" y="2937873"/>
            <a:ext cx="2378118" cy="1218281"/>
            <a:chOff x="9099472" y="3013143"/>
            <a:chExt cx="2378118" cy="1218250"/>
          </a:xfrm>
        </p:grpSpPr>
        <p:sp>
          <p:nvSpPr>
            <p:cNvPr id="229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9774332" y="2528136"/>
              <a:ext cx="1028397" cy="237811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356527" y="3395115"/>
              <a:ext cx="1864145" cy="667581"/>
            </a:xfrm>
            <a:prstGeom prst="rect">
              <a:avLst/>
            </a:prstGeom>
          </p:spPr>
        </p:pic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102388" y="2449963"/>
              <a:ext cx="301792" cy="1428151"/>
            </a:xfrm>
            <a:prstGeom prst="roundRect">
              <a:avLst>
                <a:gd name="adj" fmla="val 1179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592865" y="3031374"/>
              <a:ext cx="141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</a:t>
              </a:r>
              <a:r>
                <a:rPr lang="en-US" sz="1000" dirty="0" smtClean="0">
                  <a:solidFill>
                    <a:schemeClr val="bg1"/>
                  </a:solidFill>
                </a:rPr>
                <a:t>Pyramid (%)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6043" y="5671667"/>
            <a:ext cx="2674076" cy="1170807"/>
            <a:chOff x="706043" y="5671667"/>
            <a:chExt cx="2674076" cy="1170807"/>
          </a:xfrm>
        </p:grpSpPr>
        <p:grpSp>
          <p:nvGrpSpPr>
            <p:cNvPr id="10" name="Group 9"/>
            <p:cNvGrpSpPr/>
            <p:nvPr/>
          </p:nvGrpSpPr>
          <p:grpSpPr>
            <a:xfrm>
              <a:off x="706043" y="5671667"/>
              <a:ext cx="2674076" cy="1170807"/>
              <a:chOff x="3869556" y="4331301"/>
              <a:chExt cx="2661408" cy="2112172"/>
            </a:xfrm>
          </p:grpSpPr>
          <p:sp>
            <p:nvSpPr>
              <p:cNvPr id="118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4298415" y="4210924"/>
                <a:ext cx="1803690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4981689" y="3542930"/>
                <a:ext cx="509231" cy="2085973"/>
              </a:xfrm>
              <a:prstGeom prst="roundRect">
                <a:avLst>
                  <a:gd name="adj" fmla="val 11795"/>
                </a:avLst>
              </a:prstGeom>
              <a:solidFill>
                <a:srgbClr val="00959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4396888" y="4350757"/>
                <a:ext cx="1674550" cy="4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Tenure Range (Years)</a:t>
                </a:r>
              </a:p>
            </p:txBody>
          </p:sp>
        </p:grp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6200000" flipV="1">
              <a:off x="1234122" y="5916978"/>
              <a:ext cx="600394" cy="975584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9128183" y="5623019"/>
            <a:ext cx="2378118" cy="1166871"/>
            <a:chOff x="9128183" y="5632163"/>
            <a:chExt cx="2378118" cy="1166871"/>
          </a:xfrm>
        </p:grpSpPr>
        <p:grpSp>
          <p:nvGrpSpPr>
            <p:cNvPr id="20" name="Group 19"/>
            <p:cNvGrpSpPr/>
            <p:nvPr/>
          </p:nvGrpSpPr>
          <p:grpSpPr>
            <a:xfrm>
              <a:off x="9128183" y="5770637"/>
              <a:ext cx="2378118" cy="1028397"/>
              <a:chOff x="9128183" y="5770637"/>
              <a:chExt cx="2378118" cy="1028397"/>
            </a:xfrm>
          </p:grpSpPr>
          <p:sp>
            <p:nvSpPr>
              <p:cNvPr id="242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9803043" y="5095777"/>
                <a:ext cx="1028397" cy="237811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93117" y="6059595"/>
                <a:ext cx="2222035" cy="723790"/>
              </a:xfrm>
              <a:prstGeom prst="rect">
                <a:avLst/>
              </a:prstGeom>
            </p:spPr>
          </p:pic>
        </p:grpSp>
        <p:sp>
          <p:nvSpPr>
            <p:cNvPr id="25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209127" y="4750080"/>
              <a:ext cx="305654" cy="2069819"/>
            </a:xfrm>
            <a:prstGeom prst="roundRect">
              <a:avLst>
                <a:gd name="adj" fmla="val 11795"/>
              </a:avLst>
            </a:prstGeom>
            <a:solidFill>
              <a:srgbClr val="4382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479843" y="5648989"/>
              <a:ext cx="193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 Exits &amp; Attrition %</a:t>
              </a:r>
            </a:p>
          </p:txBody>
        </p:sp>
      </p:grpSp>
      <p:sp>
        <p:nvSpPr>
          <p:cNvPr id="263" name="Up Arrow 262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Up Arrow 263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81033" y="588481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329682" y="560710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29352" y="594863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28"/>
          <a:srcRect t="7245" b="14465"/>
          <a:stretch/>
        </p:blipFill>
        <p:spPr>
          <a:xfrm>
            <a:off x="6539821" y="6032199"/>
            <a:ext cx="2363177" cy="70456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1034" y="3389665"/>
            <a:ext cx="1864145" cy="6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9" y="-5813528"/>
            <a:ext cx="564938" cy="12192002"/>
          </a:xfrm>
          <a:prstGeom prst="rect">
            <a:avLst/>
          </a:prstGeom>
          <a:solidFill>
            <a:srgbClr val="6B2FA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579539"/>
            <a:ext cx="577362" cy="626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58978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4521</a:t>
              </a:r>
              <a:endParaRPr lang="en-US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773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535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840828" y="652731"/>
            <a:ext cx="1998165" cy="2183263"/>
            <a:chOff x="3779636" y="847218"/>
            <a:chExt cx="1998165" cy="21832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4239113" y="1078306"/>
              <a:ext cx="1432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2153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1634</a:t>
              </a:r>
              <a:endParaRPr lang="en-US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234</a:t>
              </a:r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557</a:t>
              </a:r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618516" y="641528"/>
            <a:ext cx="1998165" cy="2183263"/>
            <a:chOff x="6175983" y="839335"/>
            <a:chExt cx="1998165" cy="21832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505555" y="1070423"/>
              <a:ext cx="1570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500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150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160</a:t>
              </a:r>
              <a:endParaRPr 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86687" y="639579"/>
            <a:ext cx="1998165" cy="2183263"/>
            <a:chOff x="8663817" y="847218"/>
            <a:chExt cx="1998165" cy="21832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9092992" y="1086950"/>
              <a:ext cx="1367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20.2%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22%</a:t>
              </a:r>
              <a:endParaRPr lang="en-US" sz="1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11%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10%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50261" y="257258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0.3%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79337"/>
            <a:ext cx="577362" cy="624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" y="803986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437973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9" y="3871674"/>
            <a:ext cx="274320" cy="274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04503" y="4286634"/>
            <a:ext cx="2762950" cy="1170432"/>
            <a:chOff x="604503" y="3138594"/>
            <a:chExt cx="2762950" cy="14165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604503" y="3152886"/>
              <a:ext cx="1487109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Tenure Range (Years)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245</a:t>
              </a:r>
              <a:endParaRPr lang="en-US" sz="14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333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42" y="2964832"/>
            <a:ext cx="2741966" cy="1220508"/>
            <a:chOff x="688790" y="4604789"/>
            <a:chExt cx="2741966" cy="1291323"/>
          </a:xfrm>
        </p:grpSpPr>
        <p:sp>
          <p:nvSpPr>
            <p:cNvPr id="13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52CB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2414" y="4655417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43" name="Up Arrow 42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984087" y="1390028"/>
            <a:ext cx="191217" cy="1200558"/>
            <a:chOff x="5147128" y="3865641"/>
            <a:chExt cx="191217" cy="1200558"/>
          </a:xfrm>
        </p:grpSpPr>
        <p:sp>
          <p:nvSpPr>
            <p:cNvPr id="151" name="Up Arrow 150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 Arrow 151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Up Arrow 152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 Arrow 153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91237" y="5725031"/>
            <a:ext cx="2469097" cy="1068125"/>
            <a:chOff x="3512404" y="3367295"/>
            <a:chExt cx="2469097" cy="1068125"/>
          </a:xfrm>
        </p:grpSpPr>
        <p:sp>
          <p:nvSpPr>
            <p:cNvPr id="16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163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64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165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404476" y="4449619"/>
            <a:ext cx="2516750" cy="1028397"/>
            <a:chOff x="6362098" y="3342434"/>
            <a:chExt cx="2516750" cy="1028397"/>
          </a:xfrm>
        </p:grpSpPr>
        <p:sp>
          <p:nvSpPr>
            <p:cNvPr id="18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177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78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179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sp>
        <p:nvSpPr>
          <p:cNvPr id="1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7578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5" y="125998"/>
            <a:ext cx="1164437" cy="36579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67021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7021"/>
            <a:ext cx="274320" cy="2743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84183" y="4315042"/>
            <a:ext cx="2704500" cy="1170432"/>
            <a:chOff x="3602370" y="4441541"/>
            <a:chExt cx="2704500" cy="1170432"/>
          </a:xfrm>
        </p:grpSpPr>
        <p:grpSp>
          <p:nvGrpSpPr>
            <p:cNvPr id="192" name="Group 191"/>
            <p:cNvGrpSpPr/>
            <p:nvPr/>
          </p:nvGrpSpPr>
          <p:grpSpPr>
            <a:xfrm>
              <a:off x="3602370" y="4441541"/>
              <a:ext cx="2704500" cy="1170432"/>
              <a:chOff x="706045" y="3138594"/>
              <a:chExt cx="2704500" cy="1416566"/>
            </a:xfrm>
          </p:grpSpPr>
          <p:sp>
            <p:nvSpPr>
              <p:cNvPr id="19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173921" y="271005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776530" y="3142822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Acceptance Ratio</a:t>
                </a:r>
              </a:p>
            </p:txBody>
          </p:sp>
          <p:sp>
            <p:nvSpPr>
              <p:cNvPr id="19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2459347" y="271816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9E6CD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2013090" y="3176069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Diversity Mix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7087" y="3640134"/>
                <a:ext cx="423133" cy="423133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97" y="3648118"/>
                <a:ext cx="420624" cy="420624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184059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838600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</p:grpSp>
        <p:graphicFrame>
          <p:nvGraphicFramePr>
            <p:cNvPr id="204" name="Chart 203"/>
            <p:cNvGraphicFramePr/>
            <p:nvPr>
              <p:extLst>
                <p:ext uri="{D42A27DB-BD31-4B8C-83A1-F6EECF244321}">
                  <p14:modId xmlns:p14="http://schemas.microsoft.com/office/powerpoint/2010/main" val="4161556093"/>
                </p:ext>
              </p:extLst>
            </p:nvPr>
          </p:nvGraphicFramePr>
          <p:xfrm>
            <a:off x="3809314" y="4692633"/>
            <a:ext cx="851450" cy="877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502200" y="2951498"/>
            <a:ext cx="2779459" cy="1168305"/>
            <a:chOff x="3479555" y="5636670"/>
            <a:chExt cx="2779459" cy="1168305"/>
          </a:xfrm>
        </p:grpSpPr>
        <p:grpSp>
          <p:nvGrpSpPr>
            <p:cNvPr id="205" name="Group 204"/>
            <p:cNvGrpSpPr/>
            <p:nvPr/>
          </p:nvGrpSpPr>
          <p:grpSpPr>
            <a:xfrm>
              <a:off x="3597606" y="5636670"/>
              <a:ext cx="2661408" cy="1168305"/>
              <a:chOff x="706045" y="3141168"/>
              <a:chExt cx="2661408" cy="1413992"/>
            </a:xfrm>
          </p:grpSpPr>
          <p:sp>
            <p:nvSpPr>
              <p:cNvPr id="206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840485" y="2720057"/>
                <a:ext cx="345210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399848" y="3141168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Source Mix</a:t>
                </a:r>
              </a:p>
            </p:txBody>
          </p:sp>
        </p:grpSp>
        <p:graphicFrame>
          <p:nvGraphicFramePr>
            <p:cNvPr id="215" name="Chart 2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261138"/>
                </p:ext>
              </p:extLst>
            </p:nvPr>
          </p:nvGraphicFramePr>
          <p:xfrm>
            <a:off x="3479555" y="5833015"/>
            <a:ext cx="2345217" cy="941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</p:grpSp>
      <p:grpSp>
        <p:nvGrpSpPr>
          <p:cNvPr id="228" name="Group 227"/>
          <p:cNvGrpSpPr/>
          <p:nvPr/>
        </p:nvGrpSpPr>
        <p:grpSpPr>
          <a:xfrm>
            <a:off x="6444987" y="2958887"/>
            <a:ext cx="2552844" cy="1229919"/>
            <a:chOff x="6409080" y="4294843"/>
            <a:chExt cx="2552844" cy="1229919"/>
          </a:xfrm>
        </p:grpSpPr>
        <p:grpSp>
          <p:nvGrpSpPr>
            <p:cNvPr id="216" name="Group 215"/>
            <p:cNvGrpSpPr/>
            <p:nvPr/>
          </p:nvGrpSpPr>
          <p:grpSpPr>
            <a:xfrm>
              <a:off x="6409080" y="4294843"/>
              <a:ext cx="2552844" cy="1229919"/>
              <a:chOff x="688790" y="4604789"/>
              <a:chExt cx="2741966" cy="1291323"/>
            </a:xfrm>
          </p:grpSpPr>
          <p:sp>
            <p:nvSpPr>
              <p:cNvPr id="220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84707" y="395006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912417" y="4063318"/>
                <a:ext cx="345209" cy="1428151"/>
              </a:xfrm>
              <a:prstGeom prst="roundRect">
                <a:avLst>
                  <a:gd name="adj" fmla="val 11795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453342" y="4637841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Grade Split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755603" y="4795420"/>
              <a:ext cx="1864145" cy="667581"/>
            </a:xfrm>
            <a:prstGeom prst="rect">
              <a:avLst/>
            </a:prstGeom>
          </p:spPr>
        </p:pic>
      </p:grpSp>
      <p:pic>
        <p:nvPicPr>
          <p:cNvPr id="227" name="Picture 226" descr="Sprachen Indiens – Jewiki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grpSp>
        <p:nvGrpSpPr>
          <p:cNvPr id="243" name="Group 242"/>
          <p:cNvGrpSpPr/>
          <p:nvPr/>
        </p:nvGrpSpPr>
        <p:grpSpPr>
          <a:xfrm>
            <a:off x="9122048" y="4303622"/>
            <a:ext cx="2335495" cy="1176993"/>
            <a:chOff x="706045" y="3130653"/>
            <a:chExt cx="2661408" cy="1424507"/>
          </a:xfrm>
        </p:grpSpPr>
        <p:sp>
          <p:nvSpPr>
            <p:cNvPr id="2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889377" y="2702113"/>
              <a:ext cx="345210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6590" y="3130653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734" y="3669300"/>
              <a:ext cx="423133" cy="423133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135" y="3647767"/>
              <a:ext cx="420624" cy="420624"/>
            </a:xfrm>
            <a:prstGeom prst="rect">
              <a:avLst/>
            </a:prstGeom>
          </p:spPr>
        </p:pic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1214789" y="4084586"/>
              <a:ext cx="571945" cy="372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381997" y="4080933"/>
              <a:ext cx="571945" cy="372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01927" y="2937873"/>
            <a:ext cx="2378118" cy="1218281"/>
            <a:chOff x="9099472" y="3013143"/>
            <a:chExt cx="2378118" cy="1218250"/>
          </a:xfrm>
        </p:grpSpPr>
        <p:sp>
          <p:nvSpPr>
            <p:cNvPr id="229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9774332" y="2528136"/>
              <a:ext cx="1028397" cy="237811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56527" y="3395115"/>
              <a:ext cx="1864145" cy="667581"/>
            </a:xfrm>
            <a:prstGeom prst="rect">
              <a:avLst/>
            </a:prstGeom>
          </p:spPr>
        </p:pic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102388" y="2449963"/>
              <a:ext cx="301792" cy="1428151"/>
            </a:xfrm>
            <a:prstGeom prst="roundRect">
              <a:avLst>
                <a:gd name="adj" fmla="val 1179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592865" y="3031374"/>
              <a:ext cx="141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</a:t>
              </a:r>
              <a:r>
                <a:rPr lang="en-US" sz="1000" dirty="0" smtClean="0">
                  <a:solidFill>
                    <a:schemeClr val="bg1"/>
                  </a:solidFill>
                </a:rPr>
                <a:t>Pyramid (%)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Up Arrow 262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Up Arrow 263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81033" y="588481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329682" y="560710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29352" y="594863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6424270" y="5659977"/>
            <a:ext cx="2581331" cy="1143358"/>
            <a:chOff x="6424270" y="5659977"/>
            <a:chExt cx="2581331" cy="1143358"/>
          </a:xfrm>
        </p:grpSpPr>
        <p:grpSp>
          <p:nvGrpSpPr>
            <p:cNvPr id="222" name="Group 221"/>
            <p:cNvGrpSpPr/>
            <p:nvPr/>
          </p:nvGrpSpPr>
          <p:grpSpPr>
            <a:xfrm>
              <a:off x="6424270" y="5659977"/>
              <a:ext cx="2581331" cy="1143358"/>
              <a:chOff x="688790" y="4604789"/>
              <a:chExt cx="2741966" cy="1291323"/>
            </a:xfrm>
          </p:grpSpPr>
          <p:sp>
            <p:nvSpPr>
              <p:cNvPr id="22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84707" y="395006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912417" y="4063318"/>
                <a:ext cx="345209" cy="1428151"/>
              </a:xfrm>
              <a:prstGeom prst="roundRect">
                <a:avLst>
                  <a:gd name="adj" fmla="val 11795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580701" y="4637841"/>
                <a:ext cx="1079271" cy="2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Location Split</a:t>
                </a:r>
              </a:p>
            </p:txBody>
          </p:sp>
        </p:grp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26"/>
            <a:srcRect t="7245" b="14465"/>
            <a:stretch/>
          </p:blipFill>
          <p:spPr>
            <a:xfrm>
              <a:off x="6539821" y="6032199"/>
              <a:ext cx="2363177" cy="704568"/>
            </a:xfrm>
            <a:prstGeom prst="rect">
              <a:avLst/>
            </a:prstGeom>
          </p:spPr>
        </p:pic>
      </p:grpSp>
      <p:pic>
        <p:nvPicPr>
          <p:cNvPr id="211" name="Picture 2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1034" y="3389665"/>
            <a:ext cx="1864145" cy="66759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 flipV="1">
            <a:off x="1061407" y="4517255"/>
            <a:ext cx="600394" cy="975584"/>
          </a:xfrm>
          <a:prstGeom prst="rect">
            <a:avLst/>
          </a:prstGeom>
        </p:spPr>
      </p:pic>
      <p:grpSp>
        <p:nvGrpSpPr>
          <p:cNvPr id="230" name="Group 229"/>
          <p:cNvGrpSpPr/>
          <p:nvPr/>
        </p:nvGrpSpPr>
        <p:grpSpPr>
          <a:xfrm>
            <a:off x="706078" y="5638243"/>
            <a:ext cx="2674076" cy="1170807"/>
            <a:chOff x="706043" y="5671667"/>
            <a:chExt cx="2674076" cy="1170807"/>
          </a:xfrm>
        </p:grpSpPr>
        <p:grpSp>
          <p:nvGrpSpPr>
            <p:cNvPr id="10" name="Group 9"/>
            <p:cNvGrpSpPr/>
            <p:nvPr/>
          </p:nvGrpSpPr>
          <p:grpSpPr>
            <a:xfrm>
              <a:off x="706043" y="5671667"/>
              <a:ext cx="2674076" cy="1170807"/>
              <a:chOff x="3869556" y="4331301"/>
              <a:chExt cx="2661408" cy="2112172"/>
            </a:xfrm>
          </p:grpSpPr>
          <p:sp>
            <p:nvSpPr>
              <p:cNvPr id="118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4298415" y="4210924"/>
                <a:ext cx="1803690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4981689" y="3542930"/>
                <a:ext cx="509231" cy="2085973"/>
              </a:xfrm>
              <a:prstGeom prst="roundRect">
                <a:avLst>
                  <a:gd name="adj" fmla="val 11795"/>
                </a:avLst>
              </a:prstGeom>
              <a:solidFill>
                <a:srgbClr val="00959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4396888" y="4350757"/>
                <a:ext cx="1674550" cy="4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Location Split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26"/>
            <a:srcRect t="7245" b="14465"/>
            <a:stretch/>
          </p:blipFill>
          <p:spPr>
            <a:xfrm>
              <a:off x="884285" y="6029047"/>
              <a:ext cx="2363177" cy="704568"/>
            </a:xfrm>
            <a:prstGeom prst="rect">
              <a:avLst/>
            </a:prstGeom>
          </p:spPr>
        </p:pic>
      </p:grpSp>
      <p:grpSp>
        <p:nvGrpSpPr>
          <p:cNvPr id="232" name="Group 231"/>
          <p:cNvGrpSpPr/>
          <p:nvPr/>
        </p:nvGrpSpPr>
        <p:grpSpPr>
          <a:xfrm>
            <a:off x="9128224" y="5623615"/>
            <a:ext cx="2398583" cy="1166871"/>
            <a:chOff x="9128224" y="5623615"/>
            <a:chExt cx="2398583" cy="1166871"/>
          </a:xfrm>
        </p:grpSpPr>
        <p:grpSp>
          <p:nvGrpSpPr>
            <p:cNvPr id="226" name="Group 225"/>
            <p:cNvGrpSpPr/>
            <p:nvPr/>
          </p:nvGrpSpPr>
          <p:grpSpPr>
            <a:xfrm>
              <a:off x="9128224" y="5623615"/>
              <a:ext cx="2378118" cy="1166871"/>
              <a:chOff x="9128183" y="5632163"/>
              <a:chExt cx="2378118" cy="1166871"/>
            </a:xfrm>
          </p:grpSpPr>
          <p:sp>
            <p:nvSpPr>
              <p:cNvPr id="242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9803043" y="5095777"/>
                <a:ext cx="1028397" cy="237811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0209127" y="4750080"/>
                <a:ext cx="305654" cy="2069819"/>
              </a:xfrm>
              <a:prstGeom prst="roundRect">
                <a:avLst>
                  <a:gd name="adj" fmla="val 11795"/>
                </a:avLst>
              </a:prstGeom>
              <a:solidFill>
                <a:srgbClr val="4382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9479843" y="5648989"/>
                <a:ext cx="1935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Location Split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17" name="Picture 216"/>
            <p:cNvPicPr>
              <a:picLocks noChangeAspect="1"/>
            </p:cNvPicPr>
            <p:nvPr/>
          </p:nvPicPr>
          <p:blipFill rotWithShape="1">
            <a:blip r:embed="rId26"/>
            <a:srcRect t="7245" b="14465"/>
            <a:stretch/>
          </p:blipFill>
          <p:spPr>
            <a:xfrm>
              <a:off x="9163630" y="6022390"/>
              <a:ext cx="2363177" cy="704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0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9" y="-5813528"/>
            <a:ext cx="564938" cy="12192002"/>
          </a:xfrm>
          <a:prstGeom prst="rect">
            <a:avLst/>
          </a:prstGeom>
          <a:solidFill>
            <a:srgbClr val="6B2FA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579539"/>
            <a:ext cx="577362" cy="626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58978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4521</a:t>
              </a:r>
              <a:endParaRPr lang="en-US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773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535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840828" y="652731"/>
            <a:ext cx="1998165" cy="2183263"/>
            <a:chOff x="3779636" y="847218"/>
            <a:chExt cx="1998165" cy="21832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3860717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2153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1634</a:t>
              </a:r>
              <a:endParaRPr lang="en-US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234</a:t>
              </a:r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557</a:t>
              </a:r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618516" y="641528"/>
            <a:ext cx="1998165" cy="2183263"/>
            <a:chOff x="6175983" y="839335"/>
            <a:chExt cx="1998165" cy="21832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267470" y="1070423"/>
              <a:ext cx="1808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500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150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160</a:t>
              </a:r>
              <a:endParaRPr 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86687" y="639579"/>
            <a:ext cx="1998165" cy="2183263"/>
            <a:chOff x="8663817" y="847218"/>
            <a:chExt cx="1998165" cy="21832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8744898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20.2%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22%</a:t>
              </a:r>
              <a:endParaRPr lang="en-US" sz="1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11%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10%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50261" y="257258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0.3%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79337"/>
            <a:ext cx="577362" cy="624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" y="803986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437973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9" y="3871674"/>
            <a:ext cx="274320" cy="274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6045" y="4286634"/>
            <a:ext cx="2661408" cy="1170432"/>
            <a:chOff x="706045" y="3138594"/>
            <a:chExt cx="2661408" cy="14165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Sprachen Indiens – Jewiki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11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245</a:t>
              </a:r>
              <a:endParaRPr lang="en-US" sz="14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333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42" y="2964832"/>
            <a:ext cx="2741966" cy="1220508"/>
            <a:chOff x="688790" y="4604789"/>
            <a:chExt cx="2741966" cy="1291323"/>
          </a:xfrm>
        </p:grpSpPr>
        <p:grpSp>
          <p:nvGrpSpPr>
            <p:cNvPr id="42" name="Group 41"/>
            <p:cNvGrpSpPr/>
            <p:nvPr/>
          </p:nvGrpSpPr>
          <p:grpSpPr>
            <a:xfrm>
              <a:off x="688790" y="4745980"/>
              <a:ext cx="2741966" cy="1150132"/>
              <a:chOff x="4869311" y="4434840"/>
              <a:chExt cx="2741966" cy="1150132"/>
            </a:xfrm>
          </p:grpSpPr>
          <p:sp>
            <p:nvSpPr>
              <p:cNvPr id="134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5665228" y="363892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3"/>
              <a:srcRect t="7245" b="14465"/>
              <a:stretch/>
            </p:blipFill>
            <p:spPr>
              <a:xfrm>
                <a:off x="4995595" y="4755059"/>
                <a:ext cx="2483169" cy="704568"/>
              </a:xfrm>
              <a:prstGeom prst="rect">
                <a:avLst/>
              </a:prstGeom>
            </p:spPr>
          </p:pic>
        </p:grpSp>
        <p:sp>
          <p:nvSpPr>
            <p:cNvPr id="13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A0A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2414" y="4655417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43" name="Up Arrow 42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984087" y="1390028"/>
            <a:ext cx="191217" cy="1200558"/>
            <a:chOff x="5147128" y="3865641"/>
            <a:chExt cx="191217" cy="1200558"/>
          </a:xfrm>
        </p:grpSpPr>
        <p:sp>
          <p:nvSpPr>
            <p:cNvPr id="151" name="Up Arrow 150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 Arrow 151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Up Arrow 152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 Arrow 153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208" y="3106096"/>
            <a:ext cx="2469097" cy="1068125"/>
            <a:chOff x="3512404" y="3367295"/>
            <a:chExt cx="2469097" cy="1068125"/>
          </a:xfrm>
        </p:grpSpPr>
        <p:sp>
          <p:nvSpPr>
            <p:cNvPr id="16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163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64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165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378088" y="3103859"/>
            <a:ext cx="2516750" cy="1028397"/>
            <a:chOff x="6362098" y="3342434"/>
            <a:chExt cx="2516750" cy="1028397"/>
          </a:xfrm>
        </p:grpSpPr>
        <p:sp>
          <p:nvSpPr>
            <p:cNvPr id="18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177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78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179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sp>
        <p:nvSpPr>
          <p:cNvPr id="1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7578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5" y="125998"/>
            <a:ext cx="1164437" cy="36579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67021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7021"/>
            <a:ext cx="274320" cy="2743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84183" y="4315042"/>
            <a:ext cx="2704500" cy="1170432"/>
            <a:chOff x="3602370" y="4441541"/>
            <a:chExt cx="2704500" cy="1170432"/>
          </a:xfrm>
        </p:grpSpPr>
        <p:grpSp>
          <p:nvGrpSpPr>
            <p:cNvPr id="192" name="Group 191"/>
            <p:cNvGrpSpPr/>
            <p:nvPr/>
          </p:nvGrpSpPr>
          <p:grpSpPr>
            <a:xfrm>
              <a:off x="3602370" y="4441541"/>
              <a:ext cx="2704500" cy="1170432"/>
              <a:chOff x="706045" y="3138594"/>
              <a:chExt cx="2704500" cy="1416566"/>
            </a:xfrm>
          </p:grpSpPr>
          <p:sp>
            <p:nvSpPr>
              <p:cNvPr id="19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173921" y="271005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776530" y="3142822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Acceptance Ratio</a:t>
                </a:r>
              </a:p>
            </p:txBody>
          </p:sp>
          <p:sp>
            <p:nvSpPr>
              <p:cNvPr id="19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2459347" y="271816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9E6CD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2013090" y="3176069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Diversity Mix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7087" y="3640134"/>
                <a:ext cx="423133" cy="423133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97" y="3648118"/>
                <a:ext cx="420624" cy="420624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184059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838600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</p:grpSp>
        <p:graphicFrame>
          <p:nvGraphicFramePr>
            <p:cNvPr id="204" name="Chart 203"/>
            <p:cNvGraphicFramePr/>
            <p:nvPr>
              <p:extLst>
                <p:ext uri="{D42A27DB-BD31-4B8C-83A1-F6EECF244321}">
                  <p14:modId xmlns:p14="http://schemas.microsoft.com/office/powerpoint/2010/main" val="4161556093"/>
                </p:ext>
              </p:extLst>
            </p:nvPr>
          </p:nvGraphicFramePr>
          <p:xfrm>
            <a:off x="3809314" y="4692633"/>
            <a:ext cx="851450" cy="877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466131" y="5629410"/>
            <a:ext cx="2779459" cy="1168305"/>
            <a:chOff x="3479555" y="5636670"/>
            <a:chExt cx="2779459" cy="1168305"/>
          </a:xfrm>
        </p:grpSpPr>
        <p:grpSp>
          <p:nvGrpSpPr>
            <p:cNvPr id="205" name="Group 204"/>
            <p:cNvGrpSpPr/>
            <p:nvPr/>
          </p:nvGrpSpPr>
          <p:grpSpPr>
            <a:xfrm>
              <a:off x="3597606" y="5636670"/>
              <a:ext cx="2661408" cy="1168305"/>
              <a:chOff x="706045" y="3141168"/>
              <a:chExt cx="2661408" cy="1413992"/>
            </a:xfrm>
          </p:grpSpPr>
          <p:sp>
            <p:nvSpPr>
              <p:cNvPr id="206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840485" y="2720057"/>
                <a:ext cx="345210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399848" y="3141168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Source Mix</a:t>
                </a:r>
              </a:p>
            </p:txBody>
          </p:sp>
        </p:grpSp>
        <p:graphicFrame>
          <p:nvGraphicFramePr>
            <p:cNvPr id="215" name="Chart 2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261138"/>
                </p:ext>
              </p:extLst>
            </p:nvPr>
          </p:nvGraphicFramePr>
          <p:xfrm>
            <a:off x="3479555" y="5833015"/>
            <a:ext cx="2345217" cy="941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grpSp>
        <p:nvGrpSpPr>
          <p:cNvPr id="216" name="Group 215"/>
          <p:cNvGrpSpPr/>
          <p:nvPr/>
        </p:nvGrpSpPr>
        <p:grpSpPr>
          <a:xfrm>
            <a:off x="6406868" y="4293406"/>
            <a:ext cx="2552844" cy="1229919"/>
            <a:chOff x="688790" y="4604789"/>
            <a:chExt cx="2741966" cy="1291323"/>
          </a:xfrm>
        </p:grpSpPr>
        <p:sp>
          <p:nvSpPr>
            <p:cNvPr id="22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222" name="Group 221"/>
          <p:cNvGrpSpPr/>
          <p:nvPr/>
        </p:nvGrpSpPr>
        <p:grpSpPr>
          <a:xfrm>
            <a:off x="6424270" y="5659977"/>
            <a:ext cx="2581331" cy="1143358"/>
            <a:chOff x="688790" y="4604789"/>
            <a:chExt cx="2741966" cy="1291323"/>
          </a:xfrm>
        </p:grpSpPr>
        <p:sp>
          <p:nvSpPr>
            <p:cNvPr id="22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4E60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70988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227" name="Picture 226" descr="Sprachen Indiens – Jewiki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grpSp>
        <p:nvGrpSpPr>
          <p:cNvPr id="243" name="Group 242"/>
          <p:cNvGrpSpPr/>
          <p:nvPr/>
        </p:nvGrpSpPr>
        <p:grpSpPr>
          <a:xfrm>
            <a:off x="9122048" y="4310183"/>
            <a:ext cx="2335495" cy="1170432"/>
            <a:chOff x="706045" y="3138594"/>
            <a:chExt cx="2661408" cy="1416566"/>
          </a:xfrm>
        </p:grpSpPr>
        <p:sp>
          <p:nvSpPr>
            <p:cNvPr id="2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Sprachen Indiens – Jewiki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2"/>
              <a:ext cx="1206631" cy="29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01927" y="2956161"/>
            <a:ext cx="2378118" cy="1218281"/>
            <a:chOff x="9099472" y="3013143"/>
            <a:chExt cx="2378118" cy="1218250"/>
          </a:xfrm>
        </p:grpSpPr>
        <p:sp>
          <p:nvSpPr>
            <p:cNvPr id="229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9774332" y="2528136"/>
              <a:ext cx="1028397" cy="237811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356527" y="3395115"/>
              <a:ext cx="1864145" cy="667581"/>
            </a:xfrm>
            <a:prstGeom prst="rect">
              <a:avLst/>
            </a:prstGeom>
          </p:spPr>
        </p:pic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102388" y="2449963"/>
              <a:ext cx="301792" cy="1428151"/>
            </a:xfrm>
            <a:prstGeom prst="roundRect">
              <a:avLst>
                <a:gd name="adj" fmla="val 1179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592865" y="3031374"/>
              <a:ext cx="141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</a:t>
              </a:r>
              <a:r>
                <a:rPr lang="en-US" sz="1000" dirty="0" smtClean="0">
                  <a:solidFill>
                    <a:schemeClr val="bg1"/>
                  </a:solidFill>
                </a:rPr>
                <a:t>Pyramid (%)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6043" y="5671667"/>
            <a:ext cx="2674076" cy="1170807"/>
            <a:chOff x="706043" y="5671667"/>
            <a:chExt cx="2674076" cy="1170807"/>
          </a:xfrm>
        </p:grpSpPr>
        <p:grpSp>
          <p:nvGrpSpPr>
            <p:cNvPr id="10" name="Group 9"/>
            <p:cNvGrpSpPr/>
            <p:nvPr/>
          </p:nvGrpSpPr>
          <p:grpSpPr>
            <a:xfrm>
              <a:off x="706043" y="5671667"/>
              <a:ext cx="2674076" cy="1170807"/>
              <a:chOff x="3869556" y="4331301"/>
              <a:chExt cx="2661408" cy="2112172"/>
            </a:xfrm>
          </p:grpSpPr>
          <p:sp>
            <p:nvSpPr>
              <p:cNvPr id="118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4298415" y="4210924"/>
                <a:ext cx="1803690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4981689" y="3542930"/>
                <a:ext cx="509231" cy="2085973"/>
              </a:xfrm>
              <a:prstGeom prst="roundRect">
                <a:avLst>
                  <a:gd name="adj" fmla="val 11795"/>
                </a:avLst>
              </a:prstGeom>
              <a:solidFill>
                <a:srgbClr val="52CBB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4396888" y="4350757"/>
                <a:ext cx="1674550" cy="4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Tenure Range (Years)</a:t>
                </a:r>
              </a:p>
            </p:txBody>
          </p:sp>
        </p:grp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 flipV="1">
              <a:off x="1234122" y="5916978"/>
              <a:ext cx="600394" cy="975584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9128183" y="5623019"/>
            <a:ext cx="2378118" cy="1166871"/>
            <a:chOff x="9128183" y="5632163"/>
            <a:chExt cx="2378118" cy="1166871"/>
          </a:xfrm>
        </p:grpSpPr>
        <p:grpSp>
          <p:nvGrpSpPr>
            <p:cNvPr id="20" name="Group 19"/>
            <p:cNvGrpSpPr/>
            <p:nvPr/>
          </p:nvGrpSpPr>
          <p:grpSpPr>
            <a:xfrm>
              <a:off x="9128183" y="5770637"/>
              <a:ext cx="2378118" cy="1028397"/>
              <a:chOff x="9128183" y="5770637"/>
              <a:chExt cx="2378118" cy="1028397"/>
            </a:xfrm>
          </p:grpSpPr>
          <p:sp>
            <p:nvSpPr>
              <p:cNvPr id="242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9803043" y="5095777"/>
                <a:ext cx="1028397" cy="237811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93117" y="6059595"/>
                <a:ext cx="2222035" cy="723790"/>
              </a:xfrm>
              <a:prstGeom prst="rect">
                <a:avLst/>
              </a:prstGeom>
            </p:spPr>
          </p:pic>
        </p:grpSp>
        <p:sp>
          <p:nvSpPr>
            <p:cNvPr id="25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209127" y="4750080"/>
              <a:ext cx="305654" cy="2069819"/>
            </a:xfrm>
            <a:prstGeom prst="roundRect">
              <a:avLst>
                <a:gd name="adj" fmla="val 11795"/>
              </a:avLst>
            </a:prstGeom>
            <a:solidFill>
              <a:srgbClr val="4382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479843" y="5648989"/>
              <a:ext cx="193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 Exits &amp; Attrition %</a:t>
              </a:r>
            </a:p>
          </p:txBody>
        </p:sp>
      </p:grpSp>
      <p:sp>
        <p:nvSpPr>
          <p:cNvPr id="263" name="Up Arrow 262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Up Arrow 263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81033" y="588481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329682" y="560710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29352" y="594863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13"/>
          <a:srcRect t="7245" b="14465"/>
          <a:stretch/>
        </p:blipFill>
        <p:spPr>
          <a:xfrm>
            <a:off x="6539821" y="6032199"/>
            <a:ext cx="2363177" cy="704568"/>
          </a:xfrm>
          <a:prstGeom prst="rect">
            <a:avLst/>
          </a:prstGeom>
        </p:spPr>
      </p:pic>
      <p:cxnSp>
        <p:nvCxnSpPr>
          <p:cNvPr id="209" name="Straight Connector 208"/>
          <p:cNvCxnSpPr/>
          <p:nvPr/>
        </p:nvCxnSpPr>
        <p:spPr>
          <a:xfrm flipV="1">
            <a:off x="556728" y="2921473"/>
            <a:ext cx="1104594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553680" y="4244305"/>
            <a:ext cx="1104594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550632" y="5585425"/>
            <a:ext cx="1104594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9" y="-5813528"/>
            <a:ext cx="564938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579539"/>
            <a:ext cx="577362" cy="626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58978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4521</a:t>
              </a:r>
              <a:endParaRPr lang="en-US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773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535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840828" y="652731"/>
            <a:ext cx="1998165" cy="2183263"/>
            <a:chOff x="3779636" y="847218"/>
            <a:chExt cx="1998165" cy="21832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3860717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2153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1634</a:t>
              </a:r>
              <a:endParaRPr lang="en-US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234</a:t>
              </a:r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557</a:t>
              </a:r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618516" y="641528"/>
            <a:ext cx="1998165" cy="2183263"/>
            <a:chOff x="6175983" y="839335"/>
            <a:chExt cx="1998165" cy="21832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267470" y="1070423"/>
              <a:ext cx="1808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500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150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160</a:t>
              </a:r>
              <a:endParaRPr 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86687" y="639579"/>
            <a:ext cx="1998165" cy="2183263"/>
            <a:chOff x="8663817" y="847218"/>
            <a:chExt cx="1998165" cy="21832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8744898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20.2%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22%</a:t>
              </a:r>
              <a:endParaRPr lang="en-US" sz="1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11%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10%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50261" y="257258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0.3%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79337"/>
            <a:ext cx="577362" cy="624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" y="803986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437973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9" y="3871674"/>
            <a:ext cx="274320" cy="274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6045" y="4286634"/>
            <a:ext cx="2661408" cy="1170432"/>
            <a:chOff x="706045" y="3138594"/>
            <a:chExt cx="2661408" cy="14165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Sprachen Indiens – Jewiki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11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245</a:t>
              </a:r>
              <a:endParaRPr lang="en-US" sz="14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333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42" y="2964832"/>
            <a:ext cx="2741966" cy="1220508"/>
            <a:chOff x="688790" y="4604789"/>
            <a:chExt cx="2741966" cy="1291323"/>
          </a:xfrm>
        </p:grpSpPr>
        <p:grpSp>
          <p:nvGrpSpPr>
            <p:cNvPr id="42" name="Group 41"/>
            <p:cNvGrpSpPr/>
            <p:nvPr/>
          </p:nvGrpSpPr>
          <p:grpSpPr>
            <a:xfrm>
              <a:off x="688790" y="4745980"/>
              <a:ext cx="2741966" cy="1150132"/>
              <a:chOff x="4869311" y="4434840"/>
              <a:chExt cx="2741966" cy="1150132"/>
            </a:xfrm>
          </p:grpSpPr>
          <p:sp>
            <p:nvSpPr>
              <p:cNvPr id="134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5665228" y="363892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3"/>
              <a:srcRect t="7245" b="14465"/>
              <a:stretch/>
            </p:blipFill>
            <p:spPr>
              <a:xfrm>
                <a:off x="4995595" y="4755059"/>
                <a:ext cx="2483169" cy="704568"/>
              </a:xfrm>
              <a:prstGeom prst="rect">
                <a:avLst/>
              </a:prstGeom>
            </p:spPr>
          </p:pic>
        </p:grpSp>
        <p:sp>
          <p:nvSpPr>
            <p:cNvPr id="13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52CB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2414" y="4655417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43" name="Up Arrow 42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984087" y="1390028"/>
            <a:ext cx="191217" cy="1200558"/>
            <a:chOff x="5147128" y="3865641"/>
            <a:chExt cx="191217" cy="1200558"/>
          </a:xfrm>
        </p:grpSpPr>
        <p:sp>
          <p:nvSpPr>
            <p:cNvPr id="151" name="Up Arrow 150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 Arrow 151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Up Arrow 152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 Arrow 153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208" y="3106096"/>
            <a:ext cx="2469097" cy="1068125"/>
            <a:chOff x="3512404" y="3367295"/>
            <a:chExt cx="2469097" cy="1068125"/>
          </a:xfrm>
        </p:grpSpPr>
        <p:sp>
          <p:nvSpPr>
            <p:cNvPr id="16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163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64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165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378088" y="3103859"/>
            <a:ext cx="2516750" cy="1028397"/>
            <a:chOff x="6362098" y="3342434"/>
            <a:chExt cx="2516750" cy="1028397"/>
          </a:xfrm>
        </p:grpSpPr>
        <p:sp>
          <p:nvSpPr>
            <p:cNvPr id="18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177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78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179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3584183" y="4315042"/>
            <a:ext cx="2704500" cy="1170432"/>
            <a:chOff x="3602370" y="4441541"/>
            <a:chExt cx="2704500" cy="1170432"/>
          </a:xfrm>
        </p:grpSpPr>
        <p:grpSp>
          <p:nvGrpSpPr>
            <p:cNvPr id="192" name="Group 191"/>
            <p:cNvGrpSpPr/>
            <p:nvPr/>
          </p:nvGrpSpPr>
          <p:grpSpPr>
            <a:xfrm>
              <a:off x="3602370" y="4441541"/>
              <a:ext cx="2704500" cy="1170432"/>
              <a:chOff x="706045" y="3138594"/>
              <a:chExt cx="2704500" cy="1416566"/>
            </a:xfrm>
          </p:grpSpPr>
          <p:sp>
            <p:nvSpPr>
              <p:cNvPr id="19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173921" y="271005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776530" y="3142822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Acceptance Ratio</a:t>
                </a:r>
              </a:p>
            </p:txBody>
          </p:sp>
          <p:sp>
            <p:nvSpPr>
              <p:cNvPr id="19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2459347" y="271816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9E6CD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2013090" y="3176069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Diversity Mix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7087" y="3640134"/>
                <a:ext cx="423133" cy="423133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97" y="3648118"/>
                <a:ext cx="420624" cy="420624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184059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838600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</p:grpSp>
        <p:graphicFrame>
          <p:nvGraphicFramePr>
            <p:cNvPr id="204" name="Chart 203"/>
            <p:cNvGraphicFramePr/>
            <p:nvPr>
              <p:extLst>
                <p:ext uri="{D42A27DB-BD31-4B8C-83A1-F6EECF244321}">
                  <p14:modId xmlns:p14="http://schemas.microsoft.com/office/powerpoint/2010/main" val="4161556093"/>
                </p:ext>
              </p:extLst>
            </p:nvPr>
          </p:nvGraphicFramePr>
          <p:xfrm>
            <a:off x="3809314" y="4692633"/>
            <a:ext cx="851450" cy="877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466131" y="5629410"/>
            <a:ext cx="2779459" cy="1168305"/>
            <a:chOff x="3479555" y="5636670"/>
            <a:chExt cx="2779459" cy="1168305"/>
          </a:xfrm>
        </p:grpSpPr>
        <p:grpSp>
          <p:nvGrpSpPr>
            <p:cNvPr id="205" name="Group 204"/>
            <p:cNvGrpSpPr/>
            <p:nvPr/>
          </p:nvGrpSpPr>
          <p:grpSpPr>
            <a:xfrm>
              <a:off x="3597606" y="5636670"/>
              <a:ext cx="2661408" cy="1168305"/>
              <a:chOff x="706045" y="3141168"/>
              <a:chExt cx="2661408" cy="1413992"/>
            </a:xfrm>
          </p:grpSpPr>
          <p:sp>
            <p:nvSpPr>
              <p:cNvPr id="206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840485" y="2720057"/>
                <a:ext cx="345210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399848" y="3141168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Source Mix</a:t>
                </a:r>
              </a:p>
            </p:txBody>
          </p:sp>
        </p:grpSp>
        <p:graphicFrame>
          <p:nvGraphicFramePr>
            <p:cNvPr id="215" name="Chart 2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261138"/>
                </p:ext>
              </p:extLst>
            </p:nvPr>
          </p:nvGraphicFramePr>
          <p:xfrm>
            <a:off x="3479555" y="5833015"/>
            <a:ext cx="2345217" cy="941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  <p:grpSp>
        <p:nvGrpSpPr>
          <p:cNvPr id="216" name="Group 215"/>
          <p:cNvGrpSpPr/>
          <p:nvPr/>
        </p:nvGrpSpPr>
        <p:grpSpPr>
          <a:xfrm>
            <a:off x="6406868" y="4293406"/>
            <a:ext cx="2552844" cy="1229919"/>
            <a:chOff x="688790" y="4604789"/>
            <a:chExt cx="2741966" cy="1291323"/>
          </a:xfrm>
        </p:grpSpPr>
        <p:sp>
          <p:nvSpPr>
            <p:cNvPr id="22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222" name="Group 221"/>
          <p:cNvGrpSpPr/>
          <p:nvPr/>
        </p:nvGrpSpPr>
        <p:grpSpPr>
          <a:xfrm>
            <a:off x="6424270" y="5659977"/>
            <a:ext cx="2581331" cy="1143358"/>
            <a:chOff x="688790" y="4604789"/>
            <a:chExt cx="2741966" cy="1291323"/>
          </a:xfrm>
        </p:grpSpPr>
        <p:sp>
          <p:nvSpPr>
            <p:cNvPr id="22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80701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227" name="Picture 226" descr="Sprachen Indiens – Jewiki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grpSp>
        <p:nvGrpSpPr>
          <p:cNvPr id="243" name="Group 242"/>
          <p:cNvGrpSpPr/>
          <p:nvPr/>
        </p:nvGrpSpPr>
        <p:grpSpPr>
          <a:xfrm>
            <a:off x="9122048" y="4310183"/>
            <a:ext cx="2335495" cy="1170432"/>
            <a:chOff x="706045" y="3138594"/>
            <a:chExt cx="2661408" cy="1416566"/>
          </a:xfrm>
        </p:grpSpPr>
        <p:sp>
          <p:nvSpPr>
            <p:cNvPr id="2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Sprachen Indiens – Jewiki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2"/>
              <a:ext cx="1206631" cy="29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01927" y="2937873"/>
            <a:ext cx="2378118" cy="1218281"/>
            <a:chOff x="9099472" y="3013143"/>
            <a:chExt cx="2378118" cy="1218250"/>
          </a:xfrm>
        </p:grpSpPr>
        <p:sp>
          <p:nvSpPr>
            <p:cNvPr id="229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9774332" y="2528136"/>
              <a:ext cx="1028397" cy="237811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56527" y="3395115"/>
              <a:ext cx="1864145" cy="667581"/>
            </a:xfrm>
            <a:prstGeom prst="rect">
              <a:avLst/>
            </a:prstGeom>
          </p:spPr>
        </p:pic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102388" y="2449963"/>
              <a:ext cx="301792" cy="1428151"/>
            </a:xfrm>
            <a:prstGeom prst="roundRect">
              <a:avLst>
                <a:gd name="adj" fmla="val 1179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592865" y="3031374"/>
              <a:ext cx="141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</a:t>
              </a:r>
              <a:r>
                <a:rPr lang="en-US" sz="1000" dirty="0" smtClean="0">
                  <a:solidFill>
                    <a:schemeClr val="bg1"/>
                  </a:solidFill>
                </a:rPr>
                <a:t>Pyramid (%)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6043" y="5671667"/>
            <a:ext cx="2674076" cy="1170807"/>
            <a:chOff x="706043" y="5671667"/>
            <a:chExt cx="2674076" cy="1170807"/>
          </a:xfrm>
        </p:grpSpPr>
        <p:grpSp>
          <p:nvGrpSpPr>
            <p:cNvPr id="10" name="Group 9"/>
            <p:cNvGrpSpPr/>
            <p:nvPr/>
          </p:nvGrpSpPr>
          <p:grpSpPr>
            <a:xfrm>
              <a:off x="706043" y="5671667"/>
              <a:ext cx="2674076" cy="1170807"/>
              <a:chOff x="3869556" y="4331301"/>
              <a:chExt cx="2661408" cy="2112172"/>
            </a:xfrm>
          </p:grpSpPr>
          <p:sp>
            <p:nvSpPr>
              <p:cNvPr id="118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4298415" y="4210924"/>
                <a:ext cx="1803690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4981689" y="3542930"/>
                <a:ext cx="509231" cy="2085973"/>
              </a:xfrm>
              <a:prstGeom prst="roundRect">
                <a:avLst>
                  <a:gd name="adj" fmla="val 11795"/>
                </a:avLst>
              </a:prstGeom>
              <a:solidFill>
                <a:srgbClr val="00959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4396888" y="4350757"/>
                <a:ext cx="1674550" cy="4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Tenure Range (Years)</a:t>
                </a:r>
              </a:p>
            </p:txBody>
          </p:sp>
        </p:grp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6200000" flipV="1">
              <a:off x="1234122" y="5916978"/>
              <a:ext cx="600394" cy="975584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9128183" y="5623019"/>
            <a:ext cx="2378118" cy="1166871"/>
            <a:chOff x="9128183" y="5632163"/>
            <a:chExt cx="2378118" cy="1166871"/>
          </a:xfrm>
        </p:grpSpPr>
        <p:grpSp>
          <p:nvGrpSpPr>
            <p:cNvPr id="20" name="Group 19"/>
            <p:cNvGrpSpPr/>
            <p:nvPr/>
          </p:nvGrpSpPr>
          <p:grpSpPr>
            <a:xfrm>
              <a:off x="9128183" y="5770637"/>
              <a:ext cx="2378118" cy="1028397"/>
              <a:chOff x="9128183" y="5770637"/>
              <a:chExt cx="2378118" cy="1028397"/>
            </a:xfrm>
          </p:grpSpPr>
          <p:sp>
            <p:nvSpPr>
              <p:cNvPr id="242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9803043" y="5095777"/>
                <a:ext cx="1028397" cy="237811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3117" y="6059595"/>
                <a:ext cx="2222035" cy="723790"/>
              </a:xfrm>
              <a:prstGeom prst="rect">
                <a:avLst/>
              </a:prstGeom>
            </p:spPr>
          </p:pic>
        </p:grpSp>
        <p:sp>
          <p:nvSpPr>
            <p:cNvPr id="25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209127" y="4750080"/>
              <a:ext cx="305654" cy="2069819"/>
            </a:xfrm>
            <a:prstGeom prst="roundRect">
              <a:avLst>
                <a:gd name="adj" fmla="val 11795"/>
              </a:avLst>
            </a:prstGeom>
            <a:solidFill>
              <a:srgbClr val="4382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479843" y="5648989"/>
              <a:ext cx="193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 Exits &amp; Attrition %</a:t>
              </a:r>
            </a:p>
          </p:txBody>
        </p:sp>
      </p:grpSp>
      <p:sp>
        <p:nvSpPr>
          <p:cNvPr id="263" name="Up Arrow 262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Up Arrow 263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81033" y="588481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329682" y="560710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29352" y="594863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13"/>
          <a:srcRect t="7245" b="14465"/>
          <a:stretch/>
        </p:blipFill>
        <p:spPr>
          <a:xfrm>
            <a:off x="6539821" y="6032199"/>
            <a:ext cx="2363177" cy="70456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26">
            <a:biLevel thresh="75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3" y="145979"/>
            <a:ext cx="1164437" cy="365792"/>
          </a:xfrm>
          <a:prstGeom prst="rect">
            <a:avLst/>
          </a:prstGeom>
          <a:solidFill>
            <a:srgbClr val="FAF5FA"/>
          </a:solidFill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164267"/>
            <a:ext cx="274320" cy="27432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4267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7" y="-5813527"/>
            <a:ext cx="564941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3" y="164267"/>
            <a:ext cx="1164437" cy="365792"/>
          </a:xfrm>
          <a:prstGeom prst="rect">
            <a:avLst/>
          </a:prstGeom>
          <a:solidFill>
            <a:srgbClr val="FAF5FA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610551"/>
            <a:ext cx="577362" cy="61897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85463"/>
            <a:ext cx="577362" cy="62259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1" y="805873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3" y="1407572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1" y="3845447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219504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4267"/>
            <a:ext cx="274320" cy="274320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183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712525" y="679756"/>
            <a:ext cx="1998165" cy="2183263"/>
            <a:chOff x="3779636" y="847218"/>
            <a:chExt cx="1998165" cy="2183263"/>
          </a:xfrm>
        </p:grpSpPr>
        <p:sp>
          <p:nvSpPr>
            <p:cNvPr id="199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3860717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453512" y="677807"/>
            <a:ext cx="1998165" cy="2183263"/>
            <a:chOff x="6175983" y="839335"/>
            <a:chExt cx="1998165" cy="2183263"/>
          </a:xfrm>
        </p:grpSpPr>
        <p:sp>
          <p:nvSpPr>
            <p:cNvPr id="215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267470" y="1070423"/>
              <a:ext cx="1808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04698" y="654681"/>
            <a:ext cx="1998165" cy="2183263"/>
            <a:chOff x="8663817" y="847218"/>
            <a:chExt cx="1998165" cy="2183263"/>
          </a:xfrm>
        </p:grpSpPr>
        <p:sp>
          <p:nvSpPr>
            <p:cNvPr id="231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8744898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21582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706044" y="5799045"/>
            <a:ext cx="1441043" cy="967512"/>
            <a:chOff x="3869556" y="4433638"/>
            <a:chExt cx="2661408" cy="2009835"/>
          </a:xfrm>
        </p:grpSpPr>
        <p:sp>
          <p:nvSpPr>
            <p:cNvPr id="24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98415" y="4210924"/>
              <a:ext cx="1803690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4981967" y="3393873"/>
              <a:ext cx="509231" cy="2588762"/>
            </a:xfrm>
            <a:prstGeom prst="roundRect">
              <a:avLst>
                <a:gd name="adj" fmla="val 11795"/>
              </a:avLst>
            </a:prstGeom>
            <a:solidFill>
              <a:srgbClr val="00666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3937096" y="4433638"/>
              <a:ext cx="2445911" cy="5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(Years)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06045" y="4432938"/>
            <a:ext cx="2661408" cy="1170432"/>
            <a:chOff x="706045" y="3138594"/>
            <a:chExt cx="2661408" cy="1416566"/>
          </a:xfrm>
        </p:grpSpPr>
        <p:sp>
          <p:nvSpPr>
            <p:cNvPr id="251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3" name="Picture 252" descr="Sprachen Indiens – Jewiki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76142" y="3065415"/>
            <a:ext cx="2741966" cy="1291323"/>
            <a:chOff x="688790" y="4604789"/>
            <a:chExt cx="2741966" cy="1291323"/>
          </a:xfrm>
        </p:grpSpPr>
        <p:grpSp>
          <p:nvGrpSpPr>
            <p:cNvPr id="262" name="Group 261"/>
            <p:cNvGrpSpPr/>
            <p:nvPr/>
          </p:nvGrpSpPr>
          <p:grpSpPr>
            <a:xfrm>
              <a:off x="688790" y="4745980"/>
              <a:ext cx="2741966" cy="1150132"/>
              <a:chOff x="4869311" y="4434840"/>
              <a:chExt cx="2741966" cy="1150132"/>
            </a:xfrm>
          </p:grpSpPr>
          <p:sp>
            <p:nvSpPr>
              <p:cNvPr id="265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5665228" y="363892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17"/>
              <a:srcRect t="7245" b="14465"/>
              <a:stretch/>
            </p:blipFill>
            <p:spPr>
              <a:xfrm>
                <a:off x="4995595" y="4755059"/>
                <a:ext cx="2483169" cy="704568"/>
              </a:xfrm>
              <a:prstGeom prst="rect">
                <a:avLst/>
              </a:prstGeom>
            </p:spPr>
          </p:pic>
        </p:grpSp>
        <p:sp>
          <p:nvSpPr>
            <p:cNvPr id="263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52CB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267" name="Up Arrow 266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Up Arrow 267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Up Arrow 268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Up Arrow 269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Up Arrow 270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/>
          <p:cNvGrpSpPr/>
          <p:nvPr/>
        </p:nvGrpSpPr>
        <p:grpSpPr>
          <a:xfrm>
            <a:off x="5466989" y="1458842"/>
            <a:ext cx="191217" cy="1200558"/>
            <a:chOff x="5147128" y="3865641"/>
            <a:chExt cx="191217" cy="1200558"/>
          </a:xfrm>
        </p:grpSpPr>
        <p:sp>
          <p:nvSpPr>
            <p:cNvPr id="273" name="Up Arrow 272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Up Arrow 273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Up Arrow 274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Up Arrow 275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0984992" y="1389903"/>
            <a:ext cx="191217" cy="1200558"/>
            <a:chOff x="5147128" y="3865641"/>
            <a:chExt cx="191217" cy="1200558"/>
          </a:xfrm>
        </p:grpSpPr>
        <p:sp>
          <p:nvSpPr>
            <p:cNvPr id="278" name="Up Arrow 277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Up Arrow 278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Up Arrow 279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Up Arrow 280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3579777" y="3224605"/>
            <a:ext cx="2469097" cy="1068125"/>
            <a:chOff x="3512404" y="3367295"/>
            <a:chExt cx="2469097" cy="1068125"/>
          </a:xfrm>
        </p:grpSpPr>
        <p:sp>
          <p:nvSpPr>
            <p:cNvPr id="28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4" name="Group 283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285" name="Rounded Rectangle 284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286" name="Group 285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287" name="Freeform 286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288" name="Freeform 287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89" name="Freeform 288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290" name="Freeform 289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291" name="Freeform 290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292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293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294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295" name="Group 294"/>
          <p:cNvGrpSpPr/>
          <p:nvPr/>
        </p:nvGrpSpPr>
        <p:grpSpPr>
          <a:xfrm>
            <a:off x="6379367" y="3224605"/>
            <a:ext cx="2516750" cy="1028397"/>
            <a:chOff x="6362098" y="3342434"/>
            <a:chExt cx="2516750" cy="1028397"/>
          </a:xfrm>
        </p:grpSpPr>
        <p:sp>
          <p:nvSpPr>
            <p:cNvPr id="296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298" name="Rounded Rectangle 297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300" name="Freeform 299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301" name="Freeform 300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302" name="Freeform 301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303" name="Freeform 302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304" name="Freeform 303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305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306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307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sp>
        <p:nvSpPr>
          <p:cNvPr id="308" name="Down Arrow 307"/>
          <p:cNvSpPr/>
          <p:nvPr/>
        </p:nvSpPr>
        <p:spPr>
          <a:xfrm>
            <a:off x="7452360" y="2913771"/>
            <a:ext cx="225772" cy="201395"/>
          </a:xfrm>
          <a:prstGeom prst="downArrow">
            <a:avLst/>
          </a:prstGeom>
          <a:solidFill>
            <a:srgbClr val="00A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Down Arrow 308"/>
          <p:cNvSpPr/>
          <p:nvPr/>
        </p:nvSpPr>
        <p:spPr>
          <a:xfrm>
            <a:off x="4681727" y="2952321"/>
            <a:ext cx="229617" cy="183080"/>
          </a:xfrm>
          <a:prstGeom prst="downArrow">
            <a:avLst/>
          </a:prstGeom>
          <a:solidFill>
            <a:srgbClr val="5D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2359402" y="5799046"/>
            <a:ext cx="1044621" cy="967512"/>
            <a:chOff x="3869556" y="4433638"/>
            <a:chExt cx="2716444" cy="2009835"/>
          </a:xfrm>
        </p:grpSpPr>
        <p:sp>
          <p:nvSpPr>
            <p:cNvPr id="311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98415" y="4210924"/>
              <a:ext cx="1803690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4981967" y="3393873"/>
              <a:ext cx="509231" cy="2588762"/>
            </a:xfrm>
            <a:prstGeom prst="roundRect">
              <a:avLst>
                <a:gd name="adj" fmla="val 11795"/>
              </a:avLst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4075574" y="4454015"/>
              <a:ext cx="2510426" cy="5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YTD Turnover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F8CE1404-3FD4-4AF1-BD6E-8AFAB755CEC9}"/>
              </a:ext>
            </a:extLst>
          </p:cNvPr>
          <p:cNvSpPr txBox="1"/>
          <p:nvPr/>
        </p:nvSpPr>
        <p:spPr>
          <a:xfrm>
            <a:off x="2546893" y="6274936"/>
            <a:ext cx="70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20.2%</a:t>
            </a:r>
            <a:endParaRPr lang="en-US" sz="1400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3602370" y="4441541"/>
            <a:ext cx="2704500" cy="1170432"/>
            <a:chOff x="706045" y="3138594"/>
            <a:chExt cx="2704500" cy="1416566"/>
          </a:xfrm>
        </p:grpSpPr>
        <p:sp>
          <p:nvSpPr>
            <p:cNvPr id="316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76530" y="3142822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Acceptance Ratio</a:t>
              </a:r>
            </a:p>
          </p:txBody>
        </p:sp>
        <p:sp>
          <p:nvSpPr>
            <p:cNvPr id="31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18405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838600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aphicFrame>
        <p:nvGraphicFramePr>
          <p:cNvPr id="325" name="Chart 324"/>
          <p:cNvGraphicFramePr/>
          <p:nvPr/>
        </p:nvGraphicFramePr>
        <p:xfrm>
          <a:off x="3809314" y="4692633"/>
          <a:ext cx="851450" cy="87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326" name="Group 325"/>
          <p:cNvGrpSpPr/>
          <p:nvPr/>
        </p:nvGrpSpPr>
        <p:grpSpPr>
          <a:xfrm>
            <a:off x="3597606" y="5636670"/>
            <a:ext cx="2661408" cy="1168305"/>
            <a:chOff x="706045" y="3141168"/>
            <a:chExt cx="2661408" cy="1413992"/>
          </a:xfrm>
        </p:grpSpPr>
        <p:sp>
          <p:nvSpPr>
            <p:cNvPr id="32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840485" y="2720057"/>
              <a:ext cx="345210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399848" y="3141168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Source Mix</a:t>
              </a:r>
            </a:p>
          </p:txBody>
        </p:sp>
      </p:grpSp>
      <p:graphicFrame>
        <p:nvGraphicFramePr>
          <p:cNvPr id="330" name="Chart 329"/>
          <p:cNvGraphicFramePr>
            <a:graphicFrameLocks/>
          </p:cNvGraphicFramePr>
          <p:nvPr/>
        </p:nvGraphicFramePr>
        <p:xfrm>
          <a:off x="3481033" y="5869993"/>
          <a:ext cx="2345217" cy="9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pSp>
        <p:nvGrpSpPr>
          <p:cNvPr id="331" name="Group 330"/>
          <p:cNvGrpSpPr/>
          <p:nvPr/>
        </p:nvGrpSpPr>
        <p:grpSpPr>
          <a:xfrm>
            <a:off x="6417086" y="4411326"/>
            <a:ext cx="2552844" cy="1229919"/>
            <a:chOff x="688790" y="4604789"/>
            <a:chExt cx="2741966" cy="1291323"/>
          </a:xfrm>
        </p:grpSpPr>
        <p:sp>
          <p:nvSpPr>
            <p:cNvPr id="332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335" name="Picture 3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336" name="Group 335"/>
          <p:cNvGrpSpPr/>
          <p:nvPr/>
        </p:nvGrpSpPr>
        <p:grpSpPr>
          <a:xfrm>
            <a:off x="6424270" y="5659977"/>
            <a:ext cx="2595938" cy="1143358"/>
            <a:chOff x="688790" y="4604789"/>
            <a:chExt cx="2741966" cy="1291323"/>
          </a:xfrm>
        </p:grpSpPr>
        <p:sp>
          <p:nvSpPr>
            <p:cNvPr id="33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80701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340" name="Picture 339" descr="Sprachen Indiens – Jewiki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sp>
        <p:nvSpPr>
          <p:cNvPr id="341" name="Rectangle: Rounded Corners 103">
            <a:extLst>
              <a:ext uri="{FF2B5EF4-FFF2-40B4-BE49-F238E27FC236}">
                <a16:creationId xmlns:a16="http://schemas.microsoft.com/office/drawing/2014/main" id="{C194916D-AA49-4E6D-BAF0-317CF42AF5D1}"/>
              </a:ext>
            </a:extLst>
          </p:cNvPr>
          <p:cNvSpPr/>
          <p:nvPr/>
        </p:nvSpPr>
        <p:spPr>
          <a:xfrm rot="5400000">
            <a:off x="9774332" y="2528136"/>
            <a:ext cx="1028397" cy="2378118"/>
          </a:xfrm>
          <a:prstGeom prst="roundRect">
            <a:avLst>
              <a:gd name="adj" fmla="val 216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: Rounded Corners 103">
            <a:extLst>
              <a:ext uri="{FF2B5EF4-FFF2-40B4-BE49-F238E27FC236}">
                <a16:creationId xmlns:a16="http://schemas.microsoft.com/office/drawing/2014/main" id="{C194916D-AA49-4E6D-BAF0-317CF42AF5D1}"/>
              </a:ext>
            </a:extLst>
          </p:cNvPr>
          <p:cNvSpPr/>
          <p:nvPr/>
        </p:nvSpPr>
        <p:spPr>
          <a:xfrm rot="5400000">
            <a:off x="9803043" y="5095776"/>
            <a:ext cx="1028397" cy="2378118"/>
          </a:xfrm>
          <a:prstGeom prst="roundRect">
            <a:avLst>
              <a:gd name="adj" fmla="val 216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3" name="Group 342"/>
          <p:cNvGrpSpPr/>
          <p:nvPr/>
        </p:nvGrpSpPr>
        <p:grpSpPr>
          <a:xfrm>
            <a:off x="9123239" y="4411325"/>
            <a:ext cx="2335495" cy="1170432"/>
            <a:chOff x="706045" y="3138594"/>
            <a:chExt cx="2661408" cy="1416566"/>
          </a:xfrm>
        </p:grpSpPr>
        <p:sp>
          <p:nvSpPr>
            <p:cNvPr id="3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6" name="Picture 345" descr="Sprachen Indiens – Jewiki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3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pic>
        <p:nvPicPr>
          <p:cNvPr id="354" name="Picture 3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56527" y="3395115"/>
            <a:ext cx="1864145" cy="667581"/>
          </a:xfrm>
          <a:prstGeom prst="rect">
            <a:avLst/>
          </a:prstGeom>
        </p:spPr>
      </p:pic>
      <p:sp>
        <p:nvSpPr>
          <p:cNvPr id="355" name="Rectangle: Rounded Corners 115">
            <a:extLst>
              <a:ext uri="{FF2B5EF4-FFF2-40B4-BE49-F238E27FC236}">
                <a16:creationId xmlns:a16="http://schemas.microsoft.com/office/drawing/2014/main" id="{61045710-42B3-47C8-A527-4C47A395B7A4}"/>
              </a:ext>
            </a:extLst>
          </p:cNvPr>
          <p:cNvSpPr/>
          <p:nvPr/>
        </p:nvSpPr>
        <p:spPr>
          <a:xfrm rot="5400000">
            <a:off x="10153832" y="2428255"/>
            <a:ext cx="345209" cy="1428151"/>
          </a:xfrm>
          <a:prstGeom prst="roundRect">
            <a:avLst>
              <a:gd name="adj" fmla="val 11795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9621333" y="3013143"/>
            <a:ext cx="14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Headcount </a:t>
            </a:r>
            <a:r>
              <a:rPr lang="en-US" sz="1000" dirty="0" smtClean="0">
                <a:solidFill>
                  <a:schemeClr val="bg1"/>
                </a:solidFill>
              </a:rPr>
              <a:t>Pyramid (%)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57" name="Picture 3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6200000" flipV="1">
            <a:off x="1234122" y="5916978"/>
            <a:ext cx="600394" cy="975584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93117" y="6059594"/>
            <a:ext cx="2222035" cy="723790"/>
          </a:xfrm>
          <a:prstGeom prst="rect">
            <a:avLst/>
          </a:prstGeom>
        </p:spPr>
      </p:pic>
      <p:sp>
        <p:nvSpPr>
          <p:cNvPr id="359" name="Rectangle: Rounded Corners 115">
            <a:extLst>
              <a:ext uri="{FF2B5EF4-FFF2-40B4-BE49-F238E27FC236}">
                <a16:creationId xmlns:a16="http://schemas.microsoft.com/office/drawing/2014/main" id="{61045710-42B3-47C8-A527-4C47A395B7A4}"/>
              </a:ext>
            </a:extLst>
          </p:cNvPr>
          <p:cNvSpPr/>
          <p:nvPr/>
        </p:nvSpPr>
        <p:spPr>
          <a:xfrm rot="5400000">
            <a:off x="10227415" y="4750080"/>
            <a:ext cx="305654" cy="2069819"/>
          </a:xfrm>
          <a:prstGeom prst="roundRect">
            <a:avLst>
              <a:gd name="adj" fmla="val 11795"/>
            </a:avLst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9479843" y="5648989"/>
            <a:ext cx="193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Tenure Range  Exits &amp; Attrition %</a:t>
            </a:r>
          </a:p>
        </p:txBody>
      </p:sp>
      <p:sp>
        <p:nvSpPr>
          <p:cNvPr id="361" name="Up Arrow 360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Up Arrow 361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364" name="Picture 36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366" name="Picture 365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0390" t="17327" r="30648" b="13074"/>
          <a:stretch/>
        </p:blipFill>
        <p:spPr>
          <a:xfrm>
            <a:off x="3095017" y="1829208"/>
            <a:ext cx="533853" cy="95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1481" t="16781" r="31209" b="13781"/>
          <a:stretch/>
        </p:blipFill>
        <p:spPr>
          <a:xfrm>
            <a:off x="3965438" y="1829208"/>
            <a:ext cx="512084" cy="9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1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21315</TotalTime>
  <Words>597</Words>
  <Application>Microsoft Office PowerPoint</Application>
  <PresentationFormat>Widescreen</PresentationFormat>
  <Paragraphs>369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Shaik, Mahaboob</dc:creator>
  <cp:lastModifiedBy>Shaik, Mahaboob</cp:lastModifiedBy>
  <cp:revision>101</cp:revision>
  <dcterms:created xsi:type="dcterms:W3CDTF">2021-07-02T10:23:07Z</dcterms:created>
  <dcterms:modified xsi:type="dcterms:W3CDTF">2021-10-04T06:50:23Z</dcterms:modified>
</cp:coreProperties>
</file>