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7" r:id="rId2"/>
    <p:sldId id="269" r:id="rId3"/>
    <p:sldId id="268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aboob basha" initials="Mb" lastIdx="1" clrIdx="0">
    <p:extLst>
      <p:ext uri="{19B8F6BF-5375-455C-9EA6-DF929625EA0E}">
        <p15:presenceInfo xmlns:p15="http://schemas.microsoft.com/office/powerpoint/2012/main" userId="27e3aee98447a1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CBBE"/>
    <a:srgbClr val="00A0A8"/>
    <a:srgbClr val="4E607A"/>
    <a:srgbClr val="009592"/>
    <a:srgbClr val="4382FF"/>
    <a:srgbClr val="C1D6FF"/>
    <a:srgbClr val="5D7373"/>
    <a:srgbClr val="9E6CD6"/>
    <a:srgbClr val="006666"/>
    <a:srgbClr val="FB9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1385" autoAdjust="0"/>
  </p:normalViewPr>
  <p:slideViewPr>
    <p:cSldViewPr snapToGrid="0">
      <p:cViewPr varScale="1">
        <p:scale>
          <a:sx n="105" d="100"/>
          <a:sy n="105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shaik\Downloads\Basha\00.%20PROJECTS\12.%20HR%20Infographics\People%20Infographics%20V1_Jul'21%20with%20base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5-422E-8F5D-0AC27A732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5-422E-8F5D-0AC27A7320EC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C5-422E-8F5D-0AC27A732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6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9392486921252915"/>
          <c:y val="0.13490116099975569"/>
          <c:w val="0.44650708228705488"/>
          <c:h val="0.70321744580053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9-4FA4-A7CD-E09C79A65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5-422E-8F5D-0AC27A732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5-422E-8F5D-0AC27A7320EC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C5-422E-8F5D-0AC27A732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6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9392486921252915"/>
          <c:y val="0.13490116099975569"/>
          <c:w val="0.44650708228705488"/>
          <c:h val="0.70321744580053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9-4FA4-A7CD-E09C79A65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C5-422E-8F5D-0AC27A7320E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C5-422E-8F5D-0AC27A7320EC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9C5-422E-8F5D-0AC27A7320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6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9392486921252915"/>
          <c:y val="0.13490116099975569"/>
          <c:w val="0.44650708228705488"/>
          <c:h val="0.7032174458005374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79-4FA4-A7CD-E09C79A65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C6-4EBC-BDA0-9738745EF99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C6-4EBC-BDA0-9738745EF990}"/>
              </c:ext>
            </c:extLst>
          </c:dPt>
          <c:cat>
            <c:strRef>
              <c:f>Sheet1!$A$2:$A$3</c:f>
              <c:strCache>
                <c:ptCount val="2"/>
                <c:pt idx="0">
                  <c:v>offer delined</c:v>
                </c:pt>
                <c:pt idx="1">
                  <c:v>offer Accepted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13.6</c:v>
                </c:pt>
                <c:pt idx="1">
                  <c:v>86.4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C6-4EBC-BDA0-9738745EF9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[People Infographics V1_Jul'21 with base data.xlsx]Dashboard!PivotTable8</c:name>
    <c:fmtId val="8"/>
  </c:pivotSource>
  <c:chart>
    <c:autoTitleDeleted val="1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Dashboard!$BC$17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Dashboard!$BB$18:$BB$26</c:f>
              <c:strCache>
                <c:ptCount val="8"/>
                <c:pt idx="0">
                  <c:v>Former Employee</c:v>
                </c:pt>
                <c:pt idx="1">
                  <c:v>Temp-to-Hire</c:v>
                </c:pt>
                <c:pt idx="2">
                  <c:v>College/Grad Recruit</c:v>
                </c:pt>
                <c:pt idx="3">
                  <c:v>Agency/Search Firm</c:v>
                </c:pt>
                <c:pt idx="4">
                  <c:v>Internal</c:v>
                </c:pt>
                <c:pt idx="5">
                  <c:v>Employee Referral</c:v>
                </c:pt>
                <c:pt idx="6">
                  <c:v>Social Media</c:v>
                </c:pt>
                <c:pt idx="7">
                  <c:v>Direct</c:v>
                </c:pt>
              </c:strCache>
            </c:strRef>
          </c:cat>
          <c:val>
            <c:numRef>
              <c:f>Dashboard!$BC$18:$BC$26</c:f>
              <c:numCache>
                <c:formatCode>0%</c:formatCode>
                <c:ptCount val="8"/>
                <c:pt idx="0">
                  <c:v>2.3618327822390174E-3</c:v>
                </c:pt>
                <c:pt idx="1">
                  <c:v>3.7789324515824282E-3</c:v>
                </c:pt>
                <c:pt idx="2">
                  <c:v>3.7316957959376479E-2</c:v>
                </c:pt>
                <c:pt idx="3">
                  <c:v>7.4633915918752958E-2</c:v>
                </c:pt>
                <c:pt idx="4">
                  <c:v>9.022201228153047E-2</c:v>
                </c:pt>
                <c:pt idx="5">
                  <c:v>0.14926783183750592</c:v>
                </c:pt>
                <c:pt idx="6">
                  <c:v>0.31128956069910252</c:v>
                </c:pt>
                <c:pt idx="7">
                  <c:v>0.33112895606991027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A3-447E-ADBC-CAF4B8B58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055751192"/>
        <c:axId val="1055756440"/>
      </c:barChart>
      <c:catAx>
        <c:axId val="10557511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756440"/>
        <c:crosses val="autoZero"/>
        <c:auto val="1"/>
        <c:lblAlgn val="ctr"/>
        <c:lblOffset val="100"/>
        <c:noMultiLvlLbl val="0"/>
      </c:catAx>
      <c:valAx>
        <c:axId val="105575644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55751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58922-F04F-4466-B086-DD43D1BDDB5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85518-4A0F-4BC8-A217-2CD7B305B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7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8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9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1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85518-4A0F-4BC8-A217-2CD7B305B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1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1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486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3696">
          <p15:clr>
            <a:srgbClr val="FBAE40"/>
          </p15:clr>
        </p15:guide>
        <p15:guide id="7" pos="7008">
          <p15:clr>
            <a:srgbClr val="FBAE40"/>
          </p15:clr>
        </p15:guide>
        <p15:guide id="8" pos="2880">
          <p15:clr>
            <a:srgbClr val="FBAE40"/>
          </p15:clr>
        </p15:guide>
        <p15:guide id="9" orient="horz" pos="1620">
          <p15:clr>
            <a:srgbClr val="FBAE40"/>
          </p15:clr>
        </p15:guide>
        <p15:guide id="11" pos="5520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3132">
          <p15:clr>
            <a:srgbClr val="FBAE40"/>
          </p15:clr>
        </p15:guide>
        <p15:guide id="14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1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5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7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4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6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7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F8931-776B-4A53-A145-7B03659246E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01DB9-E6FB-4400-9894-C89F7B26F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hart" Target="../charts/chart2.xml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1.xml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hart" Target="../charts/chart4.xml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3.xml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1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chart" Target="../charts/chart6.xml"/><Relationship Id="rId23" Type="http://schemas.openxmlformats.org/officeDocument/2006/relationships/image" Target="../media/image22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5.xml"/><Relationship Id="rId22" Type="http://schemas.openxmlformats.org/officeDocument/2006/relationships/image" Target="../media/image21.png"/><Relationship Id="rId27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7.png"/><Relationship Id="rId18" Type="http://schemas.openxmlformats.org/officeDocument/2006/relationships/chart" Target="../charts/chart7.xml"/><Relationship Id="rId26" Type="http://schemas.openxmlformats.org/officeDocument/2006/relationships/image" Target="../media/image21.png"/><Relationship Id="rId3" Type="http://schemas.openxmlformats.org/officeDocument/2006/relationships/image" Target="../media/image25.png"/><Relationship Id="rId21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image" Target="../media/image26.png"/><Relationship Id="rId17" Type="http://schemas.openxmlformats.org/officeDocument/2006/relationships/image" Target="../media/image11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6.png"/><Relationship Id="rId19" Type="http://schemas.openxmlformats.org/officeDocument/2006/relationships/chart" Target="../charts/chart8.xml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9" y="-5813528"/>
            <a:ext cx="564938" cy="12192002"/>
          </a:xfrm>
          <a:prstGeom prst="rect">
            <a:avLst/>
          </a:prstGeom>
          <a:solidFill>
            <a:srgbClr val="6B2FA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579539"/>
            <a:ext cx="577362" cy="626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58978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4521</a:t>
              </a:r>
              <a:endParaRPr lang="en-US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773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535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840828" y="652731"/>
            <a:ext cx="1998165" cy="2183263"/>
            <a:chOff x="3779636" y="847218"/>
            <a:chExt cx="1998165" cy="21832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3860717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2153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1634</a:t>
              </a:r>
              <a:endParaRPr lang="en-US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234</a:t>
              </a:r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557</a:t>
              </a:r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618516" y="641528"/>
            <a:ext cx="1998165" cy="2183263"/>
            <a:chOff x="6175983" y="839335"/>
            <a:chExt cx="1998165" cy="21832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267470" y="1070423"/>
              <a:ext cx="1808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500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150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160</a:t>
              </a:r>
              <a:endParaRPr 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86687" y="639579"/>
            <a:ext cx="1998165" cy="2183263"/>
            <a:chOff x="8663817" y="847218"/>
            <a:chExt cx="1998165" cy="21832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8744898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20.2%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22%</a:t>
              </a:r>
              <a:endParaRPr lang="en-US" sz="1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11%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10%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50261" y="257258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0.3%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79337"/>
            <a:ext cx="577362" cy="624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" y="803986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437973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9" y="3871674"/>
            <a:ext cx="274320" cy="274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6045" y="4286634"/>
            <a:ext cx="2661408" cy="1170432"/>
            <a:chOff x="706045" y="3138594"/>
            <a:chExt cx="2661408" cy="14165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Sprachen Indiens – Jewiki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11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245</a:t>
              </a:r>
              <a:endParaRPr lang="en-US" sz="14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333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42" y="2964832"/>
            <a:ext cx="2741966" cy="1220508"/>
            <a:chOff x="688790" y="4604789"/>
            <a:chExt cx="2741966" cy="1291323"/>
          </a:xfrm>
        </p:grpSpPr>
        <p:grpSp>
          <p:nvGrpSpPr>
            <p:cNvPr id="42" name="Group 41"/>
            <p:cNvGrpSpPr/>
            <p:nvPr/>
          </p:nvGrpSpPr>
          <p:grpSpPr>
            <a:xfrm>
              <a:off x="688790" y="4745980"/>
              <a:ext cx="2741966" cy="1150132"/>
              <a:chOff x="4869311" y="4434840"/>
              <a:chExt cx="2741966" cy="1150132"/>
            </a:xfrm>
          </p:grpSpPr>
          <p:sp>
            <p:nvSpPr>
              <p:cNvPr id="134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5665228" y="363892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3"/>
              <a:srcRect t="7245" b="14465"/>
              <a:stretch/>
            </p:blipFill>
            <p:spPr>
              <a:xfrm>
                <a:off x="4995595" y="4755059"/>
                <a:ext cx="2483169" cy="704568"/>
              </a:xfrm>
              <a:prstGeom prst="rect">
                <a:avLst/>
              </a:prstGeom>
            </p:spPr>
          </p:pic>
        </p:grpSp>
        <p:sp>
          <p:nvSpPr>
            <p:cNvPr id="13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52CB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2414" y="4655417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43" name="Up Arrow 42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984087" y="1390028"/>
            <a:ext cx="191217" cy="1200558"/>
            <a:chOff x="5147128" y="3865641"/>
            <a:chExt cx="191217" cy="1200558"/>
          </a:xfrm>
        </p:grpSpPr>
        <p:sp>
          <p:nvSpPr>
            <p:cNvPr id="151" name="Up Arrow 150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 Arrow 151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Up Arrow 152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 Arrow 153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208" y="3106096"/>
            <a:ext cx="2469097" cy="1068125"/>
            <a:chOff x="3512404" y="3367295"/>
            <a:chExt cx="2469097" cy="1068125"/>
          </a:xfrm>
        </p:grpSpPr>
        <p:sp>
          <p:nvSpPr>
            <p:cNvPr id="16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163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64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165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378088" y="3103859"/>
            <a:ext cx="2516750" cy="1028397"/>
            <a:chOff x="6362098" y="3342434"/>
            <a:chExt cx="2516750" cy="1028397"/>
          </a:xfrm>
        </p:grpSpPr>
        <p:sp>
          <p:nvSpPr>
            <p:cNvPr id="18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177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78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179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sp>
        <p:nvSpPr>
          <p:cNvPr id="1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7578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5" y="125998"/>
            <a:ext cx="1164437" cy="36579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67021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7021"/>
            <a:ext cx="274320" cy="2743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84183" y="4315042"/>
            <a:ext cx="2704500" cy="1170432"/>
            <a:chOff x="3602370" y="4441541"/>
            <a:chExt cx="2704500" cy="1170432"/>
          </a:xfrm>
        </p:grpSpPr>
        <p:grpSp>
          <p:nvGrpSpPr>
            <p:cNvPr id="192" name="Group 191"/>
            <p:cNvGrpSpPr/>
            <p:nvPr/>
          </p:nvGrpSpPr>
          <p:grpSpPr>
            <a:xfrm>
              <a:off x="3602370" y="4441541"/>
              <a:ext cx="2704500" cy="1170432"/>
              <a:chOff x="706045" y="3138594"/>
              <a:chExt cx="2704500" cy="1416566"/>
            </a:xfrm>
          </p:grpSpPr>
          <p:sp>
            <p:nvSpPr>
              <p:cNvPr id="19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173921" y="271005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776530" y="3142822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Acceptance Ratio</a:t>
                </a:r>
              </a:p>
            </p:txBody>
          </p:sp>
          <p:sp>
            <p:nvSpPr>
              <p:cNvPr id="19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2459347" y="271816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9E6CD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2013090" y="3176069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Diversity Mix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7087" y="3640134"/>
                <a:ext cx="423133" cy="423133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97" y="3648118"/>
                <a:ext cx="420624" cy="420624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184059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838600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</p:grpSp>
        <p:graphicFrame>
          <p:nvGraphicFramePr>
            <p:cNvPr id="204" name="Chart 203"/>
            <p:cNvGraphicFramePr/>
            <p:nvPr>
              <p:extLst>
                <p:ext uri="{D42A27DB-BD31-4B8C-83A1-F6EECF244321}">
                  <p14:modId xmlns:p14="http://schemas.microsoft.com/office/powerpoint/2010/main" val="4161556093"/>
                </p:ext>
              </p:extLst>
            </p:nvPr>
          </p:nvGraphicFramePr>
          <p:xfrm>
            <a:off x="3809314" y="4692633"/>
            <a:ext cx="851450" cy="877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466131" y="5629410"/>
            <a:ext cx="2779459" cy="1168305"/>
            <a:chOff x="3479555" y="5636670"/>
            <a:chExt cx="2779459" cy="1168305"/>
          </a:xfrm>
        </p:grpSpPr>
        <p:grpSp>
          <p:nvGrpSpPr>
            <p:cNvPr id="205" name="Group 204"/>
            <p:cNvGrpSpPr/>
            <p:nvPr/>
          </p:nvGrpSpPr>
          <p:grpSpPr>
            <a:xfrm>
              <a:off x="3597606" y="5636670"/>
              <a:ext cx="2661408" cy="1168305"/>
              <a:chOff x="706045" y="3141168"/>
              <a:chExt cx="2661408" cy="1413992"/>
            </a:xfrm>
          </p:grpSpPr>
          <p:sp>
            <p:nvSpPr>
              <p:cNvPr id="206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840485" y="2720057"/>
                <a:ext cx="345210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399848" y="3141168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Source Mix</a:t>
                </a:r>
              </a:p>
            </p:txBody>
          </p:sp>
        </p:grpSp>
        <p:graphicFrame>
          <p:nvGraphicFramePr>
            <p:cNvPr id="215" name="Chart 2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261138"/>
                </p:ext>
              </p:extLst>
            </p:nvPr>
          </p:nvGraphicFramePr>
          <p:xfrm>
            <a:off x="3479555" y="5833015"/>
            <a:ext cx="2345217" cy="941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grpSp>
        <p:nvGrpSpPr>
          <p:cNvPr id="216" name="Group 215"/>
          <p:cNvGrpSpPr/>
          <p:nvPr/>
        </p:nvGrpSpPr>
        <p:grpSpPr>
          <a:xfrm>
            <a:off x="6406868" y="4293406"/>
            <a:ext cx="2552844" cy="1229919"/>
            <a:chOff x="688790" y="4604789"/>
            <a:chExt cx="2741966" cy="1291323"/>
          </a:xfrm>
        </p:grpSpPr>
        <p:sp>
          <p:nvSpPr>
            <p:cNvPr id="22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222" name="Group 221"/>
          <p:cNvGrpSpPr/>
          <p:nvPr/>
        </p:nvGrpSpPr>
        <p:grpSpPr>
          <a:xfrm>
            <a:off x="6424270" y="5659977"/>
            <a:ext cx="2581331" cy="1143358"/>
            <a:chOff x="688790" y="4604789"/>
            <a:chExt cx="2741966" cy="1291323"/>
          </a:xfrm>
        </p:grpSpPr>
        <p:sp>
          <p:nvSpPr>
            <p:cNvPr id="22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80701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227" name="Picture 226" descr="Sprachen Indiens – Jewiki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grpSp>
        <p:nvGrpSpPr>
          <p:cNvPr id="243" name="Group 242"/>
          <p:cNvGrpSpPr/>
          <p:nvPr/>
        </p:nvGrpSpPr>
        <p:grpSpPr>
          <a:xfrm>
            <a:off x="9122048" y="4310183"/>
            <a:ext cx="2335495" cy="1170432"/>
            <a:chOff x="706045" y="3138594"/>
            <a:chExt cx="2661408" cy="1416566"/>
          </a:xfrm>
        </p:grpSpPr>
        <p:sp>
          <p:nvSpPr>
            <p:cNvPr id="2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Sprachen Indiens – Jewiki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2"/>
              <a:ext cx="1206631" cy="29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01927" y="2937873"/>
            <a:ext cx="2378118" cy="1218281"/>
            <a:chOff x="9099472" y="3013143"/>
            <a:chExt cx="2378118" cy="1218250"/>
          </a:xfrm>
        </p:grpSpPr>
        <p:sp>
          <p:nvSpPr>
            <p:cNvPr id="229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9774332" y="2528136"/>
              <a:ext cx="1028397" cy="237811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356527" y="3395115"/>
              <a:ext cx="1864145" cy="667581"/>
            </a:xfrm>
            <a:prstGeom prst="rect">
              <a:avLst/>
            </a:prstGeom>
          </p:spPr>
        </p:pic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102388" y="2449963"/>
              <a:ext cx="301792" cy="1428151"/>
            </a:xfrm>
            <a:prstGeom prst="roundRect">
              <a:avLst>
                <a:gd name="adj" fmla="val 1179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592865" y="3031374"/>
              <a:ext cx="141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</a:t>
              </a:r>
              <a:r>
                <a:rPr lang="en-US" sz="1000" dirty="0" smtClean="0">
                  <a:solidFill>
                    <a:schemeClr val="bg1"/>
                  </a:solidFill>
                </a:rPr>
                <a:t>Pyramid (%)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6043" y="5671667"/>
            <a:ext cx="2674076" cy="1170807"/>
            <a:chOff x="706043" y="5671667"/>
            <a:chExt cx="2674076" cy="1170807"/>
          </a:xfrm>
        </p:grpSpPr>
        <p:grpSp>
          <p:nvGrpSpPr>
            <p:cNvPr id="10" name="Group 9"/>
            <p:cNvGrpSpPr/>
            <p:nvPr/>
          </p:nvGrpSpPr>
          <p:grpSpPr>
            <a:xfrm>
              <a:off x="706043" y="5671667"/>
              <a:ext cx="2674076" cy="1170807"/>
              <a:chOff x="3869556" y="4331301"/>
              <a:chExt cx="2661408" cy="2112172"/>
            </a:xfrm>
          </p:grpSpPr>
          <p:sp>
            <p:nvSpPr>
              <p:cNvPr id="118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4298415" y="4210924"/>
                <a:ext cx="1803690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4981689" y="3542930"/>
                <a:ext cx="509231" cy="2085973"/>
              </a:xfrm>
              <a:prstGeom prst="roundRect">
                <a:avLst>
                  <a:gd name="adj" fmla="val 11795"/>
                </a:avLst>
              </a:prstGeom>
              <a:solidFill>
                <a:srgbClr val="00959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4396888" y="4350757"/>
                <a:ext cx="1674550" cy="4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Tenure Range (Years)</a:t>
                </a:r>
              </a:p>
            </p:txBody>
          </p:sp>
        </p:grp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 flipV="1">
              <a:off x="1234122" y="5916978"/>
              <a:ext cx="600394" cy="975584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9128183" y="5623019"/>
            <a:ext cx="2378118" cy="1166871"/>
            <a:chOff x="9128183" y="5632163"/>
            <a:chExt cx="2378118" cy="1166871"/>
          </a:xfrm>
        </p:grpSpPr>
        <p:grpSp>
          <p:nvGrpSpPr>
            <p:cNvPr id="20" name="Group 19"/>
            <p:cNvGrpSpPr/>
            <p:nvPr/>
          </p:nvGrpSpPr>
          <p:grpSpPr>
            <a:xfrm>
              <a:off x="9128183" y="5770637"/>
              <a:ext cx="2378118" cy="1028397"/>
              <a:chOff x="9128183" y="5770637"/>
              <a:chExt cx="2378118" cy="1028397"/>
            </a:xfrm>
          </p:grpSpPr>
          <p:sp>
            <p:nvSpPr>
              <p:cNvPr id="242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9803043" y="5095777"/>
                <a:ext cx="1028397" cy="237811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93117" y="6059595"/>
                <a:ext cx="2222035" cy="723790"/>
              </a:xfrm>
              <a:prstGeom prst="rect">
                <a:avLst/>
              </a:prstGeom>
            </p:spPr>
          </p:pic>
        </p:grpSp>
        <p:sp>
          <p:nvSpPr>
            <p:cNvPr id="25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209127" y="4750080"/>
              <a:ext cx="305654" cy="2069819"/>
            </a:xfrm>
            <a:prstGeom prst="roundRect">
              <a:avLst>
                <a:gd name="adj" fmla="val 11795"/>
              </a:avLst>
            </a:prstGeom>
            <a:solidFill>
              <a:srgbClr val="4382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479843" y="5648989"/>
              <a:ext cx="193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 Exits &amp; Attrition %</a:t>
              </a:r>
            </a:p>
          </p:txBody>
        </p:sp>
      </p:grpSp>
      <p:sp>
        <p:nvSpPr>
          <p:cNvPr id="263" name="Up Arrow 262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Up Arrow 263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81033" y="588481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329682" y="560710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29352" y="594863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13"/>
          <a:srcRect t="7245" b="14465"/>
          <a:stretch/>
        </p:blipFill>
        <p:spPr>
          <a:xfrm>
            <a:off x="6539821" y="6032199"/>
            <a:ext cx="2363177" cy="70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9" y="-5813528"/>
            <a:ext cx="564938" cy="12192002"/>
          </a:xfrm>
          <a:prstGeom prst="rect">
            <a:avLst/>
          </a:prstGeom>
          <a:solidFill>
            <a:srgbClr val="6B2FAB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579539"/>
            <a:ext cx="577362" cy="626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58978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4521</a:t>
              </a:r>
              <a:endParaRPr lang="en-US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773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535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840828" y="652731"/>
            <a:ext cx="1998165" cy="2183263"/>
            <a:chOff x="3779636" y="847218"/>
            <a:chExt cx="1998165" cy="21832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3860717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2153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1634</a:t>
              </a:r>
              <a:endParaRPr lang="en-US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234</a:t>
              </a:r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557</a:t>
              </a:r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618516" y="641528"/>
            <a:ext cx="1998165" cy="2183263"/>
            <a:chOff x="6175983" y="839335"/>
            <a:chExt cx="1998165" cy="21832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267470" y="1070423"/>
              <a:ext cx="1808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500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150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160</a:t>
              </a:r>
              <a:endParaRPr 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86687" y="639579"/>
            <a:ext cx="1998165" cy="2183263"/>
            <a:chOff x="8663817" y="847218"/>
            <a:chExt cx="1998165" cy="21832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8744898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20.2%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22%</a:t>
              </a:r>
              <a:endParaRPr lang="en-US" sz="1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11%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10%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50261" y="257258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0.3%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79337"/>
            <a:ext cx="577362" cy="624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" y="803986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437973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9" y="3871674"/>
            <a:ext cx="274320" cy="274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6045" y="4286634"/>
            <a:ext cx="2661408" cy="1170432"/>
            <a:chOff x="706045" y="3138594"/>
            <a:chExt cx="2661408" cy="14165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Sprachen Indiens – Jewiki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11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245</a:t>
              </a:r>
              <a:endParaRPr lang="en-US" sz="14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333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42" y="2964832"/>
            <a:ext cx="2741966" cy="1220508"/>
            <a:chOff x="688790" y="4604789"/>
            <a:chExt cx="2741966" cy="1291323"/>
          </a:xfrm>
        </p:grpSpPr>
        <p:grpSp>
          <p:nvGrpSpPr>
            <p:cNvPr id="42" name="Group 41"/>
            <p:cNvGrpSpPr/>
            <p:nvPr/>
          </p:nvGrpSpPr>
          <p:grpSpPr>
            <a:xfrm>
              <a:off x="688790" y="4745980"/>
              <a:ext cx="2741966" cy="1150132"/>
              <a:chOff x="4869311" y="4434840"/>
              <a:chExt cx="2741966" cy="1150132"/>
            </a:xfrm>
          </p:grpSpPr>
          <p:sp>
            <p:nvSpPr>
              <p:cNvPr id="134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5665228" y="363892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3"/>
              <a:srcRect t="7245" b="14465"/>
              <a:stretch/>
            </p:blipFill>
            <p:spPr>
              <a:xfrm>
                <a:off x="4995595" y="4755059"/>
                <a:ext cx="2483169" cy="704568"/>
              </a:xfrm>
              <a:prstGeom prst="rect">
                <a:avLst/>
              </a:prstGeom>
            </p:spPr>
          </p:pic>
        </p:grpSp>
        <p:sp>
          <p:nvSpPr>
            <p:cNvPr id="13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A0A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2414" y="4655417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43" name="Up Arrow 42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984087" y="1390028"/>
            <a:ext cx="191217" cy="1200558"/>
            <a:chOff x="5147128" y="3865641"/>
            <a:chExt cx="191217" cy="1200558"/>
          </a:xfrm>
        </p:grpSpPr>
        <p:sp>
          <p:nvSpPr>
            <p:cNvPr id="151" name="Up Arrow 150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 Arrow 151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Up Arrow 152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 Arrow 153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208" y="3106096"/>
            <a:ext cx="2469097" cy="1068125"/>
            <a:chOff x="3512404" y="3367295"/>
            <a:chExt cx="2469097" cy="1068125"/>
          </a:xfrm>
        </p:grpSpPr>
        <p:sp>
          <p:nvSpPr>
            <p:cNvPr id="16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163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64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165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378088" y="3103859"/>
            <a:ext cx="2516750" cy="1028397"/>
            <a:chOff x="6362098" y="3342434"/>
            <a:chExt cx="2516750" cy="1028397"/>
          </a:xfrm>
        </p:grpSpPr>
        <p:sp>
          <p:nvSpPr>
            <p:cNvPr id="18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177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78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179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sp>
        <p:nvSpPr>
          <p:cNvPr id="146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7578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bg1"/>
                </a:solidFill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pic>
        <p:nvPicPr>
          <p:cNvPr id="147" name="Picture 14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5" y="125998"/>
            <a:ext cx="1164437" cy="36579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67021"/>
            <a:ext cx="274320" cy="2743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7021"/>
            <a:ext cx="274320" cy="27432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584183" y="4315042"/>
            <a:ext cx="2704500" cy="1170432"/>
            <a:chOff x="3602370" y="4441541"/>
            <a:chExt cx="2704500" cy="1170432"/>
          </a:xfrm>
        </p:grpSpPr>
        <p:grpSp>
          <p:nvGrpSpPr>
            <p:cNvPr id="192" name="Group 191"/>
            <p:cNvGrpSpPr/>
            <p:nvPr/>
          </p:nvGrpSpPr>
          <p:grpSpPr>
            <a:xfrm>
              <a:off x="3602370" y="4441541"/>
              <a:ext cx="2704500" cy="1170432"/>
              <a:chOff x="706045" y="3138594"/>
              <a:chExt cx="2704500" cy="1416566"/>
            </a:xfrm>
          </p:grpSpPr>
          <p:sp>
            <p:nvSpPr>
              <p:cNvPr id="19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173921" y="271005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776530" y="3142822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Acceptance Ratio</a:t>
                </a:r>
              </a:p>
            </p:txBody>
          </p:sp>
          <p:sp>
            <p:nvSpPr>
              <p:cNvPr id="19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2459347" y="271816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9E6CD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2013090" y="3176069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Diversity Mix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7087" y="3640134"/>
                <a:ext cx="423133" cy="423133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97" y="3648118"/>
                <a:ext cx="420624" cy="420624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184059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838600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</p:grpSp>
        <p:graphicFrame>
          <p:nvGraphicFramePr>
            <p:cNvPr id="204" name="Chart 203"/>
            <p:cNvGraphicFramePr/>
            <p:nvPr>
              <p:extLst>
                <p:ext uri="{D42A27DB-BD31-4B8C-83A1-F6EECF244321}">
                  <p14:modId xmlns:p14="http://schemas.microsoft.com/office/powerpoint/2010/main" val="4161556093"/>
                </p:ext>
              </p:extLst>
            </p:nvPr>
          </p:nvGraphicFramePr>
          <p:xfrm>
            <a:off x="3809314" y="4692633"/>
            <a:ext cx="851450" cy="877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466131" y="5629410"/>
            <a:ext cx="2779459" cy="1168305"/>
            <a:chOff x="3479555" y="5636670"/>
            <a:chExt cx="2779459" cy="1168305"/>
          </a:xfrm>
        </p:grpSpPr>
        <p:grpSp>
          <p:nvGrpSpPr>
            <p:cNvPr id="205" name="Group 204"/>
            <p:cNvGrpSpPr/>
            <p:nvPr/>
          </p:nvGrpSpPr>
          <p:grpSpPr>
            <a:xfrm>
              <a:off x="3597606" y="5636670"/>
              <a:ext cx="2661408" cy="1168305"/>
              <a:chOff x="706045" y="3141168"/>
              <a:chExt cx="2661408" cy="1413992"/>
            </a:xfrm>
          </p:grpSpPr>
          <p:sp>
            <p:nvSpPr>
              <p:cNvPr id="206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840485" y="2720057"/>
                <a:ext cx="345210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399848" y="3141168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Source Mix</a:t>
                </a:r>
              </a:p>
            </p:txBody>
          </p:sp>
        </p:grpSp>
        <p:graphicFrame>
          <p:nvGraphicFramePr>
            <p:cNvPr id="215" name="Chart 2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261138"/>
                </p:ext>
              </p:extLst>
            </p:nvPr>
          </p:nvGraphicFramePr>
          <p:xfrm>
            <a:off x="3479555" y="5833015"/>
            <a:ext cx="2345217" cy="941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grpSp>
        <p:nvGrpSpPr>
          <p:cNvPr id="216" name="Group 215"/>
          <p:cNvGrpSpPr/>
          <p:nvPr/>
        </p:nvGrpSpPr>
        <p:grpSpPr>
          <a:xfrm>
            <a:off x="6406868" y="4293406"/>
            <a:ext cx="2552844" cy="1229919"/>
            <a:chOff x="688790" y="4604789"/>
            <a:chExt cx="2741966" cy="1291323"/>
          </a:xfrm>
        </p:grpSpPr>
        <p:sp>
          <p:nvSpPr>
            <p:cNvPr id="22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222" name="Group 221"/>
          <p:cNvGrpSpPr/>
          <p:nvPr/>
        </p:nvGrpSpPr>
        <p:grpSpPr>
          <a:xfrm>
            <a:off x="6424270" y="5659977"/>
            <a:ext cx="2581331" cy="1143358"/>
            <a:chOff x="688790" y="4604789"/>
            <a:chExt cx="2741966" cy="1291323"/>
          </a:xfrm>
        </p:grpSpPr>
        <p:sp>
          <p:nvSpPr>
            <p:cNvPr id="22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4E607A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70988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227" name="Picture 226" descr="Sprachen Indiens – Jewiki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grpSp>
        <p:nvGrpSpPr>
          <p:cNvPr id="243" name="Group 242"/>
          <p:cNvGrpSpPr/>
          <p:nvPr/>
        </p:nvGrpSpPr>
        <p:grpSpPr>
          <a:xfrm>
            <a:off x="9122048" y="4310183"/>
            <a:ext cx="2335495" cy="1170432"/>
            <a:chOff x="706045" y="3138594"/>
            <a:chExt cx="2661408" cy="1416566"/>
          </a:xfrm>
        </p:grpSpPr>
        <p:sp>
          <p:nvSpPr>
            <p:cNvPr id="2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Sprachen Indiens – Jewiki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2"/>
              <a:ext cx="1206631" cy="29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01927" y="2956161"/>
            <a:ext cx="2378118" cy="1218281"/>
            <a:chOff x="9099472" y="3013143"/>
            <a:chExt cx="2378118" cy="1218250"/>
          </a:xfrm>
        </p:grpSpPr>
        <p:sp>
          <p:nvSpPr>
            <p:cNvPr id="229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9774332" y="2528136"/>
              <a:ext cx="1028397" cy="237811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356527" y="3395115"/>
              <a:ext cx="1864145" cy="667581"/>
            </a:xfrm>
            <a:prstGeom prst="rect">
              <a:avLst/>
            </a:prstGeom>
          </p:spPr>
        </p:pic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102388" y="2449963"/>
              <a:ext cx="301792" cy="1428151"/>
            </a:xfrm>
            <a:prstGeom prst="roundRect">
              <a:avLst>
                <a:gd name="adj" fmla="val 1179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592865" y="3031374"/>
              <a:ext cx="141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</a:t>
              </a:r>
              <a:r>
                <a:rPr lang="en-US" sz="1000" dirty="0" smtClean="0">
                  <a:solidFill>
                    <a:schemeClr val="bg1"/>
                  </a:solidFill>
                </a:rPr>
                <a:t>Pyramid (%)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6043" y="5671667"/>
            <a:ext cx="2674076" cy="1170807"/>
            <a:chOff x="706043" y="5671667"/>
            <a:chExt cx="2674076" cy="1170807"/>
          </a:xfrm>
        </p:grpSpPr>
        <p:grpSp>
          <p:nvGrpSpPr>
            <p:cNvPr id="10" name="Group 9"/>
            <p:cNvGrpSpPr/>
            <p:nvPr/>
          </p:nvGrpSpPr>
          <p:grpSpPr>
            <a:xfrm>
              <a:off x="706043" y="5671667"/>
              <a:ext cx="2674076" cy="1170807"/>
              <a:chOff x="3869556" y="4331301"/>
              <a:chExt cx="2661408" cy="2112172"/>
            </a:xfrm>
          </p:grpSpPr>
          <p:sp>
            <p:nvSpPr>
              <p:cNvPr id="118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4298415" y="4210924"/>
                <a:ext cx="1803690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4981689" y="3542930"/>
                <a:ext cx="509231" cy="2085973"/>
              </a:xfrm>
              <a:prstGeom prst="roundRect">
                <a:avLst>
                  <a:gd name="adj" fmla="val 11795"/>
                </a:avLst>
              </a:prstGeom>
              <a:solidFill>
                <a:srgbClr val="52CBBE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4396888" y="4350757"/>
                <a:ext cx="1674550" cy="4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Tenure Range (Years)</a:t>
                </a:r>
              </a:p>
            </p:txBody>
          </p:sp>
        </p:grp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 flipV="1">
              <a:off x="1234122" y="5916978"/>
              <a:ext cx="600394" cy="975584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9128183" y="5623019"/>
            <a:ext cx="2378118" cy="1166871"/>
            <a:chOff x="9128183" y="5632163"/>
            <a:chExt cx="2378118" cy="1166871"/>
          </a:xfrm>
        </p:grpSpPr>
        <p:grpSp>
          <p:nvGrpSpPr>
            <p:cNvPr id="20" name="Group 19"/>
            <p:cNvGrpSpPr/>
            <p:nvPr/>
          </p:nvGrpSpPr>
          <p:grpSpPr>
            <a:xfrm>
              <a:off x="9128183" y="5770637"/>
              <a:ext cx="2378118" cy="1028397"/>
              <a:chOff x="9128183" y="5770637"/>
              <a:chExt cx="2378118" cy="1028397"/>
            </a:xfrm>
          </p:grpSpPr>
          <p:sp>
            <p:nvSpPr>
              <p:cNvPr id="242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9803043" y="5095777"/>
                <a:ext cx="1028397" cy="237811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193117" y="6059595"/>
                <a:ext cx="2222035" cy="723790"/>
              </a:xfrm>
              <a:prstGeom prst="rect">
                <a:avLst/>
              </a:prstGeom>
            </p:spPr>
          </p:pic>
        </p:grpSp>
        <p:sp>
          <p:nvSpPr>
            <p:cNvPr id="25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209127" y="4750080"/>
              <a:ext cx="305654" cy="2069819"/>
            </a:xfrm>
            <a:prstGeom prst="roundRect">
              <a:avLst>
                <a:gd name="adj" fmla="val 11795"/>
              </a:avLst>
            </a:prstGeom>
            <a:solidFill>
              <a:srgbClr val="4382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479843" y="5648989"/>
              <a:ext cx="193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 Exits &amp; Attrition %</a:t>
              </a:r>
            </a:p>
          </p:txBody>
        </p:sp>
      </p:grpSp>
      <p:sp>
        <p:nvSpPr>
          <p:cNvPr id="263" name="Up Arrow 262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Up Arrow 263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81033" y="588481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329682" y="560710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29352" y="594863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13"/>
          <a:srcRect t="7245" b="14465"/>
          <a:stretch/>
        </p:blipFill>
        <p:spPr>
          <a:xfrm>
            <a:off x="6539821" y="6032199"/>
            <a:ext cx="2363177" cy="704568"/>
          </a:xfrm>
          <a:prstGeom prst="rect">
            <a:avLst/>
          </a:prstGeom>
        </p:spPr>
      </p:pic>
      <p:cxnSp>
        <p:nvCxnSpPr>
          <p:cNvPr id="209" name="Straight Connector 208"/>
          <p:cNvCxnSpPr/>
          <p:nvPr/>
        </p:nvCxnSpPr>
        <p:spPr>
          <a:xfrm flipV="1">
            <a:off x="556728" y="2921473"/>
            <a:ext cx="1104594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553680" y="4244305"/>
            <a:ext cx="1104594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550632" y="5585425"/>
            <a:ext cx="11045942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64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44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9" y="-5813528"/>
            <a:ext cx="564938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579539"/>
            <a:ext cx="577362" cy="62629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58978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4521</a:t>
              </a:r>
              <a:endParaRPr lang="en-US" sz="140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773</a:t>
              </a:r>
              <a:endParaRPr lang="en-US" sz="1400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535</a:t>
              </a:r>
              <a:endParaRPr lang="en-US" sz="1400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840828" y="652731"/>
            <a:ext cx="1998165" cy="2183263"/>
            <a:chOff x="3779636" y="847218"/>
            <a:chExt cx="1998165" cy="218326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3860717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2153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1634</a:t>
              </a:r>
              <a:endParaRPr lang="en-US" sz="14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234</a:t>
              </a:r>
              <a:endParaRPr lang="en-US" sz="1400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557</a:t>
              </a:r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77</a:t>
              </a:r>
              <a:endParaRPr lang="en-US" sz="14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618516" y="641528"/>
            <a:ext cx="1998165" cy="2183263"/>
            <a:chOff x="6175983" y="839335"/>
            <a:chExt cx="1998165" cy="218326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267470" y="1070423"/>
              <a:ext cx="1808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500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100</a:t>
              </a:r>
              <a:endParaRPr lang="en-US" sz="1400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150</a:t>
              </a:r>
              <a:endParaRPr 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160</a:t>
              </a:r>
              <a:endParaRPr lang="en-US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90</a:t>
              </a:r>
              <a:endParaRPr lang="en-US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86687" y="639579"/>
            <a:ext cx="1998165" cy="2183263"/>
            <a:chOff x="8663817" y="847218"/>
            <a:chExt cx="1998165" cy="2183263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8744898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20.2%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22%</a:t>
              </a:r>
              <a:endParaRPr lang="en-US" sz="1400" dirty="0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11%</a:t>
              </a:r>
              <a:endParaRPr 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10%</a:t>
              </a:r>
              <a:endParaRPr 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50261" y="257258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0.3%</a:t>
              </a:r>
              <a:endParaRPr lang="en-US" sz="1400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79337"/>
            <a:ext cx="577362" cy="624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62" y="803986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70" y="1437973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59" y="3871674"/>
            <a:ext cx="274320" cy="27432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706045" y="4286634"/>
            <a:ext cx="2661408" cy="1170432"/>
            <a:chOff x="706045" y="3138594"/>
            <a:chExt cx="2661408" cy="1416566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 descr="Sprachen Indiens – Jewiki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11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245</a:t>
              </a:r>
              <a:endParaRPr lang="en-US" sz="1400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333</a:t>
              </a:r>
              <a:endParaRPr lang="en-US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76142" y="2964832"/>
            <a:ext cx="2741966" cy="1220508"/>
            <a:chOff x="688790" y="4604789"/>
            <a:chExt cx="2741966" cy="1291323"/>
          </a:xfrm>
        </p:grpSpPr>
        <p:grpSp>
          <p:nvGrpSpPr>
            <p:cNvPr id="42" name="Group 41"/>
            <p:cNvGrpSpPr/>
            <p:nvPr/>
          </p:nvGrpSpPr>
          <p:grpSpPr>
            <a:xfrm>
              <a:off x="688790" y="4745980"/>
              <a:ext cx="2741966" cy="1150132"/>
              <a:chOff x="4869311" y="4434840"/>
              <a:chExt cx="2741966" cy="1150132"/>
            </a:xfrm>
          </p:grpSpPr>
          <p:sp>
            <p:nvSpPr>
              <p:cNvPr id="134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5665228" y="363892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1" name="Picture 40"/>
              <p:cNvPicPr>
                <a:picLocks noChangeAspect="1"/>
              </p:cNvPicPr>
              <p:nvPr/>
            </p:nvPicPr>
            <p:blipFill rotWithShape="1">
              <a:blip r:embed="rId13"/>
              <a:srcRect t="7245" b="14465"/>
              <a:stretch/>
            </p:blipFill>
            <p:spPr>
              <a:xfrm>
                <a:off x="4995595" y="4755059"/>
                <a:ext cx="2483169" cy="704568"/>
              </a:xfrm>
              <a:prstGeom prst="rect">
                <a:avLst/>
              </a:prstGeom>
            </p:spPr>
          </p:pic>
        </p:grpSp>
        <p:sp>
          <p:nvSpPr>
            <p:cNvPr id="13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52CB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2414" y="4655417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43" name="Up Arrow 42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Up Arrow 136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Up Arrow 137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Up Arrow 138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Up Arrow 139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10984087" y="1390028"/>
            <a:ext cx="191217" cy="1200558"/>
            <a:chOff x="5147128" y="3865641"/>
            <a:chExt cx="191217" cy="1200558"/>
          </a:xfrm>
        </p:grpSpPr>
        <p:sp>
          <p:nvSpPr>
            <p:cNvPr id="151" name="Up Arrow 150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Up Arrow 151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Up Arrow 152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Up Arrow 153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81208" y="3106096"/>
            <a:ext cx="2469097" cy="1068125"/>
            <a:chOff x="3512404" y="3367295"/>
            <a:chExt cx="2469097" cy="1068125"/>
          </a:xfrm>
        </p:grpSpPr>
        <p:sp>
          <p:nvSpPr>
            <p:cNvPr id="16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156" name="Rounded Rectangle 155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57" name="Group 156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158" name="Freeform 157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159" name="Freeform 158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60" name="Freeform 159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161" name="Freeform 160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62" name="Freeform 161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163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64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165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40" name="Group 39"/>
          <p:cNvGrpSpPr/>
          <p:nvPr/>
        </p:nvGrpSpPr>
        <p:grpSpPr>
          <a:xfrm>
            <a:off x="6378088" y="3103859"/>
            <a:ext cx="2516750" cy="1028397"/>
            <a:chOff x="6362098" y="3342434"/>
            <a:chExt cx="2516750" cy="1028397"/>
          </a:xfrm>
        </p:grpSpPr>
        <p:sp>
          <p:nvSpPr>
            <p:cNvPr id="18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170" name="Rounded Rectangle 169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172" name="Freeform 171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173" name="Freeform 172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174" name="Freeform 173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175" name="Freeform 174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176" name="Freeform 175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177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178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179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grpSp>
        <p:nvGrpSpPr>
          <p:cNvPr id="13" name="Group 12"/>
          <p:cNvGrpSpPr/>
          <p:nvPr/>
        </p:nvGrpSpPr>
        <p:grpSpPr>
          <a:xfrm>
            <a:off x="3584183" y="4315042"/>
            <a:ext cx="2704500" cy="1170432"/>
            <a:chOff x="3602370" y="4441541"/>
            <a:chExt cx="2704500" cy="1170432"/>
          </a:xfrm>
        </p:grpSpPr>
        <p:grpSp>
          <p:nvGrpSpPr>
            <p:cNvPr id="192" name="Group 191"/>
            <p:cNvGrpSpPr/>
            <p:nvPr/>
          </p:nvGrpSpPr>
          <p:grpSpPr>
            <a:xfrm>
              <a:off x="3602370" y="4441541"/>
              <a:ext cx="2704500" cy="1170432"/>
              <a:chOff x="706045" y="3138594"/>
              <a:chExt cx="2704500" cy="1416566"/>
            </a:xfrm>
          </p:grpSpPr>
          <p:sp>
            <p:nvSpPr>
              <p:cNvPr id="193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173921" y="271005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776530" y="3142822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Acceptance Ratio</a:t>
                </a:r>
              </a:p>
            </p:txBody>
          </p:sp>
          <p:sp>
            <p:nvSpPr>
              <p:cNvPr id="19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2459347" y="2718163"/>
                <a:ext cx="345209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9E6CD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2013090" y="3176069"/>
                <a:ext cx="12066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Diversity Mix</a:t>
                </a:r>
              </a:p>
            </p:txBody>
          </p:sp>
          <p:pic>
            <p:nvPicPr>
              <p:cNvPr id="199" name="Picture 198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47087" y="3640134"/>
                <a:ext cx="423133" cy="423133"/>
              </a:xfrm>
              <a:prstGeom prst="rect">
                <a:avLst/>
              </a:prstGeom>
            </p:spPr>
          </p:pic>
          <p:pic>
            <p:nvPicPr>
              <p:cNvPr id="200" name="Picture 19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9097" y="3648118"/>
                <a:ext cx="420624" cy="420624"/>
              </a:xfrm>
              <a:prstGeom prst="rect">
                <a:avLst/>
              </a:prstGeom>
            </p:spPr>
          </p:pic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184059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F8CE1404-3FD4-4AF1-BD6E-8AFAB755CEC9}"/>
                  </a:ext>
                </a:extLst>
              </p:cNvPr>
              <p:cNvSpPr txBox="1"/>
              <p:nvPr/>
            </p:nvSpPr>
            <p:spPr>
              <a:xfrm>
                <a:off x="2838600" y="4037071"/>
                <a:ext cx="571945" cy="37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55</a:t>
                </a:r>
                <a:endParaRPr lang="en-US" sz="1400" dirty="0"/>
              </a:p>
            </p:txBody>
          </p:sp>
        </p:grpSp>
        <p:graphicFrame>
          <p:nvGraphicFramePr>
            <p:cNvPr id="204" name="Chart 203"/>
            <p:cNvGraphicFramePr/>
            <p:nvPr>
              <p:extLst>
                <p:ext uri="{D42A27DB-BD31-4B8C-83A1-F6EECF244321}">
                  <p14:modId xmlns:p14="http://schemas.microsoft.com/office/powerpoint/2010/main" val="4161556093"/>
                </p:ext>
              </p:extLst>
            </p:nvPr>
          </p:nvGraphicFramePr>
          <p:xfrm>
            <a:off x="3809314" y="4692633"/>
            <a:ext cx="851450" cy="8778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3466131" y="5629410"/>
            <a:ext cx="2779459" cy="1168305"/>
            <a:chOff x="3479555" y="5636670"/>
            <a:chExt cx="2779459" cy="1168305"/>
          </a:xfrm>
        </p:grpSpPr>
        <p:grpSp>
          <p:nvGrpSpPr>
            <p:cNvPr id="205" name="Group 204"/>
            <p:cNvGrpSpPr/>
            <p:nvPr/>
          </p:nvGrpSpPr>
          <p:grpSpPr>
            <a:xfrm>
              <a:off x="3597606" y="5636670"/>
              <a:ext cx="2661408" cy="1168305"/>
              <a:chOff x="706045" y="3141168"/>
              <a:chExt cx="2661408" cy="1413992"/>
            </a:xfrm>
          </p:grpSpPr>
          <p:sp>
            <p:nvSpPr>
              <p:cNvPr id="206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1431361" y="2619069"/>
                <a:ext cx="1210775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1840485" y="2720057"/>
                <a:ext cx="345210" cy="1202292"/>
              </a:xfrm>
              <a:prstGeom prst="roundRect">
                <a:avLst>
                  <a:gd name="adj" fmla="val 11795"/>
                </a:avLst>
              </a:prstGeom>
              <a:solidFill>
                <a:srgbClr val="5D737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1399848" y="3141168"/>
                <a:ext cx="1206631" cy="316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Source Mix</a:t>
                </a:r>
              </a:p>
            </p:txBody>
          </p:sp>
        </p:grpSp>
        <p:graphicFrame>
          <p:nvGraphicFramePr>
            <p:cNvPr id="215" name="Chart 2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6261138"/>
                </p:ext>
              </p:extLst>
            </p:nvPr>
          </p:nvGraphicFramePr>
          <p:xfrm>
            <a:off x="3479555" y="5833015"/>
            <a:ext cx="2345217" cy="94143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5"/>
            </a:graphicData>
          </a:graphic>
        </p:graphicFrame>
      </p:grpSp>
      <p:grpSp>
        <p:nvGrpSpPr>
          <p:cNvPr id="216" name="Group 215"/>
          <p:cNvGrpSpPr/>
          <p:nvPr/>
        </p:nvGrpSpPr>
        <p:grpSpPr>
          <a:xfrm>
            <a:off x="6406868" y="4293406"/>
            <a:ext cx="2552844" cy="1229919"/>
            <a:chOff x="688790" y="4604789"/>
            <a:chExt cx="2741966" cy="1291323"/>
          </a:xfrm>
        </p:grpSpPr>
        <p:sp>
          <p:nvSpPr>
            <p:cNvPr id="220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222" name="Group 221"/>
          <p:cNvGrpSpPr/>
          <p:nvPr/>
        </p:nvGrpSpPr>
        <p:grpSpPr>
          <a:xfrm>
            <a:off x="6424270" y="5659977"/>
            <a:ext cx="2581331" cy="1143358"/>
            <a:chOff x="688790" y="4604789"/>
            <a:chExt cx="2741966" cy="1291323"/>
          </a:xfrm>
        </p:grpSpPr>
        <p:sp>
          <p:nvSpPr>
            <p:cNvPr id="22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80701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227" name="Picture 226" descr="Sprachen Indiens – Jewiki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grpSp>
        <p:nvGrpSpPr>
          <p:cNvPr id="243" name="Group 242"/>
          <p:cNvGrpSpPr/>
          <p:nvPr/>
        </p:nvGrpSpPr>
        <p:grpSpPr>
          <a:xfrm>
            <a:off x="9122048" y="4310183"/>
            <a:ext cx="2335495" cy="1170432"/>
            <a:chOff x="706045" y="3138594"/>
            <a:chExt cx="2661408" cy="1416566"/>
          </a:xfrm>
        </p:grpSpPr>
        <p:sp>
          <p:nvSpPr>
            <p:cNvPr id="2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46" name="Picture 245" descr="Sprachen Indiens – Jewiki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2"/>
              <a:ext cx="1206631" cy="29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0" name="Picture 249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1" name="Picture 250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01927" y="2937873"/>
            <a:ext cx="2378118" cy="1218281"/>
            <a:chOff x="9099472" y="3013143"/>
            <a:chExt cx="2378118" cy="1218250"/>
          </a:xfrm>
        </p:grpSpPr>
        <p:sp>
          <p:nvSpPr>
            <p:cNvPr id="229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9774332" y="2528136"/>
              <a:ext cx="1028397" cy="237811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4" name="Picture 253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56527" y="3395115"/>
              <a:ext cx="1864145" cy="667581"/>
            </a:xfrm>
            <a:prstGeom prst="rect">
              <a:avLst/>
            </a:prstGeom>
          </p:spPr>
        </p:pic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102388" y="2449963"/>
              <a:ext cx="301792" cy="1428151"/>
            </a:xfrm>
            <a:prstGeom prst="roundRect">
              <a:avLst>
                <a:gd name="adj" fmla="val 1179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592865" y="3031374"/>
              <a:ext cx="14176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</a:t>
              </a:r>
              <a:r>
                <a:rPr lang="en-US" sz="1000" dirty="0" smtClean="0">
                  <a:solidFill>
                    <a:schemeClr val="bg1"/>
                  </a:solidFill>
                </a:rPr>
                <a:t>Pyramid (%)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6043" y="5671667"/>
            <a:ext cx="2674076" cy="1170807"/>
            <a:chOff x="706043" y="5671667"/>
            <a:chExt cx="2674076" cy="1170807"/>
          </a:xfrm>
        </p:grpSpPr>
        <p:grpSp>
          <p:nvGrpSpPr>
            <p:cNvPr id="10" name="Group 9"/>
            <p:cNvGrpSpPr/>
            <p:nvPr/>
          </p:nvGrpSpPr>
          <p:grpSpPr>
            <a:xfrm>
              <a:off x="706043" y="5671667"/>
              <a:ext cx="2674076" cy="1170807"/>
              <a:chOff x="3869556" y="4331301"/>
              <a:chExt cx="2661408" cy="2112172"/>
            </a:xfrm>
          </p:grpSpPr>
          <p:sp>
            <p:nvSpPr>
              <p:cNvPr id="118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4298415" y="4210924"/>
                <a:ext cx="1803690" cy="266140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: Rounded Corners 115">
                <a:extLst>
                  <a:ext uri="{FF2B5EF4-FFF2-40B4-BE49-F238E27FC236}">
                    <a16:creationId xmlns:a16="http://schemas.microsoft.com/office/drawing/2014/main" id="{61045710-42B3-47C8-A527-4C47A395B7A4}"/>
                  </a:ext>
                </a:extLst>
              </p:cNvPr>
              <p:cNvSpPr/>
              <p:nvPr/>
            </p:nvSpPr>
            <p:spPr>
              <a:xfrm rot="5400000">
                <a:off x="4981689" y="3542930"/>
                <a:ext cx="509231" cy="2085973"/>
              </a:xfrm>
              <a:prstGeom prst="roundRect">
                <a:avLst>
                  <a:gd name="adj" fmla="val 11795"/>
                </a:avLst>
              </a:prstGeom>
              <a:solidFill>
                <a:srgbClr val="00959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A1F2F2A9-F1AB-428D-AAE6-33B51DF233A0}"/>
                  </a:ext>
                </a:extLst>
              </p:cNvPr>
              <p:cNvSpPr txBox="1"/>
              <p:nvPr/>
            </p:nvSpPr>
            <p:spPr>
              <a:xfrm>
                <a:off x="4396888" y="4350757"/>
                <a:ext cx="1674550" cy="444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Tenure Range (Years)</a:t>
                </a:r>
              </a:p>
            </p:txBody>
          </p:sp>
        </p:grp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6200000" flipV="1">
              <a:off x="1234122" y="5916978"/>
              <a:ext cx="600394" cy="975584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>
            <a:off x="9128183" y="5623019"/>
            <a:ext cx="2378118" cy="1166871"/>
            <a:chOff x="9128183" y="5632163"/>
            <a:chExt cx="2378118" cy="1166871"/>
          </a:xfrm>
        </p:grpSpPr>
        <p:grpSp>
          <p:nvGrpSpPr>
            <p:cNvPr id="20" name="Group 19"/>
            <p:cNvGrpSpPr/>
            <p:nvPr/>
          </p:nvGrpSpPr>
          <p:grpSpPr>
            <a:xfrm>
              <a:off x="9128183" y="5770637"/>
              <a:ext cx="2378118" cy="1028397"/>
              <a:chOff x="9128183" y="5770637"/>
              <a:chExt cx="2378118" cy="1028397"/>
            </a:xfrm>
          </p:grpSpPr>
          <p:sp>
            <p:nvSpPr>
              <p:cNvPr id="242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9803043" y="5095777"/>
                <a:ext cx="1028397" cy="2378118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3117" y="6059595"/>
                <a:ext cx="2222035" cy="723790"/>
              </a:xfrm>
              <a:prstGeom prst="rect">
                <a:avLst/>
              </a:prstGeom>
            </p:spPr>
          </p:pic>
        </p:grpSp>
        <p:sp>
          <p:nvSpPr>
            <p:cNvPr id="25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0209127" y="4750080"/>
              <a:ext cx="305654" cy="2069819"/>
            </a:xfrm>
            <a:prstGeom prst="roundRect">
              <a:avLst>
                <a:gd name="adj" fmla="val 11795"/>
              </a:avLst>
            </a:prstGeom>
            <a:solidFill>
              <a:srgbClr val="4382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9479843" y="5648989"/>
              <a:ext cx="19353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 Exits &amp; Attrition %</a:t>
              </a:r>
            </a:p>
          </p:txBody>
        </p:sp>
      </p:grpSp>
      <p:sp>
        <p:nvSpPr>
          <p:cNvPr id="263" name="Up Arrow 262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Up Arrow 263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5" name="Picture 26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266" name="Picture 265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267" name="Picture 26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481033" y="588481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>
            <a:off x="6329682" y="560710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9029352" y="594863"/>
            <a:ext cx="0" cy="626313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03" name="Picture 202"/>
          <p:cNvPicPr>
            <a:picLocks noChangeAspect="1"/>
          </p:cNvPicPr>
          <p:nvPr/>
        </p:nvPicPr>
        <p:blipFill rotWithShape="1">
          <a:blip r:embed="rId13"/>
          <a:srcRect t="7245" b="14465"/>
          <a:stretch/>
        </p:blipFill>
        <p:spPr>
          <a:xfrm>
            <a:off x="6539821" y="6032199"/>
            <a:ext cx="2363177" cy="704568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/>
        </p:nvPicPr>
        <p:blipFill>
          <a:blip r:embed="rId26">
            <a:biLevel thresh="75000"/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3" y="145979"/>
            <a:ext cx="1164437" cy="365792"/>
          </a:xfrm>
          <a:prstGeom prst="rect">
            <a:avLst/>
          </a:prstGeom>
          <a:solidFill>
            <a:srgbClr val="FAF5FA"/>
          </a:solidFill>
        </p:spPr>
      </p:pic>
      <p:pic>
        <p:nvPicPr>
          <p:cNvPr id="211" name="Picture 210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164267"/>
            <a:ext cx="274320" cy="274320"/>
          </a:xfrm>
          <a:prstGeom prst="rect">
            <a:avLst/>
          </a:prstGeom>
        </p:spPr>
      </p:pic>
      <p:pic>
        <p:nvPicPr>
          <p:cNvPr id="213" name="Picture 212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4267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8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 rot="5400000">
            <a:off x="5813527" y="-5813527"/>
            <a:ext cx="564941" cy="121920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lumMod val="65000"/>
                <a:alpha val="40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5" name="TextBox 57">
            <a:extLst>
              <a:ext uri="{FF2B5EF4-FFF2-40B4-BE49-F238E27FC236}">
                <a16:creationId xmlns:a16="http://schemas.microsoft.com/office/drawing/2014/main" id="{35233C63-090F-4541-99A9-DC3761407FB8}"/>
              </a:ext>
            </a:extLst>
          </p:cNvPr>
          <p:cNvSpPr txBox="1"/>
          <p:nvPr/>
        </p:nvSpPr>
        <p:spPr>
          <a:xfrm>
            <a:off x="3367453" y="103277"/>
            <a:ext cx="5899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latin typeface="Tw Cen MT" panose="020B0602020104020603" pitchFamily="34" charset="0"/>
              </a:rPr>
              <a:t>HR People Infographics Dashboard - Jul 2021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73" y="164267"/>
            <a:ext cx="1164437" cy="365792"/>
          </a:xfrm>
          <a:prstGeom prst="rect">
            <a:avLst/>
          </a:prstGeom>
          <a:solidFill>
            <a:srgbClr val="FAF5FA"/>
          </a:solidFill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ED4958-7E6B-47D2-B33F-810E0579AF81}"/>
              </a:ext>
            </a:extLst>
          </p:cNvPr>
          <p:cNvSpPr/>
          <p:nvPr/>
        </p:nvSpPr>
        <p:spPr>
          <a:xfrm>
            <a:off x="-4" y="610551"/>
            <a:ext cx="577362" cy="618978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029202"/>
            <a:ext cx="274320" cy="27432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40" y="2619342"/>
            <a:ext cx="274320" cy="27432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5E9410E7-9C2A-47C9-84B0-E0F3134E9BD6}"/>
              </a:ext>
            </a:extLst>
          </p:cNvPr>
          <p:cNvSpPr/>
          <p:nvPr/>
        </p:nvSpPr>
        <p:spPr>
          <a:xfrm>
            <a:off x="11602668" y="585463"/>
            <a:ext cx="577362" cy="62259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1" y="805873"/>
            <a:ext cx="274320" cy="2743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63" y="1407572"/>
            <a:ext cx="274320" cy="2743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18" y="2031424"/>
            <a:ext cx="274320" cy="27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80" y="2615457"/>
            <a:ext cx="274320" cy="27432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01" y="3845447"/>
            <a:ext cx="274320" cy="27432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7" y="219504"/>
            <a:ext cx="274320" cy="27432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189" y="164267"/>
            <a:ext cx="274320" cy="274320"/>
          </a:xfrm>
          <a:prstGeom prst="rect">
            <a:avLst/>
          </a:prstGeom>
        </p:spPr>
      </p:pic>
      <p:grpSp>
        <p:nvGrpSpPr>
          <p:cNvPr id="182" name="Group 181">
            <a:extLst>
              <a:ext uri="{FF2B5EF4-FFF2-40B4-BE49-F238E27FC236}">
                <a16:creationId xmlns:a16="http://schemas.microsoft.com/office/drawing/2014/main" id="{626AB477-FF50-4B56-94DD-EA9C125759A9}"/>
              </a:ext>
            </a:extLst>
          </p:cNvPr>
          <p:cNvGrpSpPr/>
          <p:nvPr/>
        </p:nvGrpSpPr>
        <p:grpSpPr>
          <a:xfrm>
            <a:off x="950266" y="680056"/>
            <a:ext cx="1998165" cy="2157888"/>
            <a:chOff x="1405435" y="864712"/>
            <a:chExt cx="1998165" cy="2157888"/>
          </a:xfrm>
        </p:grpSpPr>
        <p:sp>
          <p:nvSpPr>
            <p:cNvPr id="183" name="Rectangle: Rounded Corners 1">
              <a:extLst>
                <a:ext uri="{FF2B5EF4-FFF2-40B4-BE49-F238E27FC236}">
                  <a16:creationId xmlns:a16="http://schemas.microsoft.com/office/drawing/2014/main" id="{E1E8A571-B057-4A88-9965-205FF6DEB2B1}"/>
                </a:ext>
              </a:extLst>
            </p:cNvPr>
            <p:cNvSpPr/>
            <p:nvPr/>
          </p:nvSpPr>
          <p:spPr>
            <a:xfrm rot="5400000">
              <a:off x="1495693" y="1114692"/>
              <a:ext cx="1817650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Rectangle: Rounded Corners 34">
              <a:extLst>
                <a:ext uri="{FF2B5EF4-FFF2-40B4-BE49-F238E27FC236}">
                  <a16:creationId xmlns:a16="http://schemas.microsoft.com/office/drawing/2014/main" id="{09D26AF7-8E07-4EA4-AD60-54E541DAE5AA}"/>
                </a:ext>
              </a:extLst>
            </p:cNvPr>
            <p:cNvSpPr/>
            <p:nvPr/>
          </p:nvSpPr>
          <p:spPr>
            <a:xfrm rot="5400000">
              <a:off x="2120908" y="258071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90384" y="864712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Total Head Count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72E124F-2B93-4690-9751-F1E82305AF26}"/>
                </a:ext>
              </a:extLst>
            </p:cNvPr>
            <p:cNvSpPr txBox="1"/>
            <p:nvPr/>
          </p:nvSpPr>
          <p:spPr>
            <a:xfrm>
              <a:off x="1490384" y="1070423"/>
              <a:ext cx="1814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044A343-D737-48B8-80CB-4B38CE7D4175}"/>
                </a:ext>
              </a:extLst>
            </p:cNvPr>
            <p:cNvSpPr txBox="1"/>
            <p:nvPr/>
          </p:nvSpPr>
          <p:spPr>
            <a:xfrm>
              <a:off x="1597972" y="1574559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3E8686B-C138-412D-AD5A-E974E27C45F6}"/>
                </a:ext>
              </a:extLst>
            </p:cNvPr>
            <p:cNvSpPr txBox="1"/>
            <p:nvPr/>
          </p:nvSpPr>
          <p:spPr>
            <a:xfrm>
              <a:off x="1619258" y="2192226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37BCC60D-52A9-4C5A-B1AF-1255D8F6C037}"/>
                </a:ext>
              </a:extLst>
            </p:cNvPr>
            <p:cNvSpPr txBox="1"/>
            <p:nvPr/>
          </p:nvSpPr>
          <p:spPr>
            <a:xfrm>
              <a:off x="2563200" y="156465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40F5531-5979-4AF6-91D7-8D619F0816EE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187629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5412664-17E7-41B7-B118-0D0F05FB7269}"/>
                </a:ext>
              </a:extLst>
            </p:cNvPr>
            <p:cNvSpPr txBox="1"/>
            <p:nvPr/>
          </p:nvSpPr>
          <p:spPr>
            <a:xfrm>
              <a:off x="1614236" y="1882476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3E8720D1-7D44-4F52-B8FD-025E86D34A2C}"/>
                </a:ext>
              </a:extLst>
            </p:cNvPr>
            <p:cNvSpPr txBox="1"/>
            <p:nvPr/>
          </p:nvSpPr>
          <p:spPr>
            <a:xfrm>
              <a:off x="1621406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3D88071-D00B-4FBC-9B57-8D141ACF308B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190253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5BFD760-32BD-40BA-AF74-5B05F04B06E4}"/>
                </a:ext>
              </a:extLst>
            </p:cNvPr>
            <p:cNvCxnSpPr>
              <a:cxnSpLocks/>
            </p:cNvCxnSpPr>
            <p:nvPr/>
          </p:nvCxnSpPr>
          <p:spPr>
            <a:xfrm>
              <a:off x="1725097" y="250516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DF6C7267-8A10-4E32-B435-49E99C5B7A2C}"/>
                </a:ext>
              </a:extLst>
            </p:cNvPr>
            <p:cNvSpPr txBox="1"/>
            <p:nvPr/>
          </p:nvSpPr>
          <p:spPr>
            <a:xfrm>
              <a:off x="2563200" y="192901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EFBC7DF8-6F6A-43A5-9541-646B773379D3}"/>
                </a:ext>
              </a:extLst>
            </p:cNvPr>
            <p:cNvSpPr txBox="1"/>
            <p:nvPr/>
          </p:nvSpPr>
          <p:spPr>
            <a:xfrm>
              <a:off x="2563200" y="2243777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1D197BF-FC02-4D10-AAA6-A9B854613049}"/>
                </a:ext>
              </a:extLst>
            </p:cNvPr>
            <p:cNvSpPr txBox="1"/>
            <p:nvPr/>
          </p:nvSpPr>
          <p:spPr>
            <a:xfrm>
              <a:off x="2563200" y="2509873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1A6756F-9680-40E0-974B-6823DBE55C1F}"/>
              </a:ext>
            </a:extLst>
          </p:cNvPr>
          <p:cNvGrpSpPr/>
          <p:nvPr/>
        </p:nvGrpSpPr>
        <p:grpSpPr>
          <a:xfrm>
            <a:off x="3712525" y="679756"/>
            <a:ext cx="1998165" cy="2183263"/>
            <a:chOff x="3779636" y="847218"/>
            <a:chExt cx="1998165" cy="2183263"/>
          </a:xfrm>
        </p:grpSpPr>
        <p:sp>
          <p:nvSpPr>
            <p:cNvPr id="199" name="Rectangle: Rounded Corners 51">
              <a:extLst>
                <a:ext uri="{FF2B5EF4-FFF2-40B4-BE49-F238E27FC236}">
                  <a16:creationId xmlns:a16="http://schemas.microsoft.com/office/drawing/2014/main" id="{1D37B12A-0047-446E-BC2A-0EE108A84255}"/>
                </a:ext>
              </a:extLst>
            </p:cNvPr>
            <p:cNvSpPr/>
            <p:nvPr/>
          </p:nvSpPr>
          <p:spPr>
            <a:xfrm rot="5400000">
              <a:off x="3869894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Rectangle: Rounded Corners 52">
              <a:extLst>
                <a:ext uri="{FF2B5EF4-FFF2-40B4-BE49-F238E27FC236}">
                  <a16:creationId xmlns:a16="http://schemas.microsoft.com/office/drawing/2014/main" id="{AC9E011D-6666-40AE-870E-73A04A161FC7}"/>
                </a:ext>
              </a:extLst>
            </p:cNvPr>
            <p:cNvSpPr/>
            <p:nvPr/>
          </p:nvSpPr>
          <p:spPr>
            <a:xfrm rot="5400000">
              <a:off x="4495109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D4B7DC4-885E-4CF3-BF7A-CBF29F992A87}"/>
                </a:ext>
              </a:extLst>
            </p:cNvPr>
            <p:cNvSpPr txBox="1"/>
            <p:nvPr/>
          </p:nvSpPr>
          <p:spPr>
            <a:xfrm>
              <a:off x="3860717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2F6A5A50-5C92-4A6A-B581-04CC10EECADC}"/>
                </a:ext>
              </a:extLst>
            </p:cNvPr>
            <p:cNvSpPr txBox="1"/>
            <p:nvPr/>
          </p:nvSpPr>
          <p:spPr>
            <a:xfrm>
              <a:off x="3972173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1B49B988-13F8-49CF-850C-B8B05B7E6664}"/>
                </a:ext>
              </a:extLst>
            </p:cNvPr>
            <p:cNvSpPr txBox="1"/>
            <p:nvPr/>
          </p:nvSpPr>
          <p:spPr>
            <a:xfrm>
              <a:off x="3993459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4937401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44FDC20-5CBD-430E-8013-725199392A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E6100553-2C25-4A24-AA75-4698DA539FE2}"/>
                </a:ext>
              </a:extLst>
            </p:cNvPr>
            <p:cNvSpPr txBox="1"/>
            <p:nvPr/>
          </p:nvSpPr>
          <p:spPr>
            <a:xfrm>
              <a:off x="3988437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DBAE662-D91E-43C6-B881-2459188C3682}"/>
                </a:ext>
              </a:extLst>
            </p:cNvPr>
            <p:cNvSpPr txBox="1"/>
            <p:nvPr/>
          </p:nvSpPr>
          <p:spPr>
            <a:xfrm>
              <a:off x="3995607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BDB767E-1327-4305-9FCE-A8D5A8D28566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8568CF99-DC17-4352-A097-0E12A4B51B39}"/>
                </a:ext>
              </a:extLst>
            </p:cNvPr>
            <p:cNvCxnSpPr>
              <a:cxnSpLocks/>
            </p:cNvCxnSpPr>
            <p:nvPr/>
          </p:nvCxnSpPr>
          <p:spPr>
            <a:xfrm>
              <a:off x="4099298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AE7898EB-B935-471E-B95F-B8A2D68FC6A7}"/>
                </a:ext>
              </a:extLst>
            </p:cNvPr>
            <p:cNvSpPr txBox="1"/>
            <p:nvPr/>
          </p:nvSpPr>
          <p:spPr>
            <a:xfrm>
              <a:off x="4937401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50BD9C3-38FD-4029-A33D-2E9FA5A8885C}"/>
                </a:ext>
              </a:extLst>
            </p:cNvPr>
            <p:cNvSpPr txBox="1"/>
            <p:nvPr/>
          </p:nvSpPr>
          <p:spPr>
            <a:xfrm>
              <a:off x="4937401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FCF541C-D3D0-4C3F-B5DB-87F600627AF0}"/>
                </a:ext>
              </a:extLst>
            </p:cNvPr>
            <p:cNvSpPr txBox="1"/>
            <p:nvPr/>
          </p:nvSpPr>
          <p:spPr>
            <a:xfrm>
              <a:off x="4937401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B9475DA-9C61-4BF6-8D01-90239AAAFD25}"/>
                </a:ext>
              </a:extLst>
            </p:cNvPr>
            <p:cNvSpPr txBox="1"/>
            <p:nvPr/>
          </p:nvSpPr>
          <p:spPr>
            <a:xfrm>
              <a:off x="3833627" y="847218"/>
              <a:ext cx="1841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All New Hire Onboard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21380254-C553-46CF-8B00-E39C2859D2F4}"/>
              </a:ext>
            </a:extLst>
          </p:cNvPr>
          <p:cNvGrpSpPr/>
          <p:nvPr/>
        </p:nvGrpSpPr>
        <p:grpSpPr>
          <a:xfrm>
            <a:off x="6453512" y="677807"/>
            <a:ext cx="1998165" cy="2183263"/>
            <a:chOff x="6175983" y="839335"/>
            <a:chExt cx="1998165" cy="2183263"/>
          </a:xfrm>
        </p:grpSpPr>
        <p:sp>
          <p:nvSpPr>
            <p:cNvPr id="215" name="Rectangle: Rounded Corners 70">
              <a:extLst>
                <a:ext uri="{FF2B5EF4-FFF2-40B4-BE49-F238E27FC236}">
                  <a16:creationId xmlns:a16="http://schemas.microsoft.com/office/drawing/2014/main" id="{24ECF37D-7371-4939-A904-BC25650F727B}"/>
                </a:ext>
              </a:extLst>
            </p:cNvPr>
            <p:cNvSpPr/>
            <p:nvPr/>
          </p:nvSpPr>
          <p:spPr>
            <a:xfrm rot="5400000">
              <a:off x="6266241" y="1114691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" name="Rectangle: Rounded Corners 71">
              <a:extLst>
                <a:ext uri="{FF2B5EF4-FFF2-40B4-BE49-F238E27FC236}">
                  <a16:creationId xmlns:a16="http://schemas.microsoft.com/office/drawing/2014/main" id="{8F3F1D26-5E26-4803-AC4B-FB2CDFFDB41B}"/>
                </a:ext>
              </a:extLst>
            </p:cNvPr>
            <p:cNvSpPr/>
            <p:nvPr/>
          </p:nvSpPr>
          <p:spPr>
            <a:xfrm rot="5400000">
              <a:off x="6891456" y="258070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7CAA8A97-EC81-47FC-BF0B-D78B58FD7570}"/>
                </a:ext>
              </a:extLst>
            </p:cNvPr>
            <p:cNvSpPr txBox="1"/>
            <p:nvPr/>
          </p:nvSpPr>
          <p:spPr>
            <a:xfrm>
              <a:off x="6260932" y="839335"/>
              <a:ext cx="181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Total Open Positions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EB1CF8A2-FA30-4803-BAA2-BD62EC4D3994}"/>
                </a:ext>
              </a:extLst>
            </p:cNvPr>
            <p:cNvSpPr txBox="1"/>
            <p:nvPr/>
          </p:nvSpPr>
          <p:spPr>
            <a:xfrm>
              <a:off x="6267470" y="1070423"/>
              <a:ext cx="1808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8156176-41D5-4CF6-93B6-529A12C1783C}"/>
                </a:ext>
              </a:extLst>
            </p:cNvPr>
            <p:cNvSpPr txBox="1"/>
            <p:nvPr/>
          </p:nvSpPr>
          <p:spPr>
            <a:xfrm>
              <a:off x="6368520" y="1574558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4F9DD27-E687-4CD9-BDAE-AFD0AF7C7F7A}"/>
                </a:ext>
              </a:extLst>
            </p:cNvPr>
            <p:cNvSpPr txBox="1"/>
            <p:nvPr/>
          </p:nvSpPr>
          <p:spPr>
            <a:xfrm>
              <a:off x="6389806" y="2192225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5EF7B26-5515-4E84-8FA8-4EDA519AE899}"/>
                </a:ext>
              </a:extLst>
            </p:cNvPr>
            <p:cNvSpPr txBox="1"/>
            <p:nvPr/>
          </p:nvSpPr>
          <p:spPr>
            <a:xfrm>
              <a:off x="7333748" y="156465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251675C-CADE-4E0D-9A98-2242A0FB57C6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187629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9733DFFF-8515-4840-8407-E5D3B9E2B698}"/>
                </a:ext>
              </a:extLst>
            </p:cNvPr>
            <p:cNvSpPr txBox="1"/>
            <p:nvPr/>
          </p:nvSpPr>
          <p:spPr>
            <a:xfrm>
              <a:off x="6384784" y="1882475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314834F6-E949-4090-83DD-13CF46F4B6EA}"/>
                </a:ext>
              </a:extLst>
            </p:cNvPr>
            <p:cNvSpPr txBox="1"/>
            <p:nvPr/>
          </p:nvSpPr>
          <p:spPr>
            <a:xfrm>
              <a:off x="6391954" y="2502357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31D0063-EDFA-419D-B4D2-14226B5D148C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190252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F543A046-51C2-4F37-A563-512F2F42C3DD}"/>
                </a:ext>
              </a:extLst>
            </p:cNvPr>
            <p:cNvCxnSpPr>
              <a:cxnSpLocks/>
            </p:cNvCxnSpPr>
            <p:nvPr/>
          </p:nvCxnSpPr>
          <p:spPr>
            <a:xfrm>
              <a:off x="6495645" y="2505161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BE471B6-0D1B-48CE-A497-9A9C74A04790}"/>
                </a:ext>
              </a:extLst>
            </p:cNvPr>
            <p:cNvSpPr txBox="1"/>
            <p:nvPr/>
          </p:nvSpPr>
          <p:spPr>
            <a:xfrm>
              <a:off x="7333748" y="1929018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61BA043B-720A-43B1-ADAC-8B4DC8E85788}"/>
                </a:ext>
              </a:extLst>
            </p:cNvPr>
            <p:cNvSpPr txBox="1"/>
            <p:nvPr/>
          </p:nvSpPr>
          <p:spPr>
            <a:xfrm>
              <a:off x="7333748" y="2243776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8AEBDA8-4616-4D0F-930E-F14E02F9D4E6}"/>
                </a:ext>
              </a:extLst>
            </p:cNvPr>
            <p:cNvSpPr txBox="1"/>
            <p:nvPr/>
          </p:nvSpPr>
          <p:spPr>
            <a:xfrm>
              <a:off x="7333748" y="25098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212FA5D-DE0B-4272-B0B6-0FD7C5C90CFA}"/>
              </a:ext>
            </a:extLst>
          </p:cNvPr>
          <p:cNvGrpSpPr/>
          <p:nvPr/>
        </p:nvGrpSpPr>
        <p:grpSpPr>
          <a:xfrm>
            <a:off x="9204698" y="654681"/>
            <a:ext cx="1998165" cy="2183263"/>
            <a:chOff x="8663817" y="847218"/>
            <a:chExt cx="1998165" cy="2183263"/>
          </a:xfrm>
        </p:grpSpPr>
        <p:sp>
          <p:nvSpPr>
            <p:cNvPr id="231" name="Rectangle: Rounded Corners 88">
              <a:extLst>
                <a:ext uri="{FF2B5EF4-FFF2-40B4-BE49-F238E27FC236}">
                  <a16:creationId xmlns:a16="http://schemas.microsoft.com/office/drawing/2014/main" id="{F1673E83-2C01-4030-8E93-57B8214CB015}"/>
                </a:ext>
              </a:extLst>
            </p:cNvPr>
            <p:cNvSpPr/>
            <p:nvPr/>
          </p:nvSpPr>
          <p:spPr>
            <a:xfrm rot="5400000">
              <a:off x="8754075" y="1122574"/>
              <a:ext cx="1817649" cy="1998165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Rectangle: Rounded Corners 89">
              <a:extLst>
                <a:ext uri="{FF2B5EF4-FFF2-40B4-BE49-F238E27FC236}">
                  <a16:creationId xmlns:a16="http://schemas.microsoft.com/office/drawing/2014/main" id="{465CB957-300A-4403-8BF3-16D34125F55A}"/>
                </a:ext>
              </a:extLst>
            </p:cNvPr>
            <p:cNvSpPr/>
            <p:nvPr/>
          </p:nvSpPr>
          <p:spPr>
            <a:xfrm rot="5400000">
              <a:off x="9379290" y="265953"/>
              <a:ext cx="542132" cy="1810917"/>
            </a:xfrm>
            <a:prstGeom prst="roundRect">
              <a:avLst>
                <a:gd name="adj" fmla="val 2631"/>
              </a:avLst>
            </a:prstGeom>
            <a:solidFill>
              <a:srgbClr val="11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9E71615-5499-4AE8-B72C-BABB3C217620}"/>
                </a:ext>
              </a:extLst>
            </p:cNvPr>
            <p:cNvSpPr txBox="1"/>
            <p:nvPr/>
          </p:nvSpPr>
          <p:spPr>
            <a:xfrm>
              <a:off x="8744897" y="847218"/>
              <a:ext cx="1814787" cy="312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Annualized Turnover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78CF8B9-5B87-4A56-AFBB-24FC93469FE1}"/>
                </a:ext>
              </a:extLst>
            </p:cNvPr>
            <p:cNvSpPr txBox="1"/>
            <p:nvPr/>
          </p:nvSpPr>
          <p:spPr>
            <a:xfrm>
              <a:off x="8744898" y="1078306"/>
              <a:ext cx="1810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16456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88DEDD2-4C0F-42A8-A52E-30F9BE4CD58A}"/>
                </a:ext>
              </a:extLst>
            </p:cNvPr>
            <p:cNvSpPr txBox="1"/>
            <p:nvPr/>
          </p:nvSpPr>
          <p:spPr>
            <a:xfrm>
              <a:off x="8856354" y="1582441"/>
              <a:ext cx="5883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535A9A9C-8EC2-4018-841C-7A9B0AFED10A}"/>
                </a:ext>
              </a:extLst>
            </p:cNvPr>
            <p:cNvSpPr txBox="1"/>
            <p:nvPr/>
          </p:nvSpPr>
          <p:spPr>
            <a:xfrm>
              <a:off x="8877640" y="2200108"/>
              <a:ext cx="545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53E24520-B927-4E4E-A1E3-B8577D1AB603}"/>
                </a:ext>
              </a:extLst>
            </p:cNvPr>
            <p:cNvSpPr txBox="1"/>
            <p:nvPr/>
          </p:nvSpPr>
          <p:spPr>
            <a:xfrm>
              <a:off x="9821582" y="1572534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F4BD9AF-447D-4203-8917-DCD934766A5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188417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55E98C1-E120-48D8-9D26-340AA1E20CFB}"/>
                </a:ext>
              </a:extLst>
            </p:cNvPr>
            <p:cNvSpPr txBox="1"/>
            <p:nvPr/>
          </p:nvSpPr>
          <p:spPr>
            <a:xfrm>
              <a:off x="8872618" y="1890358"/>
              <a:ext cx="590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CDCS</a:t>
              </a: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B45A4C6E-2D00-43A8-88C7-109F503D40E3}"/>
                </a:ext>
              </a:extLst>
            </p:cNvPr>
            <p:cNvSpPr txBox="1"/>
            <p:nvPr/>
          </p:nvSpPr>
          <p:spPr>
            <a:xfrm>
              <a:off x="8879788" y="2510240"/>
              <a:ext cx="550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CTTS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D77806CF-1B5F-46AD-B8FF-8839DE7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198135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964EA9C-E9A1-4DC4-B262-C3A1C7BECE47}"/>
                </a:ext>
              </a:extLst>
            </p:cNvPr>
            <p:cNvCxnSpPr>
              <a:cxnSpLocks/>
            </p:cNvCxnSpPr>
            <p:nvPr/>
          </p:nvCxnSpPr>
          <p:spPr>
            <a:xfrm>
              <a:off x="8983479" y="2513044"/>
              <a:ext cx="1411180" cy="0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3E1671F-D915-4E5A-AAAC-1F96A646B74A}"/>
                </a:ext>
              </a:extLst>
            </p:cNvPr>
            <p:cNvSpPr txBox="1"/>
            <p:nvPr/>
          </p:nvSpPr>
          <p:spPr>
            <a:xfrm>
              <a:off x="9821582" y="193690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9A2881AF-46F7-4DA8-8282-85EC4646B0A8}"/>
                </a:ext>
              </a:extLst>
            </p:cNvPr>
            <p:cNvSpPr txBox="1"/>
            <p:nvPr/>
          </p:nvSpPr>
          <p:spPr>
            <a:xfrm>
              <a:off x="9821582" y="2251659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5C62A46-EFA7-4F63-9BFD-A1407A0FF709}"/>
                </a:ext>
              </a:extLst>
            </p:cNvPr>
            <p:cNvSpPr txBox="1"/>
            <p:nvPr/>
          </p:nvSpPr>
          <p:spPr>
            <a:xfrm>
              <a:off x="9821582" y="2517755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246" name="Group 245"/>
          <p:cNvGrpSpPr/>
          <p:nvPr/>
        </p:nvGrpSpPr>
        <p:grpSpPr>
          <a:xfrm>
            <a:off x="706044" y="5799045"/>
            <a:ext cx="1441043" cy="967512"/>
            <a:chOff x="3869556" y="4433638"/>
            <a:chExt cx="2661408" cy="2009835"/>
          </a:xfrm>
        </p:grpSpPr>
        <p:sp>
          <p:nvSpPr>
            <p:cNvPr id="24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98415" y="4210924"/>
              <a:ext cx="1803690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4981967" y="3393873"/>
              <a:ext cx="509231" cy="2588762"/>
            </a:xfrm>
            <a:prstGeom prst="roundRect">
              <a:avLst>
                <a:gd name="adj" fmla="val 11795"/>
              </a:avLst>
            </a:prstGeom>
            <a:solidFill>
              <a:srgbClr val="00666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3937096" y="4433638"/>
              <a:ext cx="2445911" cy="5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Tenure Range (Years)</a:t>
              </a: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706045" y="4432938"/>
            <a:ext cx="2661408" cy="1170432"/>
            <a:chOff x="706045" y="3138594"/>
            <a:chExt cx="2661408" cy="1416566"/>
          </a:xfrm>
        </p:grpSpPr>
        <p:sp>
          <p:nvSpPr>
            <p:cNvPr id="251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2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3" name="Picture 252" descr="Sprachen Indiens – Jewiki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25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257" name="Picture 25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258" name="Picture 257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6" y="4037072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5555</a:t>
              </a:r>
            </a:p>
          </p:txBody>
        </p:sp>
      </p:grpSp>
      <p:grpSp>
        <p:nvGrpSpPr>
          <p:cNvPr id="261" name="Group 260"/>
          <p:cNvGrpSpPr/>
          <p:nvPr/>
        </p:nvGrpSpPr>
        <p:grpSpPr>
          <a:xfrm>
            <a:off x="676142" y="3065415"/>
            <a:ext cx="2741966" cy="1291323"/>
            <a:chOff x="688790" y="4604789"/>
            <a:chExt cx="2741966" cy="1291323"/>
          </a:xfrm>
        </p:grpSpPr>
        <p:grpSp>
          <p:nvGrpSpPr>
            <p:cNvPr id="262" name="Group 261"/>
            <p:cNvGrpSpPr/>
            <p:nvPr/>
          </p:nvGrpSpPr>
          <p:grpSpPr>
            <a:xfrm>
              <a:off x="688790" y="4745980"/>
              <a:ext cx="2741966" cy="1150132"/>
              <a:chOff x="4869311" y="4434840"/>
              <a:chExt cx="2741966" cy="1150132"/>
            </a:xfrm>
          </p:grpSpPr>
          <p:sp>
            <p:nvSpPr>
              <p:cNvPr id="265" name="Rectangle: Rounded Corners 103">
                <a:extLst>
                  <a:ext uri="{FF2B5EF4-FFF2-40B4-BE49-F238E27FC236}">
                    <a16:creationId xmlns:a16="http://schemas.microsoft.com/office/drawing/2014/main" id="{C194916D-AA49-4E6D-BAF0-317CF42AF5D1}"/>
                  </a:ext>
                </a:extLst>
              </p:cNvPr>
              <p:cNvSpPr/>
              <p:nvPr/>
            </p:nvSpPr>
            <p:spPr>
              <a:xfrm rot="5400000">
                <a:off x="5665228" y="3638923"/>
                <a:ext cx="1150132" cy="2741966"/>
              </a:xfrm>
              <a:prstGeom prst="roundRect">
                <a:avLst>
                  <a:gd name="adj" fmla="val 216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66" name="Picture 265"/>
              <p:cNvPicPr>
                <a:picLocks noChangeAspect="1"/>
              </p:cNvPicPr>
              <p:nvPr/>
            </p:nvPicPr>
            <p:blipFill rotWithShape="1">
              <a:blip r:embed="rId17"/>
              <a:srcRect t="7245" b="14465"/>
              <a:stretch/>
            </p:blipFill>
            <p:spPr>
              <a:xfrm>
                <a:off x="4995595" y="4755059"/>
                <a:ext cx="2483169" cy="704568"/>
              </a:xfrm>
              <a:prstGeom prst="rect">
                <a:avLst/>
              </a:prstGeom>
            </p:spPr>
          </p:pic>
        </p:grpSp>
        <p:sp>
          <p:nvSpPr>
            <p:cNvPr id="263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52CBB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Headcount Pyramid</a:t>
              </a:r>
            </a:p>
          </p:txBody>
        </p:sp>
      </p:grpSp>
      <p:sp>
        <p:nvSpPr>
          <p:cNvPr id="267" name="Up Arrow 266"/>
          <p:cNvSpPr/>
          <p:nvPr/>
        </p:nvSpPr>
        <p:spPr>
          <a:xfrm>
            <a:off x="2569788" y="95799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Up Arrow 267"/>
          <p:cNvSpPr/>
          <p:nvPr/>
        </p:nvSpPr>
        <p:spPr>
          <a:xfrm>
            <a:off x="2703262" y="1451812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Up Arrow 268"/>
          <p:cNvSpPr/>
          <p:nvPr/>
        </p:nvSpPr>
        <p:spPr>
          <a:xfrm rot="10800000">
            <a:off x="2689582" y="2130473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Up Arrow 269"/>
          <p:cNvSpPr/>
          <p:nvPr/>
        </p:nvSpPr>
        <p:spPr>
          <a:xfrm>
            <a:off x="2681296" y="2499533"/>
            <a:ext cx="169251" cy="152837"/>
          </a:xfrm>
          <a:prstGeom prst="upArrow">
            <a:avLst/>
          </a:prstGeom>
          <a:solidFill>
            <a:srgbClr val="52CB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Up Arrow 270"/>
          <p:cNvSpPr/>
          <p:nvPr/>
        </p:nvSpPr>
        <p:spPr>
          <a:xfrm rot="10800000">
            <a:off x="2696240" y="1769172"/>
            <a:ext cx="152682" cy="165072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/>
          <p:cNvGrpSpPr/>
          <p:nvPr/>
        </p:nvGrpSpPr>
        <p:grpSpPr>
          <a:xfrm>
            <a:off x="5466989" y="1458842"/>
            <a:ext cx="191217" cy="1200558"/>
            <a:chOff x="5147128" y="3865641"/>
            <a:chExt cx="191217" cy="1200558"/>
          </a:xfrm>
        </p:grpSpPr>
        <p:sp>
          <p:nvSpPr>
            <p:cNvPr id="273" name="Up Arrow 272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Up Arrow 273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Up Arrow 274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Up Arrow 275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7" name="Group 276"/>
          <p:cNvGrpSpPr/>
          <p:nvPr/>
        </p:nvGrpSpPr>
        <p:grpSpPr>
          <a:xfrm>
            <a:off x="10984992" y="1389903"/>
            <a:ext cx="191217" cy="1200558"/>
            <a:chOff x="5147128" y="3865641"/>
            <a:chExt cx="191217" cy="1200558"/>
          </a:xfrm>
        </p:grpSpPr>
        <p:sp>
          <p:nvSpPr>
            <p:cNvPr id="278" name="Up Arrow 277"/>
            <p:cNvSpPr/>
            <p:nvPr/>
          </p:nvSpPr>
          <p:spPr>
            <a:xfrm>
              <a:off x="5169094" y="3865641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Up Arrow 278"/>
            <p:cNvSpPr/>
            <p:nvPr/>
          </p:nvSpPr>
          <p:spPr>
            <a:xfrm rot="10800000">
              <a:off x="5155414" y="4544302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Up Arrow 279"/>
            <p:cNvSpPr/>
            <p:nvPr/>
          </p:nvSpPr>
          <p:spPr>
            <a:xfrm>
              <a:off x="5147128" y="4913362"/>
              <a:ext cx="169251" cy="152837"/>
            </a:xfrm>
            <a:prstGeom prst="upArrow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Up Arrow 280"/>
            <p:cNvSpPr/>
            <p:nvPr/>
          </p:nvSpPr>
          <p:spPr>
            <a:xfrm rot="10800000">
              <a:off x="5162072" y="4183001"/>
              <a:ext cx="152682" cy="165072"/>
            </a:xfrm>
            <a:prstGeom prst="up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2" name="Group 281"/>
          <p:cNvGrpSpPr/>
          <p:nvPr/>
        </p:nvGrpSpPr>
        <p:grpSpPr>
          <a:xfrm>
            <a:off x="3579777" y="3224605"/>
            <a:ext cx="2469097" cy="1068125"/>
            <a:chOff x="3512404" y="3367295"/>
            <a:chExt cx="2469097" cy="1068125"/>
          </a:xfrm>
        </p:grpSpPr>
        <p:sp>
          <p:nvSpPr>
            <p:cNvPr id="283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12890" y="2666809"/>
              <a:ext cx="1068125" cy="2469097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4" name="Group 283"/>
            <p:cNvGrpSpPr/>
            <p:nvPr/>
          </p:nvGrpSpPr>
          <p:grpSpPr>
            <a:xfrm>
              <a:off x="3570550" y="3434765"/>
              <a:ext cx="2351721" cy="869345"/>
              <a:chOff x="0" y="0"/>
              <a:chExt cx="2483257" cy="834571"/>
            </a:xfrm>
          </p:grpSpPr>
          <p:sp>
            <p:nvSpPr>
              <p:cNvPr id="285" name="Rounded Rectangle 284"/>
              <p:cNvSpPr/>
              <p:nvPr/>
            </p:nvSpPr>
            <p:spPr>
              <a:xfrm>
                <a:off x="55320" y="0"/>
                <a:ext cx="2367644" cy="83457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286" name="Group 285"/>
              <p:cNvGrpSpPr/>
              <p:nvPr/>
            </p:nvGrpSpPr>
            <p:grpSpPr>
              <a:xfrm>
                <a:off x="0" y="105522"/>
                <a:ext cx="2483257" cy="665278"/>
                <a:chOff x="0" y="105522"/>
                <a:chExt cx="2504303" cy="701697"/>
              </a:xfrm>
            </p:grpSpPr>
            <p:sp>
              <p:nvSpPr>
                <p:cNvPr id="287" name="Freeform 286"/>
                <p:cNvSpPr/>
                <p:nvPr/>
              </p:nvSpPr>
              <p:spPr>
                <a:xfrm>
                  <a:off x="113657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52CBBE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BA97073-EF13-473C-89C3-3E32970089B6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1254</a:t>
                  </a:fld>
                  <a:endParaRPr lang="en-US" sz="1100" kern="1200" dirty="0"/>
                </a:p>
              </p:txBody>
            </p:sp>
            <p:sp>
              <p:nvSpPr>
                <p:cNvPr id="288" name="Freeform 287"/>
                <p:cNvSpPr/>
                <p:nvPr/>
              </p:nvSpPr>
              <p:spPr>
                <a:xfrm>
                  <a:off x="663382" y="213518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289" name="Freeform 288"/>
                <p:cNvSpPr/>
                <p:nvPr/>
              </p:nvSpPr>
              <p:spPr>
                <a:xfrm>
                  <a:off x="988355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72BB422-387D-498C-8224-D5AA837FA12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658</a:t>
                  </a:fld>
                  <a:endParaRPr lang="en-US" sz="1100" kern="1200" dirty="0"/>
                </a:p>
              </p:txBody>
            </p:sp>
            <p:sp>
              <p:nvSpPr>
                <p:cNvPr id="290" name="Freeform 289"/>
                <p:cNvSpPr/>
                <p:nvPr/>
              </p:nvSpPr>
              <p:spPr>
                <a:xfrm>
                  <a:off x="1549284" y="213518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291" name="Freeform 290"/>
                <p:cNvSpPr/>
                <p:nvPr/>
              </p:nvSpPr>
              <p:spPr>
                <a:xfrm>
                  <a:off x="1885462" y="105522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129197-B092-4EA6-8B5D-29B8C0B15394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1912</a:t>
                  </a:fld>
                  <a:endParaRPr lang="en-US" sz="1100" b="0" kern="1200"/>
                </a:p>
              </p:txBody>
            </p:sp>
            <p:sp>
              <p:nvSpPr>
                <p:cNvPr id="292" name="TextBox 124"/>
                <p:cNvSpPr txBox="1"/>
                <p:nvPr/>
              </p:nvSpPr>
              <p:spPr>
                <a:xfrm>
                  <a:off x="0" y="583101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293" name="TextBox 125"/>
                <p:cNvSpPr txBox="1"/>
                <p:nvPr/>
              </p:nvSpPr>
              <p:spPr>
                <a:xfrm>
                  <a:off x="880790" y="578617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Backfill</a:t>
                  </a:r>
                </a:p>
              </p:txBody>
            </p:sp>
            <p:sp>
              <p:nvSpPr>
                <p:cNvPr id="294" name="TextBox 126"/>
                <p:cNvSpPr txBox="1"/>
                <p:nvPr/>
              </p:nvSpPr>
              <p:spPr>
                <a:xfrm>
                  <a:off x="1772783" y="574133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 dirty="0"/>
                    <a:t>Total</a:t>
                  </a:r>
                </a:p>
              </p:txBody>
            </p:sp>
          </p:grpSp>
        </p:grpSp>
      </p:grpSp>
      <p:grpSp>
        <p:nvGrpSpPr>
          <p:cNvPr id="295" name="Group 294"/>
          <p:cNvGrpSpPr/>
          <p:nvPr/>
        </p:nvGrpSpPr>
        <p:grpSpPr>
          <a:xfrm>
            <a:off x="6379367" y="3224605"/>
            <a:ext cx="2516750" cy="1028397"/>
            <a:chOff x="6362098" y="3342434"/>
            <a:chExt cx="2516750" cy="1028397"/>
          </a:xfrm>
        </p:grpSpPr>
        <p:sp>
          <p:nvSpPr>
            <p:cNvPr id="296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7106274" y="2598258"/>
              <a:ext cx="1028397" cy="2516750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7" name="Group 296"/>
            <p:cNvGrpSpPr/>
            <p:nvPr/>
          </p:nvGrpSpPr>
          <p:grpSpPr>
            <a:xfrm>
              <a:off x="6438687" y="3424888"/>
              <a:ext cx="2346584" cy="822496"/>
              <a:chOff x="367101" y="1"/>
              <a:chExt cx="2504303" cy="851192"/>
            </a:xfrm>
          </p:grpSpPr>
          <p:sp>
            <p:nvSpPr>
              <p:cNvPr id="298" name="Rounded Rectangle 297"/>
              <p:cNvSpPr/>
              <p:nvPr/>
            </p:nvSpPr>
            <p:spPr>
              <a:xfrm>
                <a:off x="367101" y="1"/>
                <a:ext cx="2497562" cy="851192"/>
              </a:xfrm>
              <a:prstGeom prst="round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US" sz="1100"/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367101" y="106663"/>
                <a:ext cx="2504303" cy="701697"/>
                <a:chOff x="367101" y="106663"/>
                <a:chExt cx="2504303" cy="701697"/>
              </a:xfrm>
            </p:grpSpPr>
            <p:sp>
              <p:nvSpPr>
                <p:cNvPr id="300" name="Freeform 299"/>
                <p:cNvSpPr/>
                <p:nvPr/>
              </p:nvSpPr>
              <p:spPr>
                <a:xfrm>
                  <a:off x="480758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E6CD6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E48544FE-7AD1-48C1-8D04-6981EFF48475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225</a:t>
                  </a:fld>
                  <a:endParaRPr lang="en-US" sz="1100" kern="1200" dirty="0"/>
                </a:p>
              </p:txBody>
            </p:sp>
            <p:sp>
              <p:nvSpPr>
                <p:cNvPr id="301" name="Freeform 300"/>
                <p:cNvSpPr/>
                <p:nvPr/>
              </p:nvSpPr>
              <p:spPr>
                <a:xfrm>
                  <a:off x="1030483" y="214659"/>
                  <a:ext cx="294893" cy="298275"/>
                </a:xfrm>
                <a:custGeom>
                  <a:avLst/>
                  <a:gdLst>
                    <a:gd name="connsiteX0" fmla="*/ 39536 w 298275"/>
                    <a:gd name="connsiteY0" fmla="*/ 114060 h 298275"/>
                    <a:gd name="connsiteX1" fmla="*/ 114060 w 298275"/>
                    <a:gd name="connsiteY1" fmla="*/ 114060 h 298275"/>
                    <a:gd name="connsiteX2" fmla="*/ 114060 w 298275"/>
                    <a:gd name="connsiteY2" fmla="*/ 39536 h 298275"/>
                    <a:gd name="connsiteX3" fmla="*/ 184215 w 298275"/>
                    <a:gd name="connsiteY3" fmla="*/ 39536 h 298275"/>
                    <a:gd name="connsiteX4" fmla="*/ 184215 w 298275"/>
                    <a:gd name="connsiteY4" fmla="*/ 114060 h 298275"/>
                    <a:gd name="connsiteX5" fmla="*/ 258739 w 298275"/>
                    <a:gd name="connsiteY5" fmla="*/ 114060 h 298275"/>
                    <a:gd name="connsiteX6" fmla="*/ 258739 w 298275"/>
                    <a:gd name="connsiteY6" fmla="*/ 184215 h 298275"/>
                    <a:gd name="connsiteX7" fmla="*/ 184215 w 298275"/>
                    <a:gd name="connsiteY7" fmla="*/ 184215 h 298275"/>
                    <a:gd name="connsiteX8" fmla="*/ 184215 w 298275"/>
                    <a:gd name="connsiteY8" fmla="*/ 258739 h 298275"/>
                    <a:gd name="connsiteX9" fmla="*/ 114060 w 298275"/>
                    <a:gd name="connsiteY9" fmla="*/ 258739 h 298275"/>
                    <a:gd name="connsiteX10" fmla="*/ 114060 w 298275"/>
                    <a:gd name="connsiteY10" fmla="*/ 184215 h 298275"/>
                    <a:gd name="connsiteX11" fmla="*/ 39536 w 298275"/>
                    <a:gd name="connsiteY11" fmla="*/ 184215 h 298275"/>
                    <a:gd name="connsiteX12" fmla="*/ 39536 w 298275"/>
                    <a:gd name="connsiteY12" fmla="*/ 114060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98275" h="298275">
                      <a:moveTo>
                        <a:pt x="39536" y="114060"/>
                      </a:moveTo>
                      <a:lnTo>
                        <a:pt x="114060" y="114060"/>
                      </a:lnTo>
                      <a:lnTo>
                        <a:pt x="114060" y="39536"/>
                      </a:lnTo>
                      <a:lnTo>
                        <a:pt x="184215" y="39536"/>
                      </a:lnTo>
                      <a:lnTo>
                        <a:pt x="184215" y="114060"/>
                      </a:lnTo>
                      <a:lnTo>
                        <a:pt x="258739" y="114060"/>
                      </a:lnTo>
                      <a:lnTo>
                        <a:pt x="258739" y="184215"/>
                      </a:lnTo>
                      <a:lnTo>
                        <a:pt x="184215" y="184215"/>
                      </a:lnTo>
                      <a:lnTo>
                        <a:pt x="184215" y="258739"/>
                      </a:lnTo>
                      <a:lnTo>
                        <a:pt x="114060" y="258739"/>
                      </a:lnTo>
                      <a:lnTo>
                        <a:pt x="114060" y="184215"/>
                      </a:lnTo>
                      <a:lnTo>
                        <a:pt x="39536" y="184215"/>
                      </a:lnTo>
                      <a:lnTo>
                        <a:pt x="39536" y="114060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114060" rIns="39536" bIns="114060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2222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500" kern="1200"/>
                </a:p>
              </p:txBody>
            </p:sp>
            <p:sp>
              <p:nvSpPr>
                <p:cNvPr id="302" name="Freeform 301"/>
                <p:cNvSpPr/>
                <p:nvPr/>
              </p:nvSpPr>
              <p:spPr>
                <a:xfrm>
                  <a:off x="1355456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1C75C401-0CDB-464E-9E55-A831E9E7AEEB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215</a:t>
                  </a:fld>
                  <a:endParaRPr lang="en-US" sz="1100" kern="1200"/>
                </a:p>
              </p:txBody>
            </p:sp>
            <p:sp>
              <p:nvSpPr>
                <p:cNvPr id="303" name="Freeform 302"/>
                <p:cNvSpPr/>
                <p:nvPr/>
              </p:nvSpPr>
              <p:spPr>
                <a:xfrm>
                  <a:off x="1916385" y="214659"/>
                  <a:ext cx="294892" cy="298275"/>
                </a:xfrm>
                <a:custGeom>
                  <a:avLst/>
                  <a:gdLst>
                    <a:gd name="connsiteX0" fmla="*/ 39536 w 298275"/>
                    <a:gd name="connsiteY0" fmla="*/ 61445 h 298275"/>
                    <a:gd name="connsiteX1" fmla="*/ 258739 w 298275"/>
                    <a:gd name="connsiteY1" fmla="*/ 61445 h 298275"/>
                    <a:gd name="connsiteX2" fmla="*/ 258739 w 298275"/>
                    <a:gd name="connsiteY2" fmla="*/ 131599 h 298275"/>
                    <a:gd name="connsiteX3" fmla="*/ 39536 w 298275"/>
                    <a:gd name="connsiteY3" fmla="*/ 131599 h 298275"/>
                    <a:gd name="connsiteX4" fmla="*/ 39536 w 298275"/>
                    <a:gd name="connsiteY4" fmla="*/ 61445 h 298275"/>
                    <a:gd name="connsiteX5" fmla="*/ 39536 w 298275"/>
                    <a:gd name="connsiteY5" fmla="*/ 166676 h 298275"/>
                    <a:gd name="connsiteX6" fmla="*/ 258739 w 298275"/>
                    <a:gd name="connsiteY6" fmla="*/ 166676 h 298275"/>
                    <a:gd name="connsiteX7" fmla="*/ 258739 w 298275"/>
                    <a:gd name="connsiteY7" fmla="*/ 236830 h 298275"/>
                    <a:gd name="connsiteX8" fmla="*/ 39536 w 298275"/>
                    <a:gd name="connsiteY8" fmla="*/ 236830 h 298275"/>
                    <a:gd name="connsiteX9" fmla="*/ 39536 w 298275"/>
                    <a:gd name="connsiteY9" fmla="*/ 166676 h 298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98275" h="298275">
                      <a:moveTo>
                        <a:pt x="39536" y="61445"/>
                      </a:moveTo>
                      <a:lnTo>
                        <a:pt x="258739" y="61445"/>
                      </a:lnTo>
                      <a:lnTo>
                        <a:pt x="258739" y="131599"/>
                      </a:lnTo>
                      <a:lnTo>
                        <a:pt x="39536" y="131599"/>
                      </a:lnTo>
                      <a:lnTo>
                        <a:pt x="39536" y="61445"/>
                      </a:lnTo>
                      <a:close/>
                      <a:moveTo>
                        <a:pt x="39536" y="166676"/>
                      </a:moveTo>
                      <a:lnTo>
                        <a:pt x="258739" y="166676"/>
                      </a:lnTo>
                      <a:lnTo>
                        <a:pt x="258739" y="236830"/>
                      </a:lnTo>
                      <a:lnTo>
                        <a:pt x="39536" y="236830"/>
                      </a:lnTo>
                      <a:lnTo>
                        <a:pt x="39536" y="166676"/>
                      </a:lnTo>
                      <a:close/>
                    </a:path>
                  </a:pathLst>
                </a:custGeom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39536" tIns="61445" rIns="39536" bIns="61445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533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endParaRPr lang="en-US" sz="1200" kern="1200"/>
                </a:p>
              </p:txBody>
            </p:sp>
            <p:sp>
              <p:nvSpPr>
                <p:cNvPr id="304" name="Freeform 303"/>
                <p:cNvSpPr/>
                <p:nvPr/>
              </p:nvSpPr>
              <p:spPr>
                <a:xfrm>
                  <a:off x="2252563" y="106663"/>
                  <a:ext cx="508438" cy="514268"/>
                </a:xfrm>
                <a:custGeom>
                  <a:avLst/>
                  <a:gdLst>
                    <a:gd name="connsiteX0" fmla="*/ 0 w 514268"/>
                    <a:gd name="connsiteY0" fmla="*/ 257134 h 514268"/>
                    <a:gd name="connsiteX1" fmla="*/ 257134 w 514268"/>
                    <a:gd name="connsiteY1" fmla="*/ 0 h 514268"/>
                    <a:gd name="connsiteX2" fmla="*/ 514268 w 514268"/>
                    <a:gd name="connsiteY2" fmla="*/ 257134 h 514268"/>
                    <a:gd name="connsiteX3" fmla="*/ 257134 w 514268"/>
                    <a:gd name="connsiteY3" fmla="*/ 514268 h 514268"/>
                    <a:gd name="connsiteX4" fmla="*/ 0 w 514268"/>
                    <a:gd name="connsiteY4" fmla="*/ 257134 h 51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4268" h="514268">
                      <a:moveTo>
                        <a:pt x="0" y="257134"/>
                      </a:moveTo>
                      <a:cubicBezTo>
                        <a:pt x="0" y="115123"/>
                        <a:pt x="115123" y="0"/>
                        <a:pt x="257134" y="0"/>
                      </a:cubicBezTo>
                      <a:cubicBezTo>
                        <a:pt x="399145" y="0"/>
                        <a:pt x="514268" y="115123"/>
                        <a:pt x="514268" y="257134"/>
                      </a:cubicBezTo>
                      <a:cubicBezTo>
                        <a:pt x="514268" y="399145"/>
                        <a:pt x="399145" y="514268"/>
                        <a:pt x="257134" y="514268"/>
                      </a:cubicBezTo>
                      <a:cubicBezTo>
                        <a:pt x="115123" y="514268"/>
                        <a:pt x="0" y="399145"/>
                        <a:pt x="0" y="257134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9283" tIns="89283" rIns="89283" bIns="89283" numCol="1" spcCol="1270" anchor="ctr" anchorCtr="0">
                  <a:noAutofit/>
                </a:bodyPr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fld id="{2F53A565-106D-4722-845B-9C8C7612A1E1}" type="TxLink">
                    <a:rPr lang="en-US" sz="1100" b="0" i="0" u="none" strike="noStrike" kern="120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pPr lvl="0" algn="ctr" defTabSz="488950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</a:pPr>
                    <a:t>440</a:t>
                  </a:fld>
                  <a:endParaRPr lang="en-US" sz="1100" kern="1200"/>
                </a:p>
              </p:txBody>
            </p:sp>
            <p:sp>
              <p:nvSpPr>
                <p:cNvPr id="305" name="TextBox 69"/>
                <p:cNvSpPr txBox="1"/>
                <p:nvPr/>
              </p:nvSpPr>
              <p:spPr>
                <a:xfrm>
                  <a:off x="367101" y="584242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Addition</a:t>
                  </a:r>
                </a:p>
              </p:txBody>
            </p:sp>
            <p:sp>
              <p:nvSpPr>
                <p:cNvPr id="306" name="TextBox 70"/>
                <p:cNvSpPr txBox="1"/>
                <p:nvPr/>
              </p:nvSpPr>
              <p:spPr>
                <a:xfrm>
                  <a:off x="1247891" y="579758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Backfill</a:t>
                  </a:r>
                </a:p>
              </p:txBody>
            </p:sp>
            <p:sp>
              <p:nvSpPr>
                <p:cNvPr id="307" name="TextBox 71"/>
                <p:cNvSpPr txBox="1"/>
                <p:nvPr/>
              </p:nvSpPr>
              <p:spPr>
                <a:xfrm>
                  <a:off x="2139884" y="575274"/>
                  <a:ext cx="731520" cy="224118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1100"/>
                    <a:t>Total</a:t>
                  </a:r>
                </a:p>
              </p:txBody>
            </p:sp>
          </p:grpSp>
        </p:grpSp>
      </p:grpSp>
      <p:sp>
        <p:nvSpPr>
          <p:cNvPr id="308" name="Down Arrow 307"/>
          <p:cNvSpPr/>
          <p:nvPr/>
        </p:nvSpPr>
        <p:spPr>
          <a:xfrm>
            <a:off x="7452360" y="2913771"/>
            <a:ext cx="225772" cy="201395"/>
          </a:xfrm>
          <a:prstGeom prst="downArrow">
            <a:avLst/>
          </a:prstGeom>
          <a:solidFill>
            <a:srgbClr val="00A0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Down Arrow 308"/>
          <p:cNvSpPr/>
          <p:nvPr/>
        </p:nvSpPr>
        <p:spPr>
          <a:xfrm>
            <a:off x="4681727" y="2952321"/>
            <a:ext cx="229617" cy="183080"/>
          </a:xfrm>
          <a:prstGeom prst="downArrow">
            <a:avLst/>
          </a:prstGeom>
          <a:solidFill>
            <a:srgbClr val="5D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0" name="Group 309"/>
          <p:cNvGrpSpPr/>
          <p:nvPr/>
        </p:nvGrpSpPr>
        <p:grpSpPr>
          <a:xfrm>
            <a:off x="2359402" y="5799046"/>
            <a:ext cx="1044621" cy="967512"/>
            <a:chOff x="3869556" y="4433638"/>
            <a:chExt cx="2716444" cy="2009835"/>
          </a:xfrm>
        </p:grpSpPr>
        <p:sp>
          <p:nvSpPr>
            <p:cNvPr id="311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4298415" y="4210924"/>
              <a:ext cx="1803690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2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4981967" y="3393873"/>
              <a:ext cx="509231" cy="2588762"/>
            </a:xfrm>
            <a:prstGeom prst="roundRect">
              <a:avLst>
                <a:gd name="adj" fmla="val 11795"/>
              </a:avLst>
            </a:prstGeom>
            <a:solidFill>
              <a:srgbClr val="FFC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4075574" y="4454015"/>
              <a:ext cx="2510426" cy="511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bg1"/>
                  </a:solidFill>
                </a:rPr>
                <a:t>YTD Turnover</a:t>
              </a:r>
              <a:endParaRPr 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4" name="TextBox 313">
            <a:extLst>
              <a:ext uri="{FF2B5EF4-FFF2-40B4-BE49-F238E27FC236}">
                <a16:creationId xmlns:a16="http://schemas.microsoft.com/office/drawing/2014/main" id="{F8CE1404-3FD4-4AF1-BD6E-8AFAB755CEC9}"/>
              </a:ext>
            </a:extLst>
          </p:cNvPr>
          <p:cNvSpPr txBox="1"/>
          <p:nvPr/>
        </p:nvSpPr>
        <p:spPr>
          <a:xfrm>
            <a:off x="2546893" y="6274936"/>
            <a:ext cx="704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20.2%</a:t>
            </a:r>
            <a:endParaRPr lang="en-US" sz="1400" dirty="0"/>
          </a:p>
        </p:txBody>
      </p:sp>
      <p:grpSp>
        <p:nvGrpSpPr>
          <p:cNvPr id="315" name="Group 314"/>
          <p:cNvGrpSpPr/>
          <p:nvPr/>
        </p:nvGrpSpPr>
        <p:grpSpPr>
          <a:xfrm>
            <a:off x="3602370" y="4441541"/>
            <a:ext cx="2704500" cy="1170432"/>
            <a:chOff x="706045" y="3138594"/>
            <a:chExt cx="2704500" cy="1416566"/>
          </a:xfrm>
        </p:grpSpPr>
        <p:sp>
          <p:nvSpPr>
            <p:cNvPr id="316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7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76530" y="3142822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Acceptance Ratio</a:t>
              </a:r>
            </a:p>
          </p:txBody>
        </p:sp>
        <p:sp>
          <p:nvSpPr>
            <p:cNvPr id="319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22" name="Picture 32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18405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838600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</a:t>
              </a:r>
              <a:endParaRPr lang="en-US" sz="1400" dirty="0"/>
            </a:p>
          </p:txBody>
        </p:sp>
      </p:grpSp>
      <p:graphicFrame>
        <p:nvGraphicFramePr>
          <p:cNvPr id="325" name="Chart 324"/>
          <p:cNvGraphicFramePr/>
          <p:nvPr/>
        </p:nvGraphicFramePr>
        <p:xfrm>
          <a:off x="3809314" y="4692633"/>
          <a:ext cx="851450" cy="877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pSp>
        <p:nvGrpSpPr>
          <p:cNvPr id="326" name="Group 325"/>
          <p:cNvGrpSpPr/>
          <p:nvPr/>
        </p:nvGrpSpPr>
        <p:grpSpPr>
          <a:xfrm>
            <a:off x="3597606" y="5636670"/>
            <a:ext cx="2661408" cy="1168305"/>
            <a:chOff x="706045" y="3141168"/>
            <a:chExt cx="2661408" cy="1413992"/>
          </a:xfrm>
        </p:grpSpPr>
        <p:sp>
          <p:nvSpPr>
            <p:cNvPr id="32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840485" y="2720057"/>
              <a:ext cx="345210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399848" y="3141168"/>
              <a:ext cx="1206631" cy="316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Source Mix</a:t>
              </a:r>
            </a:p>
          </p:txBody>
        </p:sp>
      </p:grpSp>
      <p:graphicFrame>
        <p:nvGraphicFramePr>
          <p:cNvPr id="330" name="Chart 329"/>
          <p:cNvGraphicFramePr>
            <a:graphicFrameLocks/>
          </p:cNvGraphicFramePr>
          <p:nvPr/>
        </p:nvGraphicFramePr>
        <p:xfrm>
          <a:off x="3481033" y="5869993"/>
          <a:ext cx="2345217" cy="94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pSp>
        <p:nvGrpSpPr>
          <p:cNvPr id="331" name="Group 330"/>
          <p:cNvGrpSpPr/>
          <p:nvPr/>
        </p:nvGrpSpPr>
        <p:grpSpPr>
          <a:xfrm>
            <a:off x="6417086" y="4411326"/>
            <a:ext cx="2552844" cy="1229919"/>
            <a:chOff x="688790" y="4604789"/>
            <a:chExt cx="2741966" cy="1291323"/>
          </a:xfrm>
        </p:grpSpPr>
        <p:sp>
          <p:nvSpPr>
            <p:cNvPr id="332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3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453342" y="4637841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Grade Split</a:t>
              </a:r>
            </a:p>
          </p:txBody>
        </p:sp>
      </p:grpSp>
      <p:pic>
        <p:nvPicPr>
          <p:cNvPr id="335" name="Picture 334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53391" y="4793983"/>
            <a:ext cx="1864145" cy="667581"/>
          </a:xfrm>
          <a:prstGeom prst="rect">
            <a:avLst/>
          </a:prstGeom>
        </p:spPr>
      </p:pic>
      <p:grpSp>
        <p:nvGrpSpPr>
          <p:cNvPr id="336" name="Group 335"/>
          <p:cNvGrpSpPr/>
          <p:nvPr/>
        </p:nvGrpSpPr>
        <p:grpSpPr>
          <a:xfrm>
            <a:off x="6424270" y="5659977"/>
            <a:ext cx="2595938" cy="1143358"/>
            <a:chOff x="688790" y="4604789"/>
            <a:chExt cx="2741966" cy="1291323"/>
          </a:xfrm>
        </p:grpSpPr>
        <p:sp>
          <p:nvSpPr>
            <p:cNvPr id="337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84707" y="3950063"/>
              <a:ext cx="1150132" cy="2741966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912417" y="4063318"/>
              <a:ext cx="345209" cy="1428151"/>
            </a:xfrm>
            <a:prstGeom prst="roundRect">
              <a:avLst>
                <a:gd name="adj" fmla="val 11795"/>
              </a:avLst>
            </a:prstGeom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1580701" y="4637841"/>
              <a:ext cx="1079271" cy="258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Location Split</a:t>
              </a:r>
            </a:p>
          </p:txBody>
        </p:sp>
      </p:grpSp>
      <p:pic>
        <p:nvPicPr>
          <p:cNvPr id="340" name="Picture 339" descr="Sprachen Indiens – Jewiki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345" y="6156858"/>
            <a:ext cx="757464" cy="495824"/>
          </a:xfrm>
          <a:prstGeom prst="rect">
            <a:avLst/>
          </a:prstGeom>
        </p:spPr>
      </p:pic>
      <p:sp>
        <p:nvSpPr>
          <p:cNvPr id="341" name="Rectangle: Rounded Corners 103">
            <a:extLst>
              <a:ext uri="{FF2B5EF4-FFF2-40B4-BE49-F238E27FC236}">
                <a16:creationId xmlns:a16="http://schemas.microsoft.com/office/drawing/2014/main" id="{C194916D-AA49-4E6D-BAF0-317CF42AF5D1}"/>
              </a:ext>
            </a:extLst>
          </p:cNvPr>
          <p:cNvSpPr/>
          <p:nvPr/>
        </p:nvSpPr>
        <p:spPr>
          <a:xfrm rot="5400000">
            <a:off x="9774332" y="2528136"/>
            <a:ext cx="1028397" cy="2378118"/>
          </a:xfrm>
          <a:prstGeom prst="roundRect">
            <a:avLst>
              <a:gd name="adj" fmla="val 216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2" name="Rectangle: Rounded Corners 103">
            <a:extLst>
              <a:ext uri="{FF2B5EF4-FFF2-40B4-BE49-F238E27FC236}">
                <a16:creationId xmlns:a16="http://schemas.microsoft.com/office/drawing/2014/main" id="{C194916D-AA49-4E6D-BAF0-317CF42AF5D1}"/>
              </a:ext>
            </a:extLst>
          </p:cNvPr>
          <p:cNvSpPr/>
          <p:nvPr/>
        </p:nvSpPr>
        <p:spPr>
          <a:xfrm rot="5400000">
            <a:off x="9803043" y="5095776"/>
            <a:ext cx="1028397" cy="2378118"/>
          </a:xfrm>
          <a:prstGeom prst="roundRect">
            <a:avLst>
              <a:gd name="adj" fmla="val 2165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3" name="Group 342"/>
          <p:cNvGrpSpPr/>
          <p:nvPr/>
        </p:nvGrpSpPr>
        <p:grpSpPr>
          <a:xfrm>
            <a:off x="9123239" y="4411325"/>
            <a:ext cx="2335495" cy="1170432"/>
            <a:chOff x="706045" y="3138594"/>
            <a:chExt cx="2661408" cy="1416566"/>
          </a:xfrm>
        </p:grpSpPr>
        <p:sp>
          <p:nvSpPr>
            <p:cNvPr id="344" name="Rectangle: Rounded Corners 103">
              <a:extLst>
                <a:ext uri="{FF2B5EF4-FFF2-40B4-BE49-F238E27FC236}">
                  <a16:creationId xmlns:a16="http://schemas.microsoft.com/office/drawing/2014/main" id="{C194916D-AA49-4E6D-BAF0-317CF42AF5D1}"/>
                </a:ext>
              </a:extLst>
            </p:cNvPr>
            <p:cNvSpPr/>
            <p:nvPr/>
          </p:nvSpPr>
          <p:spPr>
            <a:xfrm rot="5400000">
              <a:off x="1431361" y="2619069"/>
              <a:ext cx="1210775" cy="2661408"/>
            </a:xfrm>
            <a:prstGeom prst="roundRect">
              <a:avLst>
                <a:gd name="adj" fmla="val 2165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5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1173921" y="271005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5D737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6" name="Picture 345" descr="Sprachen Indiens – Jewiki"/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132" y="3647290"/>
              <a:ext cx="757464" cy="600093"/>
            </a:xfrm>
            <a:prstGeom prst="rect">
              <a:avLst/>
            </a:prstGeom>
          </p:spPr>
        </p:pic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785674" y="3142821"/>
              <a:ext cx="1206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Location Split</a:t>
              </a:r>
            </a:p>
          </p:txBody>
        </p:sp>
        <p:sp>
          <p:nvSpPr>
            <p:cNvPr id="348" name="Rectangle: Rounded Corners 115">
              <a:extLst>
                <a:ext uri="{FF2B5EF4-FFF2-40B4-BE49-F238E27FC236}">
                  <a16:creationId xmlns:a16="http://schemas.microsoft.com/office/drawing/2014/main" id="{61045710-42B3-47C8-A527-4C47A395B7A4}"/>
                </a:ext>
              </a:extLst>
            </p:cNvPr>
            <p:cNvSpPr/>
            <p:nvPr/>
          </p:nvSpPr>
          <p:spPr>
            <a:xfrm rot="5400000">
              <a:off x="2459347" y="2718163"/>
              <a:ext cx="345209" cy="1202292"/>
            </a:xfrm>
            <a:prstGeom prst="roundRect">
              <a:avLst>
                <a:gd name="adj" fmla="val 11795"/>
              </a:avLst>
            </a:prstGeom>
            <a:solidFill>
              <a:srgbClr val="9E6CD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A1F2F2A9-F1AB-428D-AAE6-33B51DF233A0}"/>
                </a:ext>
              </a:extLst>
            </p:cNvPr>
            <p:cNvSpPr txBox="1"/>
            <p:nvPr/>
          </p:nvSpPr>
          <p:spPr>
            <a:xfrm>
              <a:off x="2013090" y="3176069"/>
              <a:ext cx="12066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Diversity Mix</a:t>
              </a:r>
            </a:p>
          </p:txBody>
        </p:sp>
        <p:pic>
          <p:nvPicPr>
            <p:cNvPr id="350" name="Picture 349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7087" y="3640134"/>
              <a:ext cx="423133" cy="423133"/>
            </a:xfrm>
            <a:prstGeom prst="rect">
              <a:avLst/>
            </a:prstGeom>
          </p:spPr>
        </p:pic>
        <p:pic>
          <p:nvPicPr>
            <p:cNvPr id="351" name="Picture 350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9097" y="3648118"/>
              <a:ext cx="420624" cy="420624"/>
            </a:xfrm>
            <a:prstGeom prst="rect">
              <a:avLst/>
            </a:prstGeom>
          </p:spPr>
        </p:pic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077147" y="4037072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55%</a:t>
              </a:r>
              <a:endParaRPr lang="en-US" sz="1400" dirty="0"/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F8CE1404-3FD4-4AF1-BD6E-8AFAB755CEC9}"/>
                </a:ext>
              </a:extLst>
            </p:cNvPr>
            <p:cNvSpPr txBox="1"/>
            <p:nvPr/>
          </p:nvSpPr>
          <p:spPr>
            <a:xfrm>
              <a:off x="2702229" y="4037071"/>
              <a:ext cx="571945" cy="372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45%</a:t>
              </a:r>
              <a:endParaRPr lang="en-US" sz="1400" dirty="0"/>
            </a:p>
          </p:txBody>
        </p:sp>
      </p:grpSp>
      <p:pic>
        <p:nvPicPr>
          <p:cNvPr id="354" name="Picture 35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56527" y="3395115"/>
            <a:ext cx="1864145" cy="667581"/>
          </a:xfrm>
          <a:prstGeom prst="rect">
            <a:avLst/>
          </a:prstGeom>
        </p:spPr>
      </p:pic>
      <p:sp>
        <p:nvSpPr>
          <p:cNvPr id="355" name="Rectangle: Rounded Corners 115">
            <a:extLst>
              <a:ext uri="{FF2B5EF4-FFF2-40B4-BE49-F238E27FC236}">
                <a16:creationId xmlns:a16="http://schemas.microsoft.com/office/drawing/2014/main" id="{61045710-42B3-47C8-A527-4C47A395B7A4}"/>
              </a:ext>
            </a:extLst>
          </p:cNvPr>
          <p:cNvSpPr/>
          <p:nvPr/>
        </p:nvSpPr>
        <p:spPr>
          <a:xfrm rot="5400000">
            <a:off x="10153832" y="2428255"/>
            <a:ext cx="345209" cy="1428151"/>
          </a:xfrm>
          <a:prstGeom prst="roundRect">
            <a:avLst>
              <a:gd name="adj" fmla="val 11795"/>
            </a:avLst>
          </a:prstGeom>
          <a:solidFill>
            <a:srgbClr val="00206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9621333" y="3013143"/>
            <a:ext cx="141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Headcount </a:t>
            </a:r>
            <a:r>
              <a:rPr lang="en-US" sz="1000" dirty="0" smtClean="0">
                <a:solidFill>
                  <a:schemeClr val="bg1"/>
                </a:solidFill>
              </a:rPr>
              <a:t>Pyramid (%)</a:t>
            </a: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357" name="Picture 35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6200000" flipV="1">
            <a:off x="1234122" y="5916978"/>
            <a:ext cx="600394" cy="975584"/>
          </a:xfrm>
          <a:prstGeom prst="rect">
            <a:avLst/>
          </a:prstGeom>
        </p:spPr>
      </p:pic>
      <p:pic>
        <p:nvPicPr>
          <p:cNvPr id="358" name="Picture 35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93117" y="6059594"/>
            <a:ext cx="2222035" cy="723790"/>
          </a:xfrm>
          <a:prstGeom prst="rect">
            <a:avLst/>
          </a:prstGeom>
        </p:spPr>
      </p:pic>
      <p:sp>
        <p:nvSpPr>
          <p:cNvPr id="359" name="Rectangle: Rounded Corners 115">
            <a:extLst>
              <a:ext uri="{FF2B5EF4-FFF2-40B4-BE49-F238E27FC236}">
                <a16:creationId xmlns:a16="http://schemas.microsoft.com/office/drawing/2014/main" id="{61045710-42B3-47C8-A527-4C47A395B7A4}"/>
              </a:ext>
            </a:extLst>
          </p:cNvPr>
          <p:cNvSpPr/>
          <p:nvPr/>
        </p:nvSpPr>
        <p:spPr>
          <a:xfrm rot="5400000">
            <a:off x="10227415" y="4750080"/>
            <a:ext cx="305654" cy="2069819"/>
          </a:xfrm>
          <a:prstGeom prst="roundRect">
            <a:avLst>
              <a:gd name="adj" fmla="val 11795"/>
            </a:avLst>
          </a:prstGeom>
          <a:solidFill>
            <a:srgbClr val="0070C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1F2F2A9-F1AB-428D-AAE6-33B51DF233A0}"/>
              </a:ext>
            </a:extLst>
          </p:cNvPr>
          <p:cNvSpPr txBox="1"/>
          <p:nvPr/>
        </p:nvSpPr>
        <p:spPr>
          <a:xfrm>
            <a:off x="9479843" y="5648989"/>
            <a:ext cx="1935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Tenure Range  Exits &amp; Attrition %</a:t>
            </a:r>
          </a:p>
        </p:txBody>
      </p:sp>
      <p:sp>
        <p:nvSpPr>
          <p:cNvPr id="361" name="Up Arrow 360"/>
          <p:cNvSpPr/>
          <p:nvPr/>
        </p:nvSpPr>
        <p:spPr>
          <a:xfrm>
            <a:off x="5309447" y="951771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Up Arrow 361"/>
          <p:cNvSpPr/>
          <p:nvPr/>
        </p:nvSpPr>
        <p:spPr>
          <a:xfrm>
            <a:off x="10779178" y="955099"/>
            <a:ext cx="229309" cy="224003"/>
          </a:xfrm>
          <a:prstGeom prst="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8" y="3252505"/>
            <a:ext cx="274320" cy="274320"/>
          </a:xfrm>
          <a:prstGeom prst="rect">
            <a:avLst/>
          </a:prstGeom>
        </p:spPr>
      </p:pic>
      <p:pic>
        <p:nvPicPr>
          <p:cNvPr id="363" name="Picture 36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511" y="1560520"/>
            <a:ext cx="274320" cy="274320"/>
          </a:xfrm>
          <a:prstGeom prst="rect">
            <a:avLst/>
          </a:prstGeom>
        </p:spPr>
      </p:pic>
      <p:pic>
        <p:nvPicPr>
          <p:cNvPr id="364" name="Picture 363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988" y="926612"/>
            <a:ext cx="274320" cy="274320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220" y="2345582"/>
            <a:ext cx="274320" cy="274320"/>
          </a:xfrm>
          <a:prstGeom prst="rect">
            <a:avLst/>
          </a:prstGeom>
        </p:spPr>
      </p:pic>
      <p:pic>
        <p:nvPicPr>
          <p:cNvPr id="366" name="Picture 365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0771" y="2961748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3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479</Words>
  <Application>Microsoft Office PowerPoint</Application>
  <PresentationFormat>Widescreen</PresentationFormat>
  <Paragraphs>296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Shaik, Mahaboob</dc:creator>
  <cp:lastModifiedBy>Shaik, Mahaboob</cp:lastModifiedBy>
  <cp:revision>92</cp:revision>
  <dcterms:created xsi:type="dcterms:W3CDTF">2021-07-02T10:23:07Z</dcterms:created>
  <dcterms:modified xsi:type="dcterms:W3CDTF">2021-09-20T11:43:41Z</dcterms:modified>
</cp:coreProperties>
</file>