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2" r:id="rId3"/>
    <p:sldId id="273" r:id="rId4"/>
    <p:sldId id="284" r:id="rId5"/>
    <p:sldId id="285" r:id="rId6"/>
    <p:sldId id="286" r:id="rId7"/>
    <p:sldId id="287" r:id="rId8"/>
    <p:sldId id="274" r:id="rId9"/>
    <p:sldId id="280" r:id="rId10"/>
    <p:sldId id="281" r:id="rId11"/>
    <p:sldId id="282" r:id="rId12"/>
    <p:sldId id="28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haboob basha" initials="Mb" lastIdx="1" clrIdx="0">
    <p:extLst>
      <p:ext uri="{19B8F6BF-5375-455C-9EA6-DF929625EA0E}">
        <p15:presenceInfo xmlns:p15="http://schemas.microsoft.com/office/powerpoint/2012/main" userId="27e3aee98447a13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6CD6"/>
    <a:srgbClr val="52CBBE"/>
    <a:srgbClr val="5D7373"/>
    <a:srgbClr val="00A0A8"/>
    <a:srgbClr val="006666"/>
    <a:srgbClr val="FB97F4"/>
    <a:srgbClr val="9C5BB7"/>
    <a:srgbClr val="FAFAFA"/>
    <a:srgbClr val="FAF5FA"/>
    <a:srgbClr val="FAF5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1385" autoAdjust="0"/>
  </p:normalViewPr>
  <p:slideViewPr>
    <p:cSldViewPr snapToGrid="0">
      <p:cViewPr varScale="1">
        <p:scale>
          <a:sx n="105" d="100"/>
          <a:sy n="105" d="100"/>
        </p:scale>
        <p:origin x="10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F58922-F04F-4466-B086-DD43D1BDDB5C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A85518-4A0F-4BC8-A217-2CD7B305B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72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8931-776B-4A53-A145-7B03659246EE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1DB9-E6FB-4400-9894-C89F7B26F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15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8931-776B-4A53-A145-7B03659246EE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1DB9-E6FB-4400-9894-C89F7B26F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19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8931-776B-4A53-A145-7B03659246EE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1DB9-E6FB-4400-9894-C89F7B26F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1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24860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orient="horz" pos="3696">
          <p15:clr>
            <a:srgbClr val="FBAE40"/>
          </p15:clr>
        </p15:guide>
        <p15:guide id="7" pos="7008">
          <p15:clr>
            <a:srgbClr val="FBAE40"/>
          </p15:clr>
        </p15:guide>
        <p15:guide id="8" pos="2880">
          <p15:clr>
            <a:srgbClr val="FBAE40"/>
          </p15:clr>
        </p15:guide>
        <p15:guide id="9" orient="horz" pos="1620">
          <p15:clr>
            <a:srgbClr val="FBAE40"/>
          </p15:clr>
        </p15:guide>
        <p15:guide id="11" pos="5520">
          <p15:clr>
            <a:srgbClr val="FBAE40"/>
          </p15:clr>
        </p15:guide>
        <p15:guide id="12" orient="horz" pos="396">
          <p15:clr>
            <a:srgbClr val="FBAE40"/>
          </p15:clr>
        </p15:guide>
        <p15:guide id="13" orient="horz" pos="3132">
          <p15:clr>
            <a:srgbClr val="FBAE40"/>
          </p15:clr>
        </p15:guide>
        <p15:guide id="14" pos="2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8931-776B-4A53-A145-7B03659246EE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1DB9-E6FB-4400-9894-C89F7B26F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17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8931-776B-4A53-A145-7B03659246EE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1DB9-E6FB-4400-9894-C89F7B26F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56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8931-776B-4A53-A145-7B03659246EE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1DB9-E6FB-4400-9894-C89F7B26F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97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8931-776B-4A53-A145-7B03659246EE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1DB9-E6FB-4400-9894-C89F7B26F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394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8931-776B-4A53-A145-7B03659246EE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1DB9-E6FB-4400-9894-C89F7B26F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43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8931-776B-4A53-A145-7B03659246EE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1DB9-E6FB-4400-9894-C89F7B26F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67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8931-776B-4A53-A145-7B03659246EE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1DB9-E6FB-4400-9894-C89F7B26F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14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8931-776B-4A53-A145-7B03659246EE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1DB9-E6FB-4400-9894-C89F7B26F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6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F8931-776B-4A53-A145-7B03659246EE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01DB9-E6FB-4400-9894-C89F7B26F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22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>
            <a:extLst>
              <a:ext uri="{FF2B5EF4-FFF2-40B4-BE49-F238E27FC236}">
                <a16:creationId xmlns:a16="http://schemas.microsoft.com/office/drawing/2014/main" id="{EE54023D-AC61-4407-A2AD-4ACCCCE657BB}"/>
              </a:ext>
            </a:extLst>
          </p:cNvPr>
          <p:cNvSpPr txBox="1"/>
          <p:nvPr/>
        </p:nvSpPr>
        <p:spPr>
          <a:xfrm>
            <a:off x="2514940" y="1149009"/>
            <a:ext cx="688293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rgbClr val="5D7373"/>
                </a:solidFill>
                <a:latin typeface="Tw Cen MT" panose="020B0602020104020603" pitchFamily="34" charset="0"/>
              </a:rPr>
              <a:t>WELCOME TO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82F290E-7795-40D6-ADEC-9EA460D6E4B6}"/>
              </a:ext>
            </a:extLst>
          </p:cNvPr>
          <p:cNvSpPr txBox="1"/>
          <p:nvPr/>
        </p:nvSpPr>
        <p:spPr>
          <a:xfrm>
            <a:off x="3805144" y="2727910"/>
            <a:ext cx="4070052" cy="933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67" b="1" dirty="0">
                <a:solidFill>
                  <a:srgbClr val="0194D0"/>
                </a:solidFill>
                <a:latin typeface="Tw Cen MT" panose="020B0602020104020603" pitchFamily="34" charset="0"/>
              </a:rPr>
              <a:t>LABCORP</a:t>
            </a:r>
          </a:p>
        </p:txBody>
      </p:sp>
      <p:sp>
        <p:nvSpPr>
          <p:cNvPr id="89" name="TextBox 57">
            <a:extLst>
              <a:ext uri="{FF2B5EF4-FFF2-40B4-BE49-F238E27FC236}">
                <a16:creationId xmlns:a16="http://schemas.microsoft.com/office/drawing/2014/main" id="{35233C63-090F-4541-99A9-DC3761407FB8}"/>
              </a:ext>
            </a:extLst>
          </p:cNvPr>
          <p:cNvSpPr txBox="1"/>
          <p:nvPr/>
        </p:nvSpPr>
        <p:spPr>
          <a:xfrm>
            <a:off x="1573824" y="3868210"/>
            <a:ext cx="9144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733" dirty="0" smtClean="0">
                <a:solidFill>
                  <a:srgbClr val="00A0A8"/>
                </a:solidFill>
                <a:latin typeface="Tw Cen MT" panose="020B0602020104020603" pitchFamily="34" charset="0"/>
              </a:rPr>
              <a:t>LDD </a:t>
            </a:r>
            <a:r>
              <a:rPr lang="en-US" sz="3733" dirty="0">
                <a:solidFill>
                  <a:srgbClr val="00A0A8"/>
                </a:solidFill>
                <a:latin typeface="Tw Cen MT" panose="020B0602020104020603" pitchFamily="34" charset="0"/>
              </a:rPr>
              <a:t>Dashboard - </a:t>
            </a:r>
            <a:r>
              <a:rPr lang="en-US" sz="3733" dirty="0" smtClean="0">
                <a:solidFill>
                  <a:srgbClr val="00A0A8"/>
                </a:solidFill>
                <a:latin typeface="Tw Cen MT" panose="020B0602020104020603" pitchFamily="34" charset="0"/>
              </a:rPr>
              <a:t>2022</a:t>
            </a:r>
            <a:endParaRPr lang="en-US" sz="3733" dirty="0">
              <a:solidFill>
                <a:srgbClr val="00A0A8"/>
              </a:solidFill>
              <a:latin typeface="Tw Cen MT" panose="020B0602020104020603" pitchFamily="34" charset="0"/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54D5582-F9BF-4A6E-89E6-0E13BBC41E5F}"/>
              </a:ext>
            </a:extLst>
          </p:cNvPr>
          <p:cNvGrpSpPr/>
          <p:nvPr/>
        </p:nvGrpSpPr>
        <p:grpSpPr>
          <a:xfrm>
            <a:off x="3441655" y="5411367"/>
            <a:ext cx="5520737" cy="602432"/>
            <a:chOff x="4679586" y="878988"/>
            <a:chExt cx="1745757" cy="190500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DEFBBE49-E500-4833-9290-2CE0646A3E80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338A9B31-7999-4F7A-A2D9-EFF0BA1C857D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18DC0DDA-A4C0-49F5-BB12-174AD8FFA71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FCEA56C0-E473-4D16-98BF-C71A64E6C01E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3180110C-F5AA-4E37-9072-F486DFF58056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3BC2D0A6-8E17-47D1-AB8B-399E7EE482F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pic>
        <p:nvPicPr>
          <p:cNvPr id="86" name="Picture 8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009" y="6469242"/>
            <a:ext cx="1157463" cy="36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83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ED4958-7E6B-47D2-B33F-810E0579AF81}"/>
              </a:ext>
            </a:extLst>
          </p:cNvPr>
          <p:cNvSpPr/>
          <p:nvPr/>
        </p:nvSpPr>
        <p:spPr>
          <a:xfrm rot="5400000">
            <a:off x="5761893" y="-5789323"/>
            <a:ext cx="668215" cy="121920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schemeClr val="bg1">
                <a:lumMod val="65000"/>
                <a:alpha val="40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56" y="124337"/>
            <a:ext cx="1273688" cy="39917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7ED4958-7E6B-47D2-B33F-810E0579AF81}"/>
              </a:ext>
            </a:extLst>
          </p:cNvPr>
          <p:cNvSpPr/>
          <p:nvPr/>
        </p:nvSpPr>
        <p:spPr>
          <a:xfrm>
            <a:off x="-18288" y="659074"/>
            <a:ext cx="1865376" cy="61897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aseline="-25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ED4958-7E6B-47D2-B33F-810E0579AF81}"/>
              </a:ext>
            </a:extLst>
          </p:cNvPr>
          <p:cNvSpPr/>
          <p:nvPr/>
        </p:nvSpPr>
        <p:spPr>
          <a:xfrm>
            <a:off x="-18288" y="659074"/>
            <a:ext cx="1865376" cy="3078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aseline="-25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F2F2A9-F1AB-428D-AAE6-33B51DF233A0}"/>
              </a:ext>
            </a:extLst>
          </p:cNvPr>
          <p:cNvSpPr txBox="1"/>
          <p:nvPr/>
        </p:nvSpPr>
        <p:spPr>
          <a:xfrm>
            <a:off x="-42317" y="667209"/>
            <a:ext cx="181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Select Month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 descr="Down, arro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719" y="733721"/>
            <a:ext cx="195199" cy="19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7ED4958-7E6B-47D2-B33F-810E0579AF81}"/>
              </a:ext>
            </a:extLst>
          </p:cNvPr>
          <p:cNvSpPr/>
          <p:nvPr/>
        </p:nvSpPr>
        <p:spPr>
          <a:xfrm>
            <a:off x="-18288" y="1744162"/>
            <a:ext cx="1865376" cy="30324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aseline="-2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F2F2A9-F1AB-428D-AAE6-33B51DF233A0}"/>
              </a:ext>
            </a:extLst>
          </p:cNvPr>
          <p:cNvSpPr txBox="1"/>
          <p:nvPr/>
        </p:nvSpPr>
        <p:spPr>
          <a:xfrm>
            <a:off x="195427" y="1746849"/>
            <a:ext cx="1335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Metrics by BU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5" name="Picture 2" descr="Down, arro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575" y="1818809"/>
            <a:ext cx="195199" cy="19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7ED4958-7E6B-47D2-B33F-810E0579AF81}"/>
              </a:ext>
            </a:extLst>
          </p:cNvPr>
          <p:cNvSpPr/>
          <p:nvPr/>
        </p:nvSpPr>
        <p:spPr>
          <a:xfrm>
            <a:off x="-18288" y="2805514"/>
            <a:ext cx="186537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aseline="-25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F2F2A9-F1AB-428D-AAE6-33B51DF233A0}"/>
              </a:ext>
            </a:extLst>
          </p:cNvPr>
          <p:cNvSpPr txBox="1"/>
          <p:nvPr/>
        </p:nvSpPr>
        <p:spPr>
          <a:xfrm>
            <a:off x="36170" y="2828597"/>
            <a:ext cx="181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Dashboards 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Links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9" name="Picture 2" descr="Down, arro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965" y="2862226"/>
            <a:ext cx="195199" cy="19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le 9"/>
          <p:cNvSpPr/>
          <p:nvPr/>
        </p:nvSpPr>
        <p:spPr>
          <a:xfrm>
            <a:off x="10411562" y="124337"/>
            <a:ext cx="1466494" cy="329184"/>
          </a:xfrm>
          <a:prstGeom prst="roundRect">
            <a:avLst>
              <a:gd name="adj" fmla="val 50000"/>
            </a:avLst>
          </a:prstGeom>
          <a:solidFill>
            <a:srgbClr val="9E6CD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1563858" y="148980"/>
            <a:ext cx="290678" cy="295397"/>
          </a:xfrm>
          <a:prstGeom prst="ellipse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F2F2A9-F1AB-428D-AAE6-33B51DF233A0}"/>
              </a:ext>
            </a:extLst>
          </p:cNvPr>
          <p:cNvSpPr txBox="1"/>
          <p:nvPr/>
        </p:nvSpPr>
        <p:spPr>
          <a:xfrm>
            <a:off x="10544873" y="158124"/>
            <a:ext cx="1026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BU by Metrics</a:t>
            </a:r>
            <a:endParaRPr lang="en-US" sz="1100" b="1" dirty="0">
              <a:solidFill>
                <a:schemeClr val="bg1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806" y="1100414"/>
            <a:ext cx="9804679" cy="505135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1F2F2A9-F1AB-428D-AAE6-33B51DF233A0}"/>
              </a:ext>
            </a:extLst>
          </p:cNvPr>
          <p:cNvSpPr txBox="1"/>
          <p:nvPr/>
        </p:nvSpPr>
        <p:spPr>
          <a:xfrm>
            <a:off x="8941" y="995700"/>
            <a:ext cx="181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Oct 2021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F2F2A9-F1AB-428D-AAE6-33B51DF233A0}"/>
              </a:ext>
            </a:extLst>
          </p:cNvPr>
          <p:cNvSpPr txBox="1"/>
          <p:nvPr/>
        </p:nvSpPr>
        <p:spPr>
          <a:xfrm>
            <a:off x="8941" y="1199011"/>
            <a:ext cx="181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Nov 2021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F2F2A9-F1AB-428D-AAE6-33B51DF233A0}"/>
              </a:ext>
            </a:extLst>
          </p:cNvPr>
          <p:cNvSpPr txBox="1"/>
          <p:nvPr/>
        </p:nvSpPr>
        <p:spPr>
          <a:xfrm>
            <a:off x="8941" y="1416478"/>
            <a:ext cx="181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Dec 2021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F2F2A9-F1AB-428D-AAE6-33B51DF233A0}"/>
              </a:ext>
            </a:extLst>
          </p:cNvPr>
          <p:cNvSpPr txBox="1"/>
          <p:nvPr/>
        </p:nvSpPr>
        <p:spPr>
          <a:xfrm>
            <a:off x="-42317" y="2137978"/>
            <a:ext cx="181091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CDCS</a:t>
            </a:r>
          </a:p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CTTS</a:t>
            </a:r>
          </a:p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ES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F2F2A9-F1AB-428D-AAE6-33B51DF233A0}"/>
              </a:ext>
            </a:extLst>
          </p:cNvPr>
          <p:cNvSpPr txBox="1"/>
          <p:nvPr/>
        </p:nvSpPr>
        <p:spPr>
          <a:xfrm>
            <a:off x="-18288" y="3123066"/>
            <a:ext cx="181091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CDCS</a:t>
            </a:r>
          </a:p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CTTS</a:t>
            </a:r>
          </a:p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ES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57">
            <a:extLst>
              <a:ext uri="{FF2B5EF4-FFF2-40B4-BE49-F238E27FC236}">
                <a16:creationId xmlns:a16="http://schemas.microsoft.com/office/drawing/2014/main" id="{35233C63-090F-4541-99A9-DC3761407FB8}"/>
              </a:ext>
            </a:extLst>
          </p:cNvPr>
          <p:cNvSpPr txBox="1"/>
          <p:nvPr/>
        </p:nvSpPr>
        <p:spPr>
          <a:xfrm>
            <a:off x="3059861" y="93090"/>
            <a:ext cx="6425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err="1">
                <a:latin typeface="Tw Cen MT" panose="020B0602020104020603" pitchFamily="34" charset="0"/>
              </a:rPr>
              <a:t>Labcorp</a:t>
            </a:r>
            <a:r>
              <a:rPr lang="en-US" sz="2400" dirty="0">
                <a:latin typeface="Tw Cen MT" panose="020B0602020104020603" pitchFamily="34" charset="0"/>
              </a:rPr>
              <a:t> Drug Development </a:t>
            </a:r>
            <a:r>
              <a:rPr lang="en-US" sz="2400" dirty="0" smtClean="0">
                <a:latin typeface="Tw Cen MT" panose="020B0602020104020603" pitchFamily="34" charset="0"/>
              </a:rPr>
              <a:t>Dashboard</a:t>
            </a:r>
            <a:endParaRPr lang="en-US" sz="2400" dirty="0">
              <a:latin typeface="Tw Cen MT" panose="020B06020201040206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F2F2A9-F1AB-428D-AAE6-33B51DF233A0}"/>
              </a:ext>
            </a:extLst>
          </p:cNvPr>
          <p:cNvSpPr txBox="1"/>
          <p:nvPr/>
        </p:nvSpPr>
        <p:spPr>
          <a:xfrm rot="20469723">
            <a:off x="2803903" y="3074183"/>
            <a:ext cx="6092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Demo Visualizations, View only</a:t>
            </a:r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-40845" y="3798846"/>
            <a:ext cx="186070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32" name="Picture 4" descr="Caland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3" y="685140"/>
            <a:ext cx="237427" cy="237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factory, industry, mill, plant, power, production, unit 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3" y="1750687"/>
            <a:ext cx="261481" cy="26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chart, mobile, signal, stat, wifi 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2" y="2816275"/>
            <a:ext cx="252888" cy="252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57">
            <a:extLst>
              <a:ext uri="{FF2B5EF4-FFF2-40B4-BE49-F238E27FC236}">
                <a16:creationId xmlns:a16="http://schemas.microsoft.com/office/drawing/2014/main" id="{35233C63-090F-4541-99A9-DC3761407FB8}"/>
              </a:ext>
            </a:extLst>
          </p:cNvPr>
          <p:cNvSpPr txBox="1"/>
          <p:nvPr/>
        </p:nvSpPr>
        <p:spPr>
          <a:xfrm>
            <a:off x="2142413" y="6176387"/>
            <a:ext cx="9191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>
                <a:solidFill>
                  <a:srgbClr val="0070C0"/>
                </a:solidFill>
                <a:latin typeface="Tw Cen MT" panose="020B0602020104020603" pitchFamily="34" charset="0"/>
              </a:rPr>
              <a:t>Note – Landing page and filters are applied. Switch provides change Bu by Metrics to Metrics by BU</a:t>
            </a:r>
            <a:endParaRPr lang="en-US" sz="2000" dirty="0">
              <a:solidFill>
                <a:srgbClr val="0070C0"/>
              </a:solidFill>
              <a:latin typeface="Tw Cen MT" panose="020B0602020104020603" pitchFamily="34" charset="0"/>
            </a:endParaRPr>
          </a:p>
        </p:txBody>
      </p:sp>
      <p:sp>
        <p:nvSpPr>
          <p:cNvPr id="43" name="TextBox 57">
            <a:extLst>
              <a:ext uri="{FF2B5EF4-FFF2-40B4-BE49-F238E27FC236}">
                <a16:creationId xmlns:a16="http://schemas.microsoft.com/office/drawing/2014/main" id="{35233C63-090F-4541-99A9-DC3761407FB8}"/>
              </a:ext>
            </a:extLst>
          </p:cNvPr>
          <p:cNvSpPr txBox="1"/>
          <p:nvPr/>
        </p:nvSpPr>
        <p:spPr>
          <a:xfrm>
            <a:off x="3164864" y="656880"/>
            <a:ext cx="6425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>
                <a:latin typeface="Tw Cen MT" panose="020B0602020104020603" pitchFamily="34" charset="0"/>
              </a:rPr>
              <a:t>Title On Demand</a:t>
            </a:r>
            <a:endParaRPr lang="en-US" sz="24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45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538" y="1362457"/>
            <a:ext cx="9859518" cy="456285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7ED4958-7E6B-47D2-B33F-810E0579AF81}"/>
              </a:ext>
            </a:extLst>
          </p:cNvPr>
          <p:cNvSpPr/>
          <p:nvPr/>
        </p:nvSpPr>
        <p:spPr>
          <a:xfrm rot="5400000">
            <a:off x="5761893" y="-5789323"/>
            <a:ext cx="668215" cy="121920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schemeClr val="bg1">
                <a:lumMod val="65000"/>
                <a:alpha val="40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3" name="TextBox 57">
            <a:extLst>
              <a:ext uri="{FF2B5EF4-FFF2-40B4-BE49-F238E27FC236}">
                <a16:creationId xmlns:a16="http://schemas.microsoft.com/office/drawing/2014/main" id="{35233C63-090F-4541-99A9-DC3761407FB8}"/>
              </a:ext>
            </a:extLst>
          </p:cNvPr>
          <p:cNvSpPr txBox="1"/>
          <p:nvPr/>
        </p:nvSpPr>
        <p:spPr>
          <a:xfrm>
            <a:off x="3059861" y="93090"/>
            <a:ext cx="6425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err="1">
                <a:latin typeface="Tw Cen MT" panose="020B0602020104020603" pitchFamily="34" charset="0"/>
              </a:rPr>
              <a:t>Labcorp</a:t>
            </a:r>
            <a:r>
              <a:rPr lang="en-US" sz="2400" dirty="0">
                <a:latin typeface="Tw Cen MT" panose="020B0602020104020603" pitchFamily="34" charset="0"/>
              </a:rPr>
              <a:t> Drug Development </a:t>
            </a:r>
            <a:r>
              <a:rPr lang="en-US" sz="2400" dirty="0" smtClean="0">
                <a:latin typeface="Tw Cen MT" panose="020B0602020104020603" pitchFamily="34" charset="0"/>
              </a:rPr>
              <a:t>Dashboard</a:t>
            </a:r>
            <a:endParaRPr lang="en-US" sz="2400" dirty="0">
              <a:latin typeface="Tw Cen MT" panose="020B06020201040206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56" y="124337"/>
            <a:ext cx="1273688" cy="39917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7ED4958-7E6B-47D2-B33F-810E0579AF81}"/>
              </a:ext>
            </a:extLst>
          </p:cNvPr>
          <p:cNvSpPr/>
          <p:nvPr/>
        </p:nvSpPr>
        <p:spPr>
          <a:xfrm>
            <a:off x="-18288" y="659074"/>
            <a:ext cx="1865376" cy="61897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aseline="-25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ED4958-7E6B-47D2-B33F-810E0579AF81}"/>
              </a:ext>
            </a:extLst>
          </p:cNvPr>
          <p:cNvSpPr/>
          <p:nvPr/>
        </p:nvSpPr>
        <p:spPr>
          <a:xfrm>
            <a:off x="-18288" y="659074"/>
            <a:ext cx="1865376" cy="3078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aseline="-25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F2F2A9-F1AB-428D-AAE6-33B51DF233A0}"/>
              </a:ext>
            </a:extLst>
          </p:cNvPr>
          <p:cNvSpPr txBox="1"/>
          <p:nvPr/>
        </p:nvSpPr>
        <p:spPr>
          <a:xfrm>
            <a:off x="-42317" y="667209"/>
            <a:ext cx="181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Select Month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 descr="Down, arro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615719" y="733721"/>
            <a:ext cx="195199" cy="19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7ED4958-7E6B-47D2-B33F-810E0579AF81}"/>
              </a:ext>
            </a:extLst>
          </p:cNvPr>
          <p:cNvSpPr/>
          <p:nvPr/>
        </p:nvSpPr>
        <p:spPr>
          <a:xfrm>
            <a:off x="-18288" y="966922"/>
            <a:ext cx="1865376" cy="30324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aseline="-2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F2F2A9-F1AB-428D-AAE6-33B51DF233A0}"/>
              </a:ext>
            </a:extLst>
          </p:cNvPr>
          <p:cNvSpPr txBox="1"/>
          <p:nvPr/>
        </p:nvSpPr>
        <p:spPr>
          <a:xfrm>
            <a:off x="195427" y="969609"/>
            <a:ext cx="1335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Dashboards Links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5" name="Picture 2" descr="Down, arro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606575" y="1041569"/>
            <a:ext cx="195199" cy="19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ounded Rectangle 37"/>
          <p:cNvSpPr/>
          <p:nvPr/>
        </p:nvSpPr>
        <p:spPr>
          <a:xfrm>
            <a:off x="10411562" y="124337"/>
            <a:ext cx="1466494" cy="32918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0434727" y="150374"/>
            <a:ext cx="290678" cy="295397"/>
          </a:xfrm>
          <a:prstGeom prst="ellipse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F2F2A9-F1AB-428D-AAE6-33B51DF233A0}"/>
              </a:ext>
            </a:extLst>
          </p:cNvPr>
          <p:cNvSpPr txBox="1"/>
          <p:nvPr/>
        </p:nvSpPr>
        <p:spPr>
          <a:xfrm>
            <a:off x="10712378" y="158123"/>
            <a:ext cx="1026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Metrics by BU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F2F2A9-F1AB-428D-AAE6-33B51DF233A0}"/>
              </a:ext>
            </a:extLst>
          </p:cNvPr>
          <p:cNvSpPr txBox="1"/>
          <p:nvPr/>
        </p:nvSpPr>
        <p:spPr>
          <a:xfrm rot="20469723">
            <a:off x="3226650" y="3476071"/>
            <a:ext cx="6092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Demo Visualizations, View only</a:t>
            </a:r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2" name="Picture 4" descr="Caland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3" y="685140"/>
            <a:ext cx="237427" cy="237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57">
            <a:extLst>
              <a:ext uri="{FF2B5EF4-FFF2-40B4-BE49-F238E27FC236}">
                <a16:creationId xmlns:a16="http://schemas.microsoft.com/office/drawing/2014/main" id="{35233C63-090F-4541-99A9-DC3761407FB8}"/>
              </a:ext>
            </a:extLst>
          </p:cNvPr>
          <p:cNvSpPr txBox="1"/>
          <p:nvPr/>
        </p:nvSpPr>
        <p:spPr>
          <a:xfrm>
            <a:off x="2142412" y="6176387"/>
            <a:ext cx="9397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>
                <a:solidFill>
                  <a:srgbClr val="0070C0"/>
                </a:solidFill>
                <a:latin typeface="Tw Cen MT" panose="020B0602020104020603" pitchFamily="34" charset="0"/>
              </a:rPr>
              <a:t>Note – After using the switch from BU by Metrics to Metrics by BU and Filters are not applied</a:t>
            </a:r>
            <a:endParaRPr lang="en-US" sz="2000" dirty="0">
              <a:solidFill>
                <a:srgbClr val="0070C0"/>
              </a:solidFill>
              <a:latin typeface="Tw Cen MT" panose="020B0602020104020603" pitchFamily="34" charset="0"/>
            </a:endParaRPr>
          </a:p>
        </p:txBody>
      </p:sp>
      <p:pic>
        <p:nvPicPr>
          <p:cNvPr id="26" name="Picture 2" descr="chart, mobile, signal, stat, wifi 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0" y="992101"/>
            <a:ext cx="252888" cy="252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57">
            <a:extLst>
              <a:ext uri="{FF2B5EF4-FFF2-40B4-BE49-F238E27FC236}">
                <a16:creationId xmlns:a16="http://schemas.microsoft.com/office/drawing/2014/main" id="{35233C63-090F-4541-99A9-DC3761407FB8}"/>
              </a:ext>
            </a:extLst>
          </p:cNvPr>
          <p:cNvSpPr txBox="1"/>
          <p:nvPr/>
        </p:nvSpPr>
        <p:spPr>
          <a:xfrm>
            <a:off x="3164864" y="656880"/>
            <a:ext cx="6425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>
                <a:latin typeface="Tw Cen MT" panose="020B0602020104020603" pitchFamily="34" charset="0"/>
              </a:rPr>
              <a:t>Title On Demand</a:t>
            </a:r>
            <a:endParaRPr lang="en-US" sz="24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8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538" y="1673161"/>
            <a:ext cx="9859518" cy="425215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7ED4958-7E6B-47D2-B33F-810E0579AF81}"/>
              </a:ext>
            </a:extLst>
          </p:cNvPr>
          <p:cNvSpPr/>
          <p:nvPr/>
        </p:nvSpPr>
        <p:spPr>
          <a:xfrm rot="5400000">
            <a:off x="5761893" y="-5789323"/>
            <a:ext cx="668215" cy="121920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schemeClr val="bg1">
                <a:lumMod val="65000"/>
                <a:alpha val="40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56" y="124337"/>
            <a:ext cx="1273688" cy="39917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7ED4958-7E6B-47D2-B33F-810E0579AF81}"/>
              </a:ext>
            </a:extLst>
          </p:cNvPr>
          <p:cNvSpPr/>
          <p:nvPr/>
        </p:nvSpPr>
        <p:spPr>
          <a:xfrm>
            <a:off x="-18288" y="659074"/>
            <a:ext cx="1865376" cy="61897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aseline="-25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ED4958-7E6B-47D2-B33F-810E0579AF81}"/>
              </a:ext>
            </a:extLst>
          </p:cNvPr>
          <p:cNvSpPr/>
          <p:nvPr/>
        </p:nvSpPr>
        <p:spPr>
          <a:xfrm>
            <a:off x="-18288" y="659074"/>
            <a:ext cx="1865376" cy="3078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aseline="-25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F2F2A9-F1AB-428D-AAE6-33B51DF233A0}"/>
              </a:ext>
            </a:extLst>
          </p:cNvPr>
          <p:cNvSpPr txBox="1"/>
          <p:nvPr/>
        </p:nvSpPr>
        <p:spPr>
          <a:xfrm>
            <a:off x="-42317" y="667209"/>
            <a:ext cx="181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Select Month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 descr="Down, arro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719" y="733721"/>
            <a:ext cx="195199" cy="19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7ED4958-7E6B-47D2-B33F-810E0579AF81}"/>
              </a:ext>
            </a:extLst>
          </p:cNvPr>
          <p:cNvSpPr/>
          <p:nvPr/>
        </p:nvSpPr>
        <p:spPr>
          <a:xfrm>
            <a:off x="-18288" y="1744162"/>
            <a:ext cx="1865376" cy="30324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aseline="-25000" dirty="0"/>
          </a:p>
        </p:txBody>
      </p:sp>
      <p:pic>
        <p:nvPicPr>
          <p:cNvPr id="15" name="Picture 2" descr="Down, arro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575" y="1818809"/>
            <a:ext cx="195199" cy="19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1F2F2A9-F1AB-428D-AAE6-33B51DF233A0}"/>
              </a:ext>
            </a:extLst>
          </p:cNvPr>
          <p:cNvSpPr txBox="1"/>
          <p:nvPr/>
        </p:nvSpPr>
        <p:spPr>
          <a:xfrm>
            <a:off x="8941" y="1004844"/>
            <a:ext cx="181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Oct 2021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F2F2A9-F1AB-428D-AAE6-33B51DF233A0}"/>
              </a:ext>
            </a:extLst>
          </p:cNvPr>
          <p:cNvSpPr txBox="1"/>
          <p:nvPr/>
        </p:nvSpPr>
        <p:spPr>
          <a:xfrm>
            <a:off x="8941" y="1208155"/>
            <a:ext cx="181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Nov 2021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F2F2A9-F1AB-428D-AAE6-33B51DF233A0}"/>
              </a:ext>
            </a:extLst>
          </p:cNvPr>
          <p:cNvSpPr txBox="1"/>
          <p:nvPr/>
        </p:nvSpPr>
        <p:spPr>
          <a:xfrm>
            <a:off x="8941" y="1426764"/>
            <a:ext cx="181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Dec 2021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F2F2A9-F1AB-428D-AAE6-33B51DF233A0}"/>
              </a:ext>
            </a:extLst>
          </p:cNvPr>
          <p:cNvSpPr txBox="1"/>
          <p:nvPr/>
        </p:nvSpPr>
        <p:spPr>
          <a:xfrm>
            <a:off x="-42317" y="2093043"/>
            <a:ext cx="181091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CDCS</a:t>
            </a:r>
          </a:p>
          <a:p>
            <a:pPr algn="ctr"/>
            <a:r>
              <a:rPr lang="en-US" sz="1100" dirty="0" smtClean="0"/>
              <a:t>CTTS</a:t>
            </a:r>
          </a:p>
          <a:p>
            <a:pPr algn="ctr"/>
            <a:r>
              <a:rPr lang="en-US" sz="1100" dirty="0" smtClean="0"/>
              <a:t>ES</a:t>
            </a:r>
            <a:endParaRPr lang="en-US" sz="1100" dirty="0"/>
          </a:p>
        </p:txBody>
      </p:sp>
      <p:sp>
        <p:nvSpPr>
          <p:cNvPr id="28" name="TextBox 57">
            <a:extLst>
              <a:ext uri="{FF2B5EF4-FFF2-40B4-BE49-F238E27FC236}">
                <a16:creationId xmlns:a16="http://schemas.microsoft.com/office/drawing/2014/main" id="{35233C63-090F-4541-99A9-DC3761407FB8}"/>
              </a:ext>
            </a:extLst>
          </p:cNvPr>
          <p:cNvSpPr txBox="1"/>
          <p:nvPr/>
        </p:nvSpPr>
        <p:spPr>
          <a:xfrm>
            <a:off x="3059861" y="93090"/>
            <a:ext cx="6425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err="1">
                <a:latin typeface="Tw Cen MT" panose="020B0602020104020603" pitchFamily="34" charset="0"/>
              </a:rPr>
              <a:t>Labcorp</a:t>
            </a:r>
            <a:r>
              <a:rPr lang="en-US" sz="2400" dirty="0">
                <a:latin typeface="Tw Cen MT" panose="020B0602020104020603" pitchFamily="34" charset="0"/>
              </a:rPr>
              <a:t> Drug Development </a:t>
            </a:r>
            <a:r>
              <a:rPr lang="en-US" sz="2400" dirty="0" smtClean="0">
                <a:latin typeface="Tw Cen MT" panose="020B0602020104020603" pitchFamily="34" charset="0"/>
              </a:rPr>
              <a:t>Dashboard</a:t>
            </a:r>
            <a:endParaRPr lang="en-US" sz="2400" dirty="0">
              <a:latin typeface="Tw Cen MT" panose="020B06020201040206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F2F2A9-F1AB-428D-AAE6-33B51DF233A0}"/>
              </a:ext>
            </a:extLst>
          </p:cNvPr>
          <p:cNvSpPr txBox="1"/>
          <p:nvPr/>
        </p:nvSpPr>
        <p:spPr>
          <a:xfrm rot="20469723">
            <a:off x="3575428" y="3013659"/>
            <a:ext cx="6092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Demo Visualizations, View only</a:t>
            </a:r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0411562" y="124337"/>
            <a:ext cx="1466494" cy="32918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0434727" y="150374"/>
            <a:ext cx="290678" cy="295397"/>
          </a:xfrm>
          <a:prstGeom prst="ellipse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1F2F2A9-F1AB-428D-AAE6-33B51DF233A0}"/>
              </a:ext>
            </a:extLst>
          </p:cNvPr>
          <p:cNvSpPr txBox="1"/>
          <p:nvPr/>
        </p:nvSpPr>
        <p:spPr>
          <a:xfrm>
            <a:off x="10712378" y="158123"/>
            <a:ext cx="1026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Metrics by BU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1F2F2A9-F1AB-428D-AAE6-33B51DF233A0}"/>
              </a:ext>
            </a:extLst>
          </p:cNvPr>
          <p:cNvSpPr txBox="1"/>
          <p:nvPr/>
        </p:nvSpPr>
        <p:spPr>
          <a:xfrm>
            <a:off x="49785" y="1762096"/>
            <a:ext cx="181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Dashboards 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Links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-13616" y="2738142"/>
            <a:ext cx="186070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36" name="Picture 4" descr="Caland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3" y="685140"/>
            <a:ext cx="237427" cy="237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chart, mobile, signal, stat, wifi 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3" y="1767845"/>
            <a:ext cx="252888" cy="252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57">
            <a:extLst>
              <a:ext uri="{FF2B5EF4-FFF2-40B4-BE49-F238E27FC236}">
                <a16:creationId xmlns:a16="http://schemas.microsoft.com/office/drawing/2014/main" id="{35233C63-090F-4541-99A9-DC3761407FB8}"/>
              </a:ext>
            </a:extLst>
          </p:cNvPr>
          <p:cNvSpPr txBox="1"/>
          <p:nvPr/>
        </p:nvSpPr>
        <p:spPr>
          <a:xfrm>
            <a:off x="2142413" y="6176387"/>
            <a:ext cx="9191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>
                <a:solidFill>
                  <a:srgbClr val="0070C0"/>
                </a:solidFill>
                <a:latin typeface="Tw Cen MT" panose="020B0602020104020603" pitchFamily="34" charset="0"/>
              </a:rPr>
              <a:t>Note – After using the switch from BU by Metrics to Metrics by BU and Filters are applied</a:t>
            </a:r>
            <a:endParaRPr lang="en-US" sz="2000" dirty="0">
              <a:solidFill>
                <a:srgbClr val="0070C0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TextBox 57">
            <a:extLst>
              <a:ext uri="{FF2B5EF4-FFF2-40B4-BE49-F238E27FC236}">
                <a16:creationId xmlns:a16="http://schemas.microsoft.com/office/drawing/2014/main" id="{35233C63-090F-4541-99A9-DC3761407FB8}"/>
              </a:ext>
            </a:extLst>
          </p:cNvPr>
          <p:cNvSpPr txBox="1"/>
          <p:nvPr/>
        </p:nvSpPr>
        <p:spPr>
          <a:xfrm>
            <a:off x="3148667" y="730808"/>
            <a:ext cx="6425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>
                <a:latin typeface="Tw Cen MT" panose="020B0602020104020603" pitchFamily="34" charset="0"/>
              </a:rPr>
              <a:t>Title On Demand</a:t>
            </a:r>
            <a:endParaRPr lang="en-US" sz="24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05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152" y="467729"/>
            <a:ext cx="9319922" cy="5030704"/>
          </a:xfrm>
          <a:prstGeom prst="rect">
            <a:avLst/>
          </a:prstGeom>
        </p:spPr>
      </p:pic>
      <p:sp>
        <p:nvSpPr>
          <p:cNvPr id="3" name="TextBox 57">
            <a:extLst>
              <a:ext uri="{FF2B5EF4-FFF2-40B4-BE49-F238E27FC236}">
                <a16:creationId xmlns:a16="http://schemas.microsoft.com/office/drawing/2014/main" id="{35233C63-090F-4541-99A9-DC3761407FB8}"/>
              </a:ext>
            </a:extLst>
          </p:cNvPr>
          <p:cNvSpPr txBox="1"/>
          <p:nvPr/>
        </p:nvSpPr>
        <p:spPr>
          <a:xfrm>
            <a:off x="1324286" y="6044039"/>
            <a:ext cx="9191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>
                <a:solidFill>
                  <a:srgbClr val="0070C0"/>
                </a:solidFill>
                <a:latin typeface="Tw Cen MT" panose="020B0602020104020603" pitchFamily="34" charset="0"/>
              </a:rPr>
              <a:t>Note – Available design in Spotfire</a:t>
            </a:r>
            <a:endParaRPr lang="en-US" sz="2000" dirty="0">
              <a:solidFill>
                <a:srgbClr val="0070C0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71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7">
            <a:extLst>
              <a:ext uri="{FF2B5EF4-FFF2-40B4-BE49-F238E27FC236}">
                <a16:creationId xmlns:a16="http://schemas.microsoft.com/office/drawing/2014/main" id="{35233C63-090F-4541-99A9-DC3761407FB8}"/>
              </a:ext>
            </a:extLst>
          </p:cNvPr>
          <p:cNvSpPr txBox="1"/>
          <p:nvPr/>
        </p:nvSpPr>
        <p:spPr>
          <a:xfrm>
            <a:off x="1372392" y="2566914"/>
            <a:ext cx="9191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 smtClean="0">
                <a:solidFill>
                  <a:srgbClr val="0070C0"/>
                </a:solidFill>
                <a:latin typeface="Tw Cen MT" panose="020B0602020104020603" pitchFamily="34" charset="0"/>
              </a:rPr>
              <a:t>Proposal design for LDD </a:t>
            </a:r>
            <a:r>
              <a:rPr lang="en-US" sz="3200" dirty="0" smtClean="0">
                <a:solidFill>
                  <a:srgbClr val="0070C0"/>
                </a:solidFill>
                <a:latin typeface="Tw Cen MT" panose="020B0602020104020603" pitchFamily="34" charset="0"/>
              </a:rPr>
              <a:t>dashboard #01</a:t>
            </a:r>
            <a:endParaRPr lang="en-US" sz="3200" dirty="0">
              <a:solidFill>
                <a:srgbClr val="0070C0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25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ED4958-7E6B-47D2-B33F-810E0579AF81}"/>
              </a:ext>
            </a:extLst>
          </p:cNvPr>
          <p:cNvSpPr/>
          <p:nvPr/>
        </p:nvSpPr>
        <p:spPr>
          <a:xfrm rot="5400000">
            <a:off x="5761893" y="-5789323"/>
            <a:ext cx="668215" cy="121920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schemeClr val="bg1">
                <a:lumMod val="65000"/>
                <a:alpha val="40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3" name="TextBox 57">
            <a:extLst>
              <a:ext uri="{FF2B5EF4-FFF2-40B4-BE49-F238E27FC236}">
                <a16:creationId xmlns:a16="http://schemas.microsoft.com/office/drawing/2014/main" id="{35233C63-090F-4541-99A9-DC3761407FB8}"/>
              </a:ext>
            </a:extLst>
          </p:cNvPr>
          <p:cNvSpPr txBox="1"/>
          <p:nvPr/>
        </p:nvSpPr>
        <p:spPr>
          <a:xfrm>
            <a:off x="3059861" y="93090"/>
            <a:ext cx="6425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err="1">
                <a:latin typeface="Tw Cen MT" panose="020B0602020104020603" pitchFamily="34" charset="0"/>
              </a:rPr>
              <a:t>Labcorp</a:t>
            </a:r>
            <a:r>
              <a:rPr lang="en-US" sz="2400" dirty="0">
                <a:latin typeface="Tw Cen MT" panose="020B0602020104020603" pitchFamily="34" charset="0"/>
              </a:rPr>
              <a:t> Drug Development </a:t>
            </a:r>
            <a:r>
              <a:rPr lang="en-US" sz="2400" dirty="0" smtClean="0">
                <a:latin typeface="Tw Cen MT" panose="020B0602020104020603" pitchFamily="34" charset="0"/>
              </a:rPr>
              <a:t>Dashboard</a:t>
            </a:r>
            <a:endParaRPr lang="en-US" sz="2400" dirty="0">
              <a:latin typeface="Tw Cen MT" panose="020B06020201040206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56" y="124337"/>
            <a:ext cx="1273688" cy="39917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7ED4958-7E6B-47D2-B33F-810E0579AF81}"/>
              </a:ext>
            </a:extLst>
          </p:cNvPr>
          <p:cNvSpPr/>
          <p:nvPr/>
        </p:nvSpPr>
        <p:spPr>
          <a:xfrm>
            <a:off x="-18288" y="658986"/>
            <a:ext cx="12210288" cy="4634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aseline="-25000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7" y="1189000"/>
            <a:ext cx="12109704" cy="505135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1F2F2A9-F1AB-428D-AAE6-33B51DF233A0}"/>
              </a:ext>
            </a:extLst>
          </p:cNvPr>
          <p:cNvSpPr txBox="1"/>
          <p:nvPr/>
        </p:nvSpPr>
        <p:spPr>
          <a:xfrm rot="20469723">
            <a:off x="2927895" y="3359530"/>
            <a:ext cx="6092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Demo Visualizations, View only</a:t>
            </a:r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0411562" y="124337"/>
            <a:ext cx="1466494" cy="329184"/>
          </a:xfrm>
          <a:prstGeom prst="roundRect">
            <a:avLst>
              <a:gd name="adj" fmla="val 50000"/>
            </a:avLst>
          </a:prstGeom>
          <a:solidFill>
            <a:srgbClr val="9E6CD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1563858" y="148980"/>
            <a:ext cx="290678" cy="295397"/>
          </a:xfrm>
          <a:prstGeom prst="ellipse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1F2F2A9-F1AB-428D-AAE6-33B51DF233A0}"/>
              </a:ext>
            </a:extLst>
          </p:cNvPr>
          <p:cNvSpPr txBox="1"/>
          <p:nvPr/>
        </p:nvSpPr>
        <p:spPr>
          <a:xfrm>
            <a:off x="10544873" y="158124"/>
            <a:ext cx="1026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BU by Metrics</a:t>
            </a:r>
            <a:endParaRPr lang="en-US" sz="1100" b="1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77556" y="745675"/>
            <a:ext cx="1889405" cy="307848"/>
            <a:chOff x="-42317" y="659074"/>
            <a:chExt cx="1889405" cy="30784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7ED4958-7E6B-47D2-B33F-810E0579AF81}"/>
                </a:ext>
              </a:extLst>
            </p:cNvPr>
            <p:cNvSpPr/>
            <p:nvPr/>
          </p:nvSpPr>
          <p:spPr>
            <a:xfrm>
              <a:off x="-18288" y="659074"/>
              <a:ext cx="1865376" cy="3078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aseline="-25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1F2F2A9-F1AB-428D-AAE6-33B51DF233A0}"/>
                </a:ext>
              </a:extLst>
            </p:cNvPr>
            <p:cNvSpPr txBox="1"/>
            <p:nvPr/>
          </p:nvSpPr>
          <p:spPr>
            <a:xfrm>
              <a:off x="-42317" y="667209"/>
              <a:ext cx="18109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Select Month</a:t>
              </a: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026" name="Picture 2" descr="Down, arrow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1615719" y="733721"/>
              <a:ext cx="195199" cy="195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alander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13" y="685140"/>
              <a:ext cx="237427" cy="2374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/>
          <p:cNvGrpSpPr/>
          <p:nvPr/>
        </p:nvGrpSpPr>
        <p:grpSpPr>
          <a:xfrm>
            <a:off x="4712118" y="749677"/>
            <a:ext cx="1865376" cy="303247"/>
            <a:chOff x="-18288" y="966922"/>
            <a:chExt cx="1865376" cy="30324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7ED4958-7E6B-47D2-B33F-810E0579AF81}"/>
                </a:ext>
              </a:extLst>
            </p:cNvPr>
            <p:cNvSpPr/>
            <p:nvPr/>
          </p:nvSpPr>
          <p:spPr>
            <a:xfrm>
              <a:off x="-18288" y="966922"/>
              <a:ext cx="1865376" cy="3032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aseline="-250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F2F2A9-F1AB-428D-AAE6-33B51DF233A0}"/>
                </a:ext>
              </a:extLst>
            </p:cNvPr>
            <p:cNvSpPr txBox="1"/>
            <p:nvPr/>
          </p:nvSpPr>
          <p:spPr>
            <a:xfrm>
              <a:off x="195427" y="969609"/>
              <a:ext cx="13354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Metrics by BU</a:t>
              </a: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5" name="Picture 2" descr="Down, arrow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1606575" y="1041569"/>
              <a:ext cx="195199" cy="195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factory, industry, mill, plant, power, production, unit 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13" y="991974"/>
              <a:ext cx="261481" cy="2614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10028127" y="745746"/>
            <a:ext cx="1865376" cy="307777"/>
            <a:chOff x="-18288" y="1269322"/>
            <a:chExt cx="1865376" cy="30777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7ED4958-7E6B-47D2-B33F-810E0579AF81}"/>
                </a:ext>
              </a:extLst>
            </p:cNvPr>
            <p:cNvSpPr/>
            <p:nvPr/>
          </p:nvSpPr>
          <p:spPr>
            <a:xfrm>
              <a:off x="-18288" y="1269322"/>
              <a:ext cx="18653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aseline="-25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1F2F2A9-F1AB-428D-AAE6-33B51DF233A0}"/>
                </a:ext>
              </a:extLst>
            </p:cNvPr>
            <p:cNvSpPr txBox="1"/>
            <p:nvPr/>
          </p:nvSpPr>
          <p:spPr>
            <a:xfrm>
              <a:off x="36170" y="1292405"/>
              <a:ext cx="18109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Dashboards </a:t>
              </a:r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Links</a:t>
              </a: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9" name="Picture 2" descr="Down, arrow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1609965" y="1326034"/>
              <a:ext cx="195199" cy="195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2" descr="chart, mobile, signal, stat, wifi 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13" y="1292405"/>
              <a:ext cx="252888" cy="2528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6" name="TextBox 57">
            <a:extLst>
              <a:ext uri="{FF2B5EF4-FFF2-40B4-BE49-F238E27FC236}">
                <a16:creationId xmlns:a16="http://schemas.microsoft.com/office/drawing/2014/main" id="{35233C63-090F-4541-99A9-DC3761407FB8}"/>
              </a:ext>
            </a:extLst>
          </p:cNvPr>
          <p:cNvSpPr txBox="1"/>
          <p:nvPr/>
        </p:nvSpPr>
        <p:spPr>
          <a:xfrm>
            <a:off x="2142413" y="6176387"/>
            <a:ext cx="9191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>
                <a:solidFill>
                  <a:srgbClr val="0070C0"/>
                </a:solidFill>
                <a:latin typeface="Tw Cen MT" panose="020B0602020104020603" pitchFamily="34" charset="0"/>
              </a:rPr>
              <a:t>Note – Landing page and filters are not applied. Switch provides change Bu by Metrics to Metrics by BU</a:t>
            </a:r>
            <a:endParaRPr lang="en-US" sz="2000" dirty="0">
              <a:solidFill>
                <a:srgbClr val="0070C0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38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ED4958-7E6B-47D2-B33F-810E0579AF81}"/>
              </a:ext>
            </a:extLst>
          </p:cNvPr>
          <p:cNvSpPr/>
          <p:nvPr/>
        </p:nvSpPr>
        <p:spPr>
          <a:xfrm rot="5400000">
            <a:off x="5761893" y="-5789323"/>
            <a:ext cx="668215" cy="121920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schemeClr val="bg1">
                <a:lumMod val="65000"/>
                <a:alpha val="40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3" name="TextBox 57">
            <a:extLst>
              <a:ext uri="{FF2B5EF4-FFF2-40B4-BE49-F238E27FC236}">
                <a16:creationId xmlns:a16="http://schemas.microsoft.com/office/drawing/2014/main" id="{35233C63-090F-4541-99A9-DC3761407FB8}"/>
              </a:ext>
            </a:extLst>
          </p:cNvPr>
          <p:cNvSpPr txBox="1"/>
          <p:nvPr/>
        </p:nvSpPr>
        <p:spPr>
          <a:xfrm>
            <a:off x="3059861" y="93090"/>
            <a:ext cx="6425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err="1">
                <a:latin typeface="Tw Cen MT" panose="020B0602020104020603" pitchFamily="34" charset="0"/>
              </a:rPr>
              <a:t>Labcorp</a:t>
            </a:r>
            <a:r>
              <a:rPr lang="en-US" sz="2400" dirty="0">
                <a:latin typeface="Tw Cen MT" panose="020B0602020104020603" pitchFamily="34" charset="0"/>
              </a:rPr>
              <a:t> Drug Development </a:t>
            </a:r>
            <a:r>
              <a:rPr lang="en-US" sz="2400" dirty="0" smtClean="0">
                <a:latin typeface="Tw Cen MT" panose="020B0602020104020603" pitchFamily="34" charset="0"/>
              </a:rPr>
              <a:t>Dashboard</a:t>
            </a:r>
            <a:endParaRPr lang="en-US" sz="2400" dirty="0">
              <a:latin typeface="Tw Cen MT" panose="020B06020201040206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56" y="124337"/>
            <a:ext cx="1273688" cy="39917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7ED4958-7E6B-47D2-B33F-810E0579AF81}"/>
              </a:ext>
            </a:extLst>
          </p:cNvPr>
          <p:cNvSpPr/>
          <p:nvPr/>
        </p:nvSpPr>
        <p:spPr>
          <a:xfrm>
            <a:off x="-18288" y="658986"/>
            <a:ext cx="12210288" cy="4634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aseline="-25000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7" y="1189000"/>
            <a:ext cx="12109704" cy="505135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1F2F2A9-F1AB-428D-AAE6-33B51DF233A0}"/>
              </a:ext>
            </a:extLst>
          </p:cNvPr>
          <p:cNvSpPr txBox="1"/>
          <p:nvPr/>
        </p:nvSpPr>
        <p:spPr>
          <a:xfrm rot="20469723">
            <a:off x="2836455" y="3391511"/>
            <a:ext cx="6092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Demo Visualizations, View only</a:t>
            </a:r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0411562" y="124337"/>
            <a:ext cx="1466494" cy="329184"/>
          </a:xfrm>
          <a:prstGeom prst="roundRect">
            <a:avLst>
              <a:gd name="adj" fmla="val 50000"/>
            </a:avLst>
          </a:prstGeom>
          <a:solidFill>
            <a:srgbClr val="9E6CD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1563858" y="148980"/>
            <a:ext cx="290678" cy="295397"/>
          </a:xfrm>
          <a:prstGeom prst="ellipse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1F2F2A9-F1AB-428D-AAE6-33B51DF233A0}"/>
              </a:ext>
            </a:extLst>
          </p:cNvPr>
          <p:cNvSpPr txBox="1"/>
          <p:nvPr/>
        </p:nvSpPr>
        <p:spPr>
          <a:xfrm>
            <a:off x="10544873" y="158124"/>
            <a:ext cx="1026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BU by Metrics</a:t>
            </a:r>
            <a:endParaRPr lang="en-US" sz="1100" b="1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77556" y="745675"/>
            <a:ext cx="1889405" cy="307848"/>
            <a:chOff x="-42317" y="659074"/>
            <a:chExt cx="1889405" cy="30784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7ED4958-7E6B-47D2-B33F-810E0579AF81}"/>
                </a:ext>
              </a:extLst>
            </p:cNvPr>
            <p:cNvSpPr/>
            <p:nvPr/>
          </p:nvSpPr>
          <p:spPr>
            <a:xfrm>
              <a:off x="-18288" y="659074"/>
              <a:ext cx="1865376" cy="3078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aseline="-25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1F2F2A9-F1AB-428D-AAE6-33B51DF233A0}"/>
                </a:ext>
              </a:extLst>
            </p:cNvPr>
            <p:cNvSpPr txBox="1"/>
            <p:nvPr/>
          </p:nvSpPr>
          <p:spPr>
            <a:xfrm>
              <a:off x="-42317" y="667209"/>
              <a:ext cx="18109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Select Month</a:t>
              </a: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026" name="Picture 2" descr="Down, arrow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5719" y="733721"/>
              <a:ext cx="195199" cy="195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alander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13" y="685140"/>
              <a:ext cx="237427" cy="2374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/>
          <p:cNvGrpSpPr/>
          <p:nvPr/>
        </p:nvGrpSpPr>
        <p:grpSpPr>
          <a:xfrm>
            <a:off x="4712118" y="749677"/>
            <a:ext cx="1865376" cy="303247"/>
            <a:chOff x="-18288" y="966922"/>
            <a:chExt cx="1865376" cy="30324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7ED4958-7E6B-47D2-B33F-810E0579AF81}"/>
                </a:ext>
              </a:extLst>
            </p:cNvPr>
            <p:cNvSpPr/>
            <p:nvPr/>
          </p:nvSpPr>
          <p:spPr>
            <a:xfrm>
              <a:off x="-18288" y="966922"/>
              <a:ext cx="1865376" cy="3032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aseline="-250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F2F2A9-F1AB-428D-AAE6-33B51DF233A0}"/>
                </a:ext>
              </a:extLst>
            </p:cNvPr>
            <p:cNvSpPr txBox="1"/>
            <p:nvPr/>
          </p:nvSpPr>
          <p:spPr>
            <a:xfrm>
              <a:off x="195427" y="969609"/>
              <a:ext cx="13354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Metrics by BU</a:t>
              </a: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5" name="Picture 2" descr="Down, arrow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6575" y="1041569"/>
              <a:ext cx="195199" cy="195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factory, industry, mill, plant, power, production, unit 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13" y="991974"/>
              <a:ext cx="261481" cy="2614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10028127" y="745746"/>
            <a:ext cx="1865376" cy="307777"/>
            <a:chOff x="-18288" y="1269322"/>
            <a:chExt cx="1865376" cy="30777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7ED4958-7E6B-47D2-B33F-810E0579AF81}"/>
                </a:ext>
              </a:extLst>
            </p:cNvPr>
            <p:cNvSpPr/>
            <p:nvPr/>
          </p:nvSpPr>
          <p:spPr>
            <a:xfrm>
              <a:off x="-18288" y="1269322"/>
              <a:ext cx="18653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aseline="-25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1F2F2A9-F1AB-428D-AAE6-33B51DF233A0}"/>
                </a:ext>
              </a:extLst>
            </p:cNvPr>
            <p:cNvSpPr txBox="1"/>
            <p:nvPr/>
          </p:nvSpPr>
          <p:spPr>
            <a:xfrm>
              <a:off x="36170" y="1292405"/>
              <a:ext cx="18109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Dashboards </a:t>
              </a:r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Links</a:t>
              </a: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9" name="Picture 2" descr="Down, arrow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9965" y="1326034"/>
              <a:ext cx="195199" cy="195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2" descr="chart, mobile, signal, stat, wifi 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13" y="1292405"/>
              <a:ext cx="252888" cy="2528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6" name="TextBox 57">
            <a:extLst>
              <a:ext uri="{FF2B5EF4-FFF2-40B4-BE49-F238E27FC236}">
                <a16:creationId xmlns:a16="http://schemas.microsoft.com/office/drawing/2014/main" id="{35233C63-090F-4541-99A9-DC3761407FB8}"/>
              </a:ext>
            </a:extLst>
          </p:cNvPr>
          <p:cNvSpPr txBox="1"/>
          <p:nvPr/>
        </p:nvSpPr>
        <p:spPr>
          <a:xfrm>
            <a:off x="2142413" y="6176387"/>
            <a:ext cx="9191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>
                <a:solidFill>
                  <a:srgbClr val="0070C0"/>
                </a:solidFill>
                <a:latin typeface="Tw Cen MT" panose="020B0602020104020603" pitchFamily="34" charset="0"/>
              </a:rPr>
              <a:t>Note – Landing page and filters </a:t>
            </a:r>
            <a:r>
              <a:rPr lang="en-US" sz="2000" dirty="0" smtClean="0">
                <a:solidFill>
                  <a:srgbClr val="0070C0"/>
                </a:solidFill>
                <a:latin typeface="Tw Cen MT" panose="020B0602020104020603" pitchFamily="34" charset="0"/>
              </a:rPr>
              <a:t>are </a:t>
            </a:r>
            <a:r>
              <a:rPr lang="en-US" sz="2000" dirty="0" smtClean="0">
                <a:solidFill>
                  <a:srgbClr val="0070C0"/>
                </a:solidFill>
                <a:latin typeface="Tw Cen MT" panose="020B0602020104020603" pitchFamily="34" charset="0"/>
              </a:rPr>
              <a:t>applied. Switch provides change Bu by Metrics to Metrics by BU</a:t>
            </a:r>
            <a:endParaRPr lang="en-US" sz="2000" dirty="0">
              <a:solidFill>
                <a:srgbClr val="0070C0"/>
              </a:solidFill>
              <a:latin typeface="Tw Cen MT" panose="020B06020201040206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1585" y="1052924"/>
            <a:ext cx="1865376" cy="79416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712118" y="1057370"/>
            <a:ext cx="1865376" cy="79416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0028127" y="1058077"/>
            <a:ext cx="1865376" cy="79416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1F2F2A9-F1AB-428D-AAE6-33B51DF233A0}"/>
              </a:ext>
            </a:extLst>
          </p:cNvPr>
          <p:cNvSpPr txBox="1"/>
          <p:nvPr/>
        </p:nvSpPr>
        <p:spPr>
          <a:xfrm>
            <a:off x="301585" y="1295772"/>
            <a:ext cx="181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Nov 2021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1F2F2A9-F1AB-428D-AAE6-33B51DF233A0}"/>
              </a:ext>
            </a:extLst>
          </p:cNvPr>
          <p:cNvSpPr txBox="1"/>
          <p:nvPr/>
        </p:nvSpPr>
        <p:spPr>
          <a:xfrm>
            <a:off x="301585" y="1513239"/>
            <a:ext cx="181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Dec 2021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1F2F2A9-F1AB-428D-AAE6-33B51DF233A0}"/>
              </a:ext>
            </a:extLst>
          </p:cNvPr>
          <p:cNvSpPr txBox="1"/>
          <p:nvPr/>
        </p:nvSpPr>
        <p:spPr>
          <a:xfrm>
            <a:off x="301585" y="1087524"/>
            <a:ext cx="181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Oct 2021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1F2F2A9-F1AB-428D-AAE6-33B51DF233A0}"/>
              </a:ext>
            </a:extLst>
          </p:cNvPr>
          <p:cNvSpPr txBox="1"/>
          <p:nvPr/>
        </p:nvSpPr>
        <p:spPr>
          <a:xfrm>
            <a:off x="4739347" y="1119524"/>
            <a:ext cx="181091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CDCS</a:t>
            </a:r>
          </a:p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CTTS</a:t>
            </a:r>
          </a:p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ES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1F2F2A9-F1AB-428D-AAE6-33B51DF233A0}"/>
              </a:ext>
            </a:extLst>
          </p:cNvPr>
          <p:cNvSpPr txBox="1"/>
          <p:nvPr/>
        </p:nvSpPr>
        <p:spPr>
          <a:xfrm>
            <a:off x="10067138" y="1126954"/>
            <a:ext cx="181091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CDCS</a:t>
            </a:r>
          </a:p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CTTS</a:t>
            </a:r>
          </a:p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ES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15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66" y="1416915"/>
            <a:ext cx="11654989" cy="486026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7ED4958-7E6B-47D2-B33F-810E0579AF81}"/>
              </a:ext>
            </a:extLst>
          </p:cNvPr>
          <p:cNvSpPr/>
          <p:nvPr/>
        </p:nvSpPr>
        <p:spPr>
          <a:xfrm rot="5400000">
            <a:off x="5761893" y="-5789323"/>
            <a:ext cx="668215" cy="121920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schemeClr val="bg1">
                <a:lumMod val="65000"/>
                <a:alpha val="40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3" name="TextBox 57">
            <a:extLst>
              <a:ext uri="{FF2B5EF4-FFF2-40B4-BE49-F238E27FC236}">
                <a16:creationId xmlns:a16="http://schemas.microsoft.com/office/drawing/2014/main" id="{35233C63-090F-4541-99A9-DC3761407FB8}"/>
              </a:ext>
            </a:extLst>
          </p:cNvPr>
          <p:cNvSpPr txBox="1"/>
          <p:nvPr/>
        </p:nvSpPr>
        <p:spPr>
          <a:xfrm>
            <a:off x="3059861" y="93090"/>
            <a:ext cx="6425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err="1">
                <a:latin typeface="Tw Cen MT" panose="020B0602020104020603" pitchFamily="34" charset="0"/>
              </a:rPr>
              <a:t>Labcorp</a:t>
            </a:r>
            <a:r>
              <a:rPr lang="en-US" sz="2400" dirty="0">
                <a:latin typeface="Tw Cen MT" panose="020B0602020104020603" pitchFamily="34" charset="0"/>
              </a:rPr>
              <a:t> Drug Development </a:t>
            </a:r>
            <a:r>
              <a:rPr lang="en-US" sz="2400" dirty="0" smtClean="0">
                <a:latin typeface="Tw Cen MT" panose="020B0602020104020603" pitchFamily="34" charset="0"/>
              </a:rPr>
              <a:t>Dashboard</a:t>
            </a:r>
            <a:endParaRPr lang="en-US" sz="2400" dirty="0">
              <a:latin typeface="Tw Cen MT" panose="020B06020201040206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56" y="124337"/>
            <a:ext cx="1273688" cy="39917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7ED4958-7E6B-47D2-B33F-810E0579AF81}"/>
              </a:ext>
            </a:extLst>
          </p:cNvPr>
          <p:cNvSpPr/>
          <p:nvPr/>
        </p:nvSpPr>
        <p:spPr>
          <a:xfrm>
            <a:off x="-18288" y="658986"/>
            <a:ext cx="12210288" cy="4634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aseline="-25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1F2F2A9-F1AB-428D-AAE6-33B51DF233A0}"/>
              </a:ext>
            </a:extLst>
          </p:cNvPr>
          <p:cNvSpPr txBox="1"/>
          <p:nvPr/>
        </p:nvSpPr>
        <p:spPr>
          <a:xfrm rot="20469723">
            <a:off x="3385095" y="3523880"/>
            <a:ext cx="6092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Demo Visualizations, View only</a:t>
            </a:r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77556" y="745675"/>
            <a:ext cx="1889405" cy="307848"/>
            <a:chOff x="-42317" y="659074"/>
            <a:chExt cx="1889405" cy="30784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7ED4958-7E6B-47D2-B33F-810E0579AF81}"/>
                </a:ext>
              </a:extLst>
            </p:cNvPr>
            <p:cNvSpPr/>
            <p:nvPr/>
          </p:nvSpPr>
          <p:spPr>
            <a:xfrm>
              <a:off x="-18288" y="659074"/>
              <a:ext cx="1865376" cy="3078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aseline="-25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1F2F2A9-F1AB-428D-AAE6-33B51DF233A0}"/>
                </a:ext>
              </a:extLst>
            </p:cNvPr>
            <p:cNvSpPr txBox="1"/>
            <p:nvPr/>
          </p:nvSpPr>
          <p:spPr>
            <a:xfrm>
              <a:off x="-42317" y="667209"/>
              <a:ext cx="18109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Select Month</a:t>
              </a: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026" name="Picture 2" descr="Down, arrow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1615719" y="733721"/>
              <a:ext cx="195199" cy="195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alander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13" y="685140"/>
              <a:ext cx="237427" cy="2374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10028127" y="745746"/>
            <a:ext cx="1865376" cy="307777"/>
            <a:chOff x="-18288" y="1269322"/>
            <a:chExt cx="1865376" cy="30777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7ED4958-7E6B-47D2-B33F-810E0579AF81}"/>
                </a:ext>
              </a:extLst>
            </p:cNvPr>
            <p:cNvSpPr/>
            <p:nvPr/>
          </p:nvSpPr>
          <p:spPr>
            <a:xfrm>
              <a:off x="-18288" y="1269322"/>
              <a:ext cx="18653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aseline="-25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1F2F2A9-F1AB-428D-AAE6-33B51DF233A0}"/>
                </a:ext>
              </a:extLst>
            </p:cNvPr>
            <p:cNvSpPr txBox="1"/>
            <p:nvPr/>
          </p:nvSpPr>
          <p:spPr>
            <a:xfrm>
              <a:off x="36170" y="1292405"/>
              <a:ext cx="18109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Dashboards </a:t>
              </a:r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Links</a:t>
              </a: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9" name="Picture 2" descr="Down, arrow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1609965" y="1326034"/>
              <a:ext cx="195199" cy="195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2" descr="chart, mobile, signal, stat, wifi 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13" y="1292405"/>
              <a:ext cx="252888" cy="2528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6" name="TextBox 57">
            <a:extLst>
              <a:ext uri="{FF2B5EF4-FFF2-40B4-BE49-F238E27FC236}">
                <a16:creationId xmlns:a16="http://schemas.microsoft.com/office/drawing/2014/main" id="{35233C63-090F-4541-99A9-DC3761407FB8}"/>
              </a:ext>
            </a:extLst>
          </p:cNvPr>
          <p:cNvSpPr txBox="1"/>
          <p:nvPr/>
        </p:nvSpPr>
        <p:spPr>
          <a:xfrm>
            <a:off x="2142413" y="6176387"/>
            <a:ext cx="9191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>
                <a:solidFill>
                  <a:srgbClr val="0070C0"/>
                </a:solidFill>
                <a:latin typeface="Tw Cen MT" panose="020B0602020104020603" pitchFamily="34" charset="0"/>
              </a:rPr>
              <a:t>Note – Landing page and filters are not applied. Switch provides change Bu by Metrics to Metrics by BU</a:t>
            </a:r>
            <a:endParaRPr lang="en-US" sz="2000" dirty="0">
              <a:solidFill>
                <a:srgbClr val="0070C0"/>
              </a:solidFill>
              <a:latin typeface="Tw Cen MT" panose="020B0602020104020603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0411562" y="124337"/>
            <a:ext cx="1466494" cy="32918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0434727" y="150374"/>
            <a:ext cx="290678" cy="295397"/>
          </a:xfrm>
          <a:prstGeom prst="ellipse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F2F2A9-F1AB-428D-AAE6-33B51DF233A0}"/>
              </a:ext>
            </a:extLst>
          </p:cNvPr>
          <p:cNvSpPr txBox="1"/>
          <p:nvPr/>
        </p:nvSpPr>
        <p:spPr>
          <a:xfrm>
            <a:off x="10712378" y="158123"/>
            <a:ext cx="1026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Metrics by BU</a:t>
            </a:r>
          </a:p>
        </p:txBody>
      </p:sp>
    </p:spTree>
    <p:extLst>
      <p:ext uri="{BB962C8B-B14F-4D97-AF65-F5344CB8AC3E}">
        <p14:creationId xmlns:p14="http://schemas.microsoft.com/office/powerpoint/2010/main" val="324482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66" y="1416915"/>
            <a:ext cx="11654989" cy="486026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7ED4958-7E6B-47D2-B33F-810E0579AF81}"/>
              </a:ext>
            </a:extLst>
          </p:cNvPr>
          <p:cNvSpPr/>
          <p:nvPr/>
        </p:nvSpPr>
        <p:spPr>
          <a:xfrm rot="5400000">
            <a:off x="5761893" y="-5789323"/>
            <a:ext cx="668215" cy="121920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schemeClr val="bg1">
                <a:lumMod val="65000"/>
                <a:alpha val="40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3" name="TextBox 57">
            <a:extLst>
              <a:ext uri="{FF2B5EF4-FFF2-40B4-BE49-F238E27FC236}">
                <a16:creationId xmlns:a16="http://schemas.microsoft.com/office/drawing/2014/main" id="{35233C63-090F-4541-99A9-DC3761407FB8}"/>
              </a:ext>
            </a:extLst>
          </p:cNvPr>
          <p:cNvSpPr txBox="1"/>
          <p:nvPr/>
        </p:nvSpPr>
        <p:spPr>
          <a:xfrm>
            <a:off x="3059861" y="93090"/>
            <a:ext cx="6425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err="1">
                <a:latin typeface="Tw Cen MT" panose="020B0602020104020603" pitchFamily="34" charset="0"/>
              </a:rPr>
              <a:t>Labcorp</a:t>
            </a:r>
            <a:r>
              <a:rPr lang="en-US" sz="2400" dirty="0">
                <a:latin typeface="Tw Cen MT" panose="020B0602020104020603" pitchFamily="34" charset="0"/>
              </a:rPr>
              <a:t> Drug Development </a:t>
            </a:r>
            <a:r>
              <a:rPr lang="en-US" sz="2400" dirty="0" smtClean="0">
                <a:latin typeface="Tw Cen MT" panose="020B0602020104020603" pitchFamily="34" charset="0"/>
              </a:rPr>
              <a:t>Dashboard</a:t>
            </a:r>
            <a:endParaRPr lang="en-US" sz="2400" dirty="0">
              <a:latin typeface="Tw Cen MT" panose="020B06020201040206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56" y="124337"/>
            <a:ext cx="1273688" cy="39917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7ED4958-7E6B-47D2-B33F-810E0579AF81}"/>
              </a:ext>
            </a:extLst>
          </p:cNvPr>
          <p:cNvSpPr/>
          <p:nvPr/>
        </p:nvSpPr>
        <p:spPr>
          <a:xfrm>
            <a:off x="-18288" y="658986"/>
            <a:ext cx="12210288" cy="4634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aseline="-25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1F2F2A9-F1AB-428D-AAE6-33B51DF233A0}"/>
              </a:ext>
            </a:extLst>
          </p:cNvPr>
          <p:cNvSpPr txBox="1"/>
          <p:nvPr/>
        </p:nvSpPr>
        <p:spPr>
          <a:xfrm rot="20469723">
            <a:off x="3385095" y="3523880"/>
            <a:ext cx="6092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Demo Visualizations, View only</a:t>
            </a:r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77556" y="745675"/>
            <a:ext cx="1889405" cy="307848"/>
            <a:chOff x="-42317" y="659074"/>
            <a:chExt cx="1889405" cy="30784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7ED4958-7E6B-47D2-B33F-810E0579AF81}"/>
                </a:ext>
              </a:extLst>
            </p:cNvPr>
            <p:cNvSpPr/>
            <p:nvPr/>
          </p:nvSpPr>
          <p:spPr>
            <a:xfrm>
              <a:off x="-18288" y="659074"/>
              <a:ext cx="1865376" cy="3078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aseline="-25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1F2F2A9-F1AB-428D-AAE6-33B51DF233A0}"/>
                </a:ext>
              </a:extLst>
            </p:cNvPr>
            <p:cNvSpPr txBox="1"/>
            <p:nvPr/>
          </p:nvSpPr>
          <p:spPr>
            <a:xfrm>
              <a:off x="-42317" y="667209"/>
              <a:ext cx="18109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Select Month</a:t>
              </a: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026" name="Picture 2" descr="Down, arrow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5719" y="733721"/>
              <a:ext cx="195199" cy="195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alander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13" y="685140"/>
              <a:ext cx="237427" cy="2374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10028127" y="745746"/>
            <a:ext cx="1865376" cy="307777"/>
            <a:chOff x="-18288" y="1269322"/>
            <a:chExt cx="1865376" cy="30777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7ED4958-7E6B-47D2-B33F-810E0579AF81}"/>
                </a:ext>
              </a:extLst>
            </p:cNvPr>
            <p:cNvSpPr/>
            <p:nvPr/>
          </p:nvSpPr>
          <p:spPr>
            <a:xfrm>
              <a:off x="-18288" y="1269322"/>
              <a:ext cx="18653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aseline="-25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1F2F2A9-F1AB-428D-AAE6-33B51DF233A0}"/>
                </a:ext>
              </a:extLst>
            </p:cNvPr>
            <p:cNvSpPr txBox="1"/>
            <p:nvPr/>
          </p:nvSpPr>
          <p:spPr>
            <a:xfrm>
              <a:off x="36170" y="1292405"/>
              <a:ext cx="18109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Dashboards </a:t>
              </a:r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Links</a:t>
              </a: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9" name="Picture 2" descr="Down, arrow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1609965" y="1326034"/>
              <a:ext cx="195199" cy="195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2" descr="chart, mobile, signal, stat, wifi 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13" y="1292405"/>
              <a:ext cx="252888" cy="2528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6" name="TextBox 57">
            <a:extLst>
              <a:ext uri="{FF2B5EF4-FFF2-40B4-BE49-F238E27FC236}">
                <a16:creationId xmlns:a16="http://schemas.microsoft.com/office/drawing/2014/main" id="{35233C63-090F-4541-99A9-DC3761407FB8}"/>
              </a:ext>
            </a:extLst>
          </p:cNvPr>
          <p:cNvSpPr txBox="1"/>
          <p:nvPr/>
        </p:nvSpPr>
        <p:spPr>
          <a:xfrm>
            <a:off x="2142413" y="6176387"/>
            <a:ext cx="9191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>
                <a:solidFill>
                  <a:srgbClr val="0070C0"/>
                </a:solidFill>
                <a:latin typeface="Tw Cen MT" panose="020B0602020104020603" pitchFamily="34" charset="0"/>
              </a:rPr>
              <a:t>Note – Landing page and filters </a:t>
            </a:r>
            <a:r>
              <a:rPr lang="en-US" sz="2000" dirty="0" smtClean="0">
                <a:solidFill>
                  <a:srgbClr val="0070C0"/>
                </a:solidFill>
                <a:latin typeface="Tw Cen MT" panose="020B0602020104020603" pitchFamily="34" charset="0"/>
              </a:rPr>
              <a:t>are </a:t>
            </a:r>
            <a:r>
              <a:rPr lang="en-US" sz="2000" dirty="0" smtClean="0">
                <a:solidFill>
                  <a:srgbClr val="0070C0"/>
                </a:solidFill>
                <a:latin typeface="Tw Cen MT" panose="020B0602020104020603" pitchFamily="34" charset="0"/>
              </a:rPr>
              <a:t>applied. Switch provides change Bu by Metrics to Metrics by BU</a:t>
            </a:r>
            <a:endParaRPr lang="en-US" sz="2000" dirty="0">
              <a:solidFill>
                <a:srgbClr val="0070C0"/>
              </a:solidFill>
              <a:latin typeface="Tw Cen MT" panose="020B06020201040206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01585" y="1052924"/>
            <a:ext cx="1865376" cy="79416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F2F2A9-F1AB-428D-AAE6-33B51DF233A0}"/>
              </a:ext>
            </a:extLst>
          </p:cNvPr>
          <p:cNvSpPr txBox="1"/>
          <p:nvPr/>
        </p:nvSpPr>
        <p:spPr>
          <a:xfrm>
            <a:off x="301585" y="1295772"/>
            <a:ext cx="181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Nov 2021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F2F2A9-F1AB-428D-AAE6-33B51DF233A0}"/>
              </a:ext>
            </a:extLst>
          </p:cNvPr>
          <p:cNvSpPr txBox="1"/>
          <p:nvPr/>
        </p:nvSpPr>
        <p:spPr>
          <a:xfrm>
            <a:off x="301585" y="1513239"/>
            <a:ext cx="181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Dec 2021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F2F2A9-F1AB-428D-AAE6-33B51DF233A0}"/>
              </a:ext>
            </a:extLst>
          </p:cNvPr>
          <p:cNvSpPr txBox="1"/>
          <p:nvPr/>
        </p:nvSpPr>
        <p:spPr>
          <a:xfrm>
            <a:off x="301585" y="1087524"/>
            <a:ext cx="181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Oct 2021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0411562" y="124337"/>
            <a:ext cx="1466494" cy="32918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0434727" y="150374"/>
            <a:ext cx="290678" cy="295397"/>
          </a:xfrm>
          <a:prstGeom prst="ellipse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F2F2A9-F1AB-428D-AAE6-33B51DF233A0}"/>
              </a:ext>
            </a:extLst>
          </p:cNvPr>
          <p:cNvSpPr txBox="1"/>
          <p:nvPr/>
        </p:nvSpPr>
        <p:spPr>
          <a:xfrm>
            <a:off x="10712378" y="158123"/>
            <a:ext cx="1026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Metrics by BU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0028127" y="1058077"/>
            <a:ext cx="1865376" cy="79416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F2F2A9-F1AB-428D-AAE6-33B51DF233A0}"/>
              </a:ext>
            </a:extLst>
          </p:cNvPr>
          <p:cNvSpPr txBox="1"/>
          <p:nvPr/>
        </p:nvSpPr>
        <p:spPr>
          <a:xfrm>
            <a:off x="10067138" y="1126954"/>
            <a:ext cx="181091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CDCS</a:t>
            </a:r>
          </a:p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CTTS</a:t>
            </a:r>
          </a:p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ES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34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7">
            <a:extLst>
              <a:ext uri="{FF2B5EF4-FFF2-40B4-BE49-F238E27FC236}">
                <a16:creationId xmlns:a16="http://schemas.microsoft.com/office/drawing/2014/main" id="{35233C63-090F-4541-99A9-DC3761407FB8}"/>
              </a:ext>
            </a:extLst>
          </p:cNvPr>
          <p:cNvSpPr txBox="1"/>
          <p:nvPr/>
        </p:nvSpPr>
        <p:spPr>
          <a:xfrm>
            <a:off x="1372392" y="2566914"/>
            <a:ext cx="9191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 smtClean="0">
                <a:solidFill>
                  <a:srgbClr val="0070C0"/>
                </a:solidFill>
                <a:latin typeface="Tw Cen MT" panose="020B0602020104020603" pitchFamily="34" charset="0"/>
              </a:rPr>
              <a:t>Proposal design for LDD </a:t>
            </a:r>
            <a:r>
              <a:rPr lang="en-US" sz="3200" dirty="0" smtClean="0">
                <a:solidFill>
                  <a:srgbClr val="0070C0"/>
                </a:solidFill>
                <a:latin typeface="Tw Cen MT" panose="020B0602020104020603" pitchFamily="34" charset="0"/>
              </a:rPr>
              <a:t>dashboard #02</a:t>
            </a:r>
            <a:endParaRPr lang="en-US" sz="3200" dirty="0">
              <a:solidFill>
                <a:srgbClr val="0070C0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94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ED4958-7E6B-47D2-B33F-810E0579AF81}"/>
              </a:ext>
            </a:extLst>
          </p:cNvPr>
          <p:cNvSpPr/>
          <p:nvPr/>
        </p:nvSpPr>
        <p:spPr>
          <a:xfrm rot="5400000">
            <a:off x="5761893" y="-5789323"/>
            <a:ext cx="668215" cy="121920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schemeClr val="bg1">
                <a:lumMod val="65000"/>
                <a:alpha val="40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3" name="TextBox 57">
            <a:extLst>
              <a:ext uri="{FF2B5EF4-FFF2-40B4-BE49-F238E27FC236}">
                <a16:creationId xmlns:a16="http://schemas.microsoft.com/office/drawing/2014/main" id="{35233C63-090F-4541-99A9-DC3761407FB8}"/>
              </a:ext>
            </a:extLst>
          </p:cNvPr>
          <p:cNvSpPr txBox="1"/>
          <p:nvPr/>
        </p:nvSpPr>
        <p:spPr>
          <a:xfrm>
            <a:off x="3059861" y="93090"/>
            <a:ext cx="6425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err="1">
                <a:latin typeface="Tw Cen MT" panose="020B0602020104020603" pitchFamily="34" charset="0"/>
              </a:rPr>
              <a:t>Labcorp</a:t>
            </a:r>
            <a:r>
              <a:rPr lang="en-US" sz="2400" dirty="0">
                <a:latin typeface="Tw Cen MT" panose="020B0602020104020603" pitchFamily="34" charset="0"/>
              </a:rPr>
              <a:t> Drug Development </a:t>
            </a:r>
            <a:r>
              <a:rPr lang="en-US" sz="2400" dirty="0" smtClean="0">
                <a:latin typeface="Tw Cen MT" panose="020B0602020104020603" pitchFamily="34" charset="0"/>
              </a:rPr>
              <a:t>Dashboard</a:t>
            </a:r>
            <a:endParaRPr lang="en-US" sz="2400" dirty="0">
              <a:latin typeface="Tw Cen MT" panose="020B06020201040206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56" y="124337"/>
            <a:ext cx="1273688" cy="39917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7ED4958-7E6B-47D2-B33F-810E0579AF81}"/>
              </a:ext>
            </a:extLst>
          </p:cNvPr>
          <p:cNvSpPr/>
          <p:nvPr/>
        </p:nvSpPr>
        <p:spPr>
          <a:xfrm>
            <a:off x="-18288" y="659074"/>
            <a:ext cx="1865376" cy="61897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aseline="-25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ED4958-7E6B-47D2-B33F-810E0579AF81}"/>
              </a:ext>
            </a:extLst>
          </p:cNvPr>
          <p:cNvSpPr/>
          <p:nvPr/>
        </p:nvSpPr>
        <p:spPr>
          <a:xfrm>
            <a:off x="-18288" y="659074"/>
            <a:ext cx="1865376" cy="3078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aseline="-25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F2F2A9-F1AB-428D-AAE6-33B51DF233A0}"/>
              </a:ext>
            </a:extLst>
          </p:cNvPr>
          <p:cNvSpPr txBox="1"/>
          <p:nvPr/>
        </p:nvSpPr>
        <p:spPr>
          <a:xfrm>
            <a:off x="-42317" y="667209"/>
            <a:ext cx="181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Select Month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 descr="Down, arro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615719" y="733721"/>
            <a:ext cx="195199" cy="19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7ED4958-7E6B-47D2-B33F-810E0579AF81}"/>
              </a:ext>
            </a:extLst>
          </p:cNvPr>
          <p:cNvSpPr/>
          <p:nvPr/>
        </p:nvSpPr>
        <p:spPr>
          <a:xfrm>
            <a:off x="-18288" y="966922"/>
            <a:ext cx="1865376" cy="30324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aseline="-2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F2F2A9-F1AB-428D-AAE6-33B51DF233A0}"/>
              </a:ext>
            </a:extLst>
          </p:cNvPr>
          <p:cNvSpPr txBox="1"/>
          <p:nvPr/>
        </p:nvSpPr>
        <p:spPr>
          <a:xfrm>
            <a:off x="195427" y="969609"/>
            <a:ext cx="1335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Metrics by BU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5" name="Picture 2" descr="Down, arro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606575" y="1041569"/>
            <a:ext cx="195199" cy="19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7ED4958-7E6B-47D2-B33F-810E0579AF81}"/>
              </a:ext>
            </a:extLst>
          </p:cNvPr>
          <p:cNvSpPr/>
          <p:nvPr/>
        </p:nvSpPr>
        <p:spPr>
          <a:xfrm>
            <a:off x="-18288" y="1269322"/>
            <a:ext cx="186537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aseline="-25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F2F2A9-F1AB-428D-AAE6-33B51DF233A0}"/>
              </a:ext>
            </a:extLst>
          </p:cNvPr>
          <p:cNvSpPr txBox="1"/>
          <p:nvPr/>
        </p:nvSpPr>
        <p:spPr>
          <a:xfrm>
            <a:off x="36170" y="1292405"/>
            <a:ext cx="181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Dashboards 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Links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9" name="Picture 2" descr="Down, arro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609965" y="1326034"/>
            <a:ext cx="195199" cy="19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806" y="649930"/>
            <a:ext cx="9804679" cy="601604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1F2F2A9-F1AB-428D-AAE6-33B51DF233A0}"/>
              </a:ext>
            </a:extLst>
          </p:cNvPr>
          <p:cNvSpPr txBox="1"/>
          <p:nvPr/>
        </p:nvSpPr>
        <p:spPr>
          <a:xfrm rot="20469723">
            <a:off x="2803903" y="3074183"/>
            <a:ext cx="6092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Demo Visualizations, View only</a:t>
            </a:r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0411562" y="124337"/>
            <a:ext cx="1466494" cy="329184"/>
          </a:xfrm>
          <a:prstGeom prst="roundRect">
            <a:avLst>
              <a:gd name="adj" fmla="val 50000"/>
            </a:avLst>
          </a:prstGeom>
          <a:solidFill>
            <a:srgbClr val="9E6CD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1563858" y="148980"/>
            <a:ext cx="290678" cy="295397"/>
          </a:xfrm>
          <a:prstGeom prst="ellipse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1F2F2A9-F1AB-428D-AAE6-33B51DF233A0}"/>
              </a:ext>
            </a:extLst>
          </p:cNvPr>
          <p:cNvSpPr txBox="1"/>
          <p:nvPr/>
        </p:nvSpPr>
        <p:spPr>
          <a:xfrm>
            <a:off x="10544873" y="158124"/>
            <a:ext cx="1026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BU by Metrics</a:t>
            </a:r>
            <a:endParaRPr lang="en-US" sz="1100" b="1" dirty="0">
              <a:solidFill>
                <a:schemeClr val="bg1"/>
              </a:solidFill>
            </a:endParaRPr>
          </a:p>
        </p:txBody>
      </p:sp>
      <p:pic>
        <p:nvPicPr>
          <p:cNvPr id="1028" name="Picture 4" descr="Caland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3" y="685140"/>
            <a:ext cx="237427" cy="237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actory, industry, mill, plant, power, production, unit 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3" y="991974"/>
            <a:ext cx="261481" cy="26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chart, mobile, signal, stat, wifi 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3" y="1292405"/>
            <a:ext cx="252888" cy="252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57">
            <a:extLst>
              <a:ext uri="{FF2B5EF4-FFF2-40B4-BE49-F238E27FC236}">
                <a16:creationId xmlns:a16="http://schemas.microsoft.com/office/drawing/2014/main" id="{35233C63-090F-4541-99A9-DC3761407FB8}"/>
              </a:ext>
            </a:extLst>
          </p:cNvPr>
          <p:cNvSpPr txBox="1"/>
          <p:nvPr/>
        </p:nvSpPr>
        <p:spPr>
          <a:xfrm>
            <a:off x="2142413" y="6176387"/>
            <a:ext cx="9191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>
                <a:solidFill>
                  <a:srgbClr val="0070C0"/>
                </a:solidFill>
                <a:latin typeface="Tw Cen MT" panose="020B0602020104020603" pitchFamily="34" charset="0"/>
              </a:rPr>
              <a:t>Note – Landing page and filters are not applied. Switch provides change Bu by Metrics to Metrics by BU</a:t>
            </a:r>
            <a:endParaRPr lang="en-US" sz="2000" dirty="0">
              <a:solidFill>
                <a:srgbClr val="0070C0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26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4009</TotalTime>
  <Words>373</Words>
  <Application>Microsoft Office PowerPoint</Application>
  <PresentationFormat>Widescreen</PresentationFormat>
  <Paragraphs>91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Shaik, Mahaboob</dc:creator>
  <cp:lastModifiedBy>Shaik, Mahaboob</cp:lastModifiedBy>
  <cp:revision>97</cp:revision>
  <dcterms:created xsi:type="dcterms:W3CDTF">2021-07-02T10:23:07Z</dcterms:created>
  <dcterms:modified xsi:type="dcterms:W3CDTF">2022-01-10T17:00:26Z</dcterms:modified>
</cp:coreProperties>
</file>