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898" r:id="rId4"/>
    <p:sldId id="84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39ED-DCE8-B13D-1BF6-A2C35EF5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3E0B6-1735-096A-A245-D73697F6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8CA-F6E2-B8CF-EDA2-6948FDF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D6C8-EA64-D615-15A9-B1408380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5E78-6FBF-E02B-78C9-6776AF75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755A-EB60-A59F-60B3-4FBA60DA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83542-1623-F999-6E4A-02FB3FAA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97BD-441C-1074-F5AC-822D2201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0CDF-D051-F4C4-75A1-306CD33F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E99B-A575-1628-F9C0-EDD87D4D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63CCE-B970-4283-6C14-7B0BD70D1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5CE62-0BB3-045F-AD12-9C4DAD2E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F60B-6F42-CE0B-BCF6-111852FF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A835-7B03-0CEE-EF28-A9AC2BF5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F1A4-D172-35D1-03AF-B55097A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AE65-BCA3-45B2-CAA8-9C6EA163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8B09-B791-AA49-E38D-8FD4834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D800-C484-2E7D-B479-A59C419A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48F9-DD54-BD11-F4FC-BD3574A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C56E-069A-DD3E-F260-376DA9E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4269-9BDF-0C4F-4245-0AB6C1A5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C2F1-5F3A-EF9D-7CF0-C1AD2E37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B55B-5F10-88D1-4BF2-C2DB4336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FEFA-EFE5-DB72-4051-373C3C7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0B82-6029-37E3-2C1D-E11B726F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CF2-6340-D31C-A301-58FBA0B3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061B-FDF9-90BA-93F5-80BF98080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9F424-9D39-4AC6-B94B-92DAD0E8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65BD-59D6-D09E-F628-DF8A76F1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C82B-2502-5A53-3FE4-0B0EE4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1FEC7-83B0-19B8-58BC-50A654E6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17C-FEB9-6852-EC58-3163C7CE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3C0E-E3F7-66AF-DBA7-3F418DA9E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5BE5F-BA5D-A47E-46E8-8E43C3E0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7D812-1A3A-5D6A-9E9E-BFC422A0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E41BC-BE22-F0A1-E675-9EF7DE4C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934B7-A81F-CCBB-C0FF-C36BA848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595A6-294D-257D-1CFC-452D3F79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7D3AC-F5CC-1AE7-E6ED-72C7E797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315A-2AB4-3A94-5C27-8FDB785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1DFAD-4329-7C08-1A76-4EF813F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0C49D-F0A9-29A7-8369-9B0990DA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81A5-6A16-9312-BE48-2D3551DD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359E-19B6-3F30-C4E5-64E04EC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BAC72-A432-60BA-A853-EC9B1310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F742F-81A0-2DE9-868D-A62A77D1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D399-572A-EA5A-BE54-3388FEBC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9EE-2DA7-4082-AFFD-95FB7C9E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397A-EF45-E5FF-F00C-FA57656C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A43C-128D-72F7-EF62-EC2007B3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DF4E-BA67-E6DA-1FB6-03C4009A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5A82-89C2-D0F1-C0BE-21CD682A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980C-E7D7-1BC4-54DB-788D8843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CEB4A-F81A-39E9-EFD0-D7A0E9E6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46BF-9EE9-1C58-7FFC-070D8B7A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3B03-8149-2999-8183-C11BC64C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CE13-7266-F81E-FE18-2E4AE04C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75C57-1AFB-33F9-504A-580BD56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EA807-25C4-F25A-A4FB-AC255875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9EAE-233A-211F-186D-938676D9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74FB-C154-1C7D-89C9-ABED2303C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9603-1071-AA4D-BD4E-986DD1CA790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171E-DD45-9AC6-1E89-BBF91145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B517-4913-2207-6D3A-13253E9E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9395-6FF1-F44A-92F1-7D226818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F65-C4EE-22F9-1344-2F7CA20F8F75}"/>
              </a:ext>
            </a:extLst>
          </p:cNvPr>
          <p:cNvSpPr txBox="1"/>
          <p:nvPr/>
        </p:nvSpPr>
        <p:spPr>
          <a:xfrm>
            <a:off x="4180114" y="1611086"/>
            <a:ext cx="311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3657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84EAE8-9A9A-0826-D4A4-1C70FDBA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20009"/>
            <a:ext cx="10415588" cy="43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3D028E-6C67-8C7E-EAFA-FD5746E34F68}"/>
              </a:ext>
            </a:extLst>
          </p:cNvPr>
          <p:cNvSpPr txBox="1">
            <a:spLocks/>
          </p:cNvSpPr>
          <p:nvPr/>
        </p:nvSpPr>
        <p:spPr>
          <a:xfrm>
            <a:off x="1039285" y="381000"/>
            <a:ext cx="10111316" cy="7005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Machine Learning (ML)?</a:t>
            </a:r>
          </a:p>
        </p:txBody>
      </p:sp>
    </p:spTree>
    <p:extLst>
      <p:ext uri="{BB962C8B-B14F-4D97-AF65-F5344CB8AC3E}">
        <p14:creationId xmlns:p14="http://schemas.microsoft.com/office/powerpoint/2010/main" val="11770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51E9-609F-E645-B860-6C2C3DE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85" y="381000"/>
            <a:ext cx="10111316" cy="700528"/>
          </a:xfrm>
        </p:spPr>
        <p:txBody>
          <a:bodyPr/>
          <a:lstStyle/>
          <a:p>
            <a:r>
              <a:rPr lang="en-US" dirty="0"/>
              <a:t>Why Choose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477D-7BA0-1849-9386-2AC96515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85" y="1280160"/>
            <a:ext cx="10111316" cy="4781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Do it better</a:t>
            </a:r>
          </a:p>
          <a:p>
            <a:pPr lvl="1"/>
            <a:r>
              <a:rPr lang="en-US" sz="2400" dirty="0"/>
              <a:t>e.g. Models do not specifically forecast convection hazards, use ML to make explicit forecasts</a:t>
            </a:r>
            <a:endParaRPr lang="en-US" sz="2400" dirty="0">
              <a:cs typeface="Helvetica"/>
            </a:endParaRPr>
          </a:p>
          <a:p>
            <a:pPr lvl="1"/>
            <a:endParaRPr lang="en-US" sz="2400"/>
          </a:p>
          <a:p>
            <a:pPr marL="0" indent="0">
              <a:buNone/>
            </a:pPr>
            <a:r>
              <a:rPr lang="en-US" sz="2400" b="1" i="1" dirty="0"/>
              <a:t>Do it faster</a:t>
            </a:r>
            <a:endParaRPr lang="en-US" sz="2400" b="1" i="1" dirty="0">
              <a:cs typeface="Helvetica"/>
            </a:endParaRPr>
          </a:p>
          <a:p>
            <a:pPr lvl="1"/>
            <a:r>
              <a:rPr lang="en-US" sz="2400" dirty="0"/>
              <a:t>e.g. Radiation code in models is very slow (but we know the right answer) - use ML methods to speed things up</a:t>
            </a:r>
            <a:endParaRPr lang="en-US" sz="2400" dirty="0">
              <a:cs typeface="Helvetica"/>
            </a:endParaRPr>
          </a:p>
          <a:p>
            <a:pPr lvl="1"/>
            <a:endParaRPr lang="en-US" sz="2400"/>
          </a:p>
          <a:p>
            <a:pPr marL="0" indent="0">
              <a:buNone/>
            </a:pPr>
            <a:r>
              <a:rPr lang="en-US" sz="2400" b="1" i="1" dirty="0"/>
              <a:t>Do something new</a:t>
            </a:r>
            <a:endParaRPr lang="en-US" sz="2400" b="1" i="1" dirty="0">
              <a:cs typeface="Helvetica"/>
            </a:endParaRPr>
          </a:p>
          <a:p>
            <a:pPr lvl="1"/>
            <a:r>
              <a:rPr lang="en-US" sz="2400" dirty="0"/>
              <a:t>e.g. Go looking for non-linear relationships you didn’t know were there</a:t>
            </a:r>
            <a:endParaRPr lang="en-US" sz="2400" dirty="0">
              <a:cs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9E4D5-99D8-6A47-B7C9-52B3F40EB187}"/>
              </a:ext>
            </a:extLst>
          </p:cNvPr>
          <p:cNvSpPr txBox="1"/>
          <p:nvPr/>
        </p:nvSpPr>
        <p:spPr>
          <a:xfrm>
            <a:off x="143434" y="6282879"/>
            <a:ext cx="43627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Helvetica"/>
                <a:cs typeface="Helvetica"/>
              </a:rPr>
              <a:t>Credit: CSU Machine Learning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E3E5A-5D13-FC28-5633-B41CF1FA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25F3-BAA0-2E4D-B660-27975D2E31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DFC7-D0C3-7B4C-8C6C-25B0B109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99" y="204658"/>
            <a:ext cx="10111316" cy="1044388"/>
          </a:xfrm>
        </p:spPr>
        <p:txBody>
          <a:bodyPr/>
          <a:lstStyle/>
          <a:p>
            <a:r>
              <a:rPr lang="en-US"/>
              <a:t>The ML “Black Box”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737E5-B897-E640-BDCB-3D3926A7BFB3}"/>
              </a:ext>
            </a:extLst>
          </p:cNvPr>
          <p:cNvSpPr txBox="1"/>
          <p:nvPr/>
        </p:nvSpPr>
        <p:spPr>
          <a:xfrm>
            <a:off x="478245" y="1380564"/>
            <a:ext cx="1062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ML is not a futuristic, black-box idea anymore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within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geophysical applications…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CD07C5D-77BE-F24E-AE87-5CC7F732F19C}"/>
              </a:ext>
            </a:extLst>
          </p:cNvPr>
          <p:cNvSpPr/>
          <p:nvPr/>
        </p:nvSpPr>
        <p:spPr>
          <a:xfrm>
            <a:off x="2708275" y="2340720"/>
            <a:ext cx="1799771" cy="1669143"/>
          </a:xfrm>
          <a:prstGeom prst="cub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03688-CA6A-314E-A1E5-B013FDFA0762}"/>
              </a:ext>
            </a:extLst>
          </p:cNvPr>
          <p:cNvSpPr txBox="1"/>
          <p:nvPr/>
        </p:nvSpPr>
        <p:spPr>
          <a:xfrm>
            <a:off x="838200" y="299062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E5BE-2C59-784B-9704-B9FE746C12BA}"/>
              </a:ext>
            </a:extLst>
          </p:cNvPr>
          <p:cNvSpPr txBox="1"/>
          <p:nvPr/>
        </p:nvSpPr>
        <p:spPr>
          <a:xfrm>
            <a:off x="5748957" y="2984331"/>
            <a:ext cx="14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prediction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11D50-73E9-8542-9878-332BF4B48517}"/>
              </a:ext>
            </a:extLst>
          </p:cNvPr>
          <p:cNvCxnSpPr/>
          <p:nvPr/>
        </p:nvCxnSpPr>
        <p:spPr>
          <a:xfrm>
            <a:off x="1443536" y="3175291"/>
            <a:ext cx="1017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DDAC8-65A3-1D47-86B5-DD7A339282D5}"/>
              </a:ext>
            </a:extLst>
          </p:cNvPr>
          <p:cNvCxnSpPr/>
          <p:nvPr/>
        </p:nvCxnSpPr>
        <p:spPr>
          <a:xfrm>
            <a:off x="4647746" y="3175291"/>
            <a:ext cx="1017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A502BB-6D11-244B-BC79-A33644E5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05" y="293492"/>
            <a:ext cx="3784850" cy="46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210A2-8AD6-D344-B081-206DE811F686}"/>
              </a:ext>
            </a:extLst>
          </p:cNvPr>
          <p:cNvSpPr txBox="1"/>
          <p:nvPr/>
        </p:nvSpPr>
        <p:spPr>
          <a:xfrm>
            <a:off x="316807" y="4146400"/>
            <a:ext cx="1062808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/>
                <a:cs typeface="Helvetica"/>
              </a:rPr>
              <a:t>The box is configurable and </a:t>
            </a: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/>
                <a:cs typeface="Helvetica"/>
              </a:rPr>
              <a:t>interpretable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elvetica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 pitchFamily="2" charset="0"/>
              </a:rPr>
              <a:t>MOS is a ”primitive” example: Predict Y from records of X(s)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Helvetica" pitchFamily="2" charset="0"/>
            </a:endParaRP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Helvetica" pitchFamily="2" charset="0"/>
              </a:rPr>
              <a:t>Recommended reading: McGovern et al. (2019), “</a:t>
            </a:r>
            <a:r>
              <a:rPr lang="en-US" sz="2000">
                <a:latin typeface="Helvetica" pitchFamily="2" charset="0"/>
              </a:rPr>
              <a:t>Making the Black Box More Transparent: Understanding the Physical Implications of Machine Learning”, BAMS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9208FB-4088-ECD3-A242-DA271DF9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25F3-BAA0-2E4D-B660-27975D2E31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9C401-40A7-22FC-27C7-329ADC2B458B}"/>
              </a:ext>
            </a:extLst>
          </p:cNvPr>
          <p:cNvSpPr txBox="1"/>
          <p:nvPr/>
        </p:nvSpPr>
        <p:spPr>
          <a:xfrm>
            <a:off x="4539343" y="1143000"/>
            <a:ext cx="2100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of ML for atmospheric science</a:t>
            </a:r>
          </a:p>
          <a:p>
            <a:endParaRPr lang="en-US" dirty="0"/>
          </a:p>
          <a:p>
            <a:r>
              <a:rPr lang="en-US" dirty="0"/>
              <a:t>Relevance prioritized for operations</a:t>
            </a:r>
          </a:p>
        </p:txBody>
      </p:sp>
    </p:spTree>
    <p:extLst>
      <p:ext uri="{BB962C8B-B14F-4D97-AF65-F5344CB8AC3E}">
        <p14:creationId xmlns:p14="http://schemas.microsoft.com/office/powerpoint/2010/main" val="28719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7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Trebuchet MS</vt:lpstr>
      <vt:lpstr>Office Theme</vt:lpstr>
      <vt:lpstr>PowerPoint Presentation</vt:lpstr>
      <vt:lpstr>PowerPoint Presentation</vt:lpstr>
      <vt:lpstr>Why Choose ML?</vt:lpstr>
      <vt:lpstr>The ML “Black Box”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Hill,Aaron</dc:creator>
  <cp:lastModifiedBy>Hill,Aaron</cp:lastModifiedBy>
  <cp:revision>3</cp:revision>
  <dcterms:created xsi:type="dcterms:W3CDTF">2023-08-11T17:09:25Z</dcterms:created>
  <dcterms:modified xsi:type="dcterms:W3CDTF">2023-08-11T17:52:50Z</dcterms:modified>
</cp:coreProperties>
</file>