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2" r:id="rId10"/>
    <p:sldId id="263" r:id="rId11"/>
    <p:sldId id="267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B0606-F00A-2742-9A5C-082A69AE66ED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81B3D-3145-1A4F-ABE5-209DA2CB0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1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100,000 considered a small dataset. A big one would be a dataset of 27,000,000 or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58,000 movies by 280,000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user is called the cold start problem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based filtering was used to solve the cold start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Ask user which of the top 10 movies they liked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user A likes items 5, 6, 7, and 8 and user B likes items 5, 6, and 7, then it is highly likely that user B will also like item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were more movies than users, so using a user-user similarity would have been quicker but the more accurate result was with item-item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based recommendations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Idea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you like an item, you will also like "similar"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variables are bias and a minimized cost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 scale of 0 to 5 our best model is only about 0.55 off while the rest are closer to being 1 whole rating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RMSE is important for the cold start problem. Gave slightly different results than when another method was used (SVD)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9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only a handful of people rated a certain movie, the rating on that movie may be fair. Ex: if only 5 people rated and superhero movie and gave it a 1/5 just because they don’t like action, then that’s not representative of variety of people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info can be obtained from a new user, do they like long or short movies, do they like movies with sequels, or do they like a certain genre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NOTE THE TOTAL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Collaborative filtering – multiple people feel a certain 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based filtering – need that baseline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81B3D-3145-1A4F-ABE5-209DA2CB0E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8/16/22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rouplens.org/datasets/movielens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30.png"/><Relationship Id="rId7" Type="http://schemas.openxmlformats.org/officeDocument/2006/relationships/image" Target="../media/image15.jpe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5.sv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31.sv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B8F2C0-5085-4286-BF3B-489C592A9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Scene board in red background">
            <a:extLst>
              <a:ext uri="{FF2B5EF4-FFF2-40B4-BE49-F238E27FC236}">
                <a16:creationId xmlns:a16="http://schemas.microsoft.com/office/drawing/2014/main" id="{BCDC5833-3933-D6EE-C616-492AE4ECB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0" r="26390" b="-1"/>
          <a:stretch/>
        </p:blipFill>
        <p:spPr>
          <a:xfrm>
            <a:off x="20" y="10"/>
            <a:ext cx="7113748" cy="6864903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05AD56-8B1B-4111-AE73-A1DEC707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5103" y="-5976"/>
            <a:ext cx="8556895" cy="6872531"/>
          </a:xfrm>
          <a:custGeom>
            <a:avLst/>
            <a:gdLst>
              <a:gd name="connsiteX0" fmla="*/ 5317418 w 8556895"/>
              <a:gd name="connsiteY0" fmla="*/ 0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5869355 w 8556895"/>
              <a:gd name="connsiteY3" fmla="*/ 6858000 h 6865265"/>
              <a:gd name="connsiteX4" fmla="*/ 5869355 w 8556895"/>
              <a:gd name="connsiteY4" fmla="*/ 6865265 h 6865265"/>
              <a:gd name="connsiteX5" fmla="*/ 0 w 8556895"/>
              <a:gd name="connsiteY5" fmla="*/ 6865265 h 6865265"/>
              <a:gd name="connsiteX6" fmla="*/ 3430955 w 8556895"/>
              <a:gd name="connsiteY6" fmla="*/ 3434310 h 6865265"/>
              <a:gd name="connsiteX7" fmla="*/ 176556 w 8556895"/>
              <a:gd name="connsiteY7" fmla="*/ 7819 h 6865265"/>
              <a:gd name="connsiteX8" fmla="*/ 154644 w 8556895"/>
              <a:gd name="connsiteY8" fmla="*/ 7265 h 6865265"/>
              <a:gd name="connsiteX9" fmla="*/ 5317418 w 8556895"/>
              <a:gd name="connsiteY9" fmla="*/ 7265 h 6865265"/>
              <a:gd name="connsiteX0" fmla="*/ 5317418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5869355 w 8556895"/>
              <a:gd name="connsiteY3" fmla="*/ 6858000 h 6865265"/>
              <a:gd name="connsiteX4" fmla="*/ 5869355 w 8556895"/>
              <a:gd name="connsiteY4" fmla="*/ 6865265 h 6865265"/>
              <a:gd name="connsiteX5" fmla="*/ 0 w 8556895"/>
              <a:gd name="connsiteY5" fmla="*/ 6865265 h 6865265"/>
              <a:gd name="connsiteX6" fmla="*/ 3430955 w 8556895"/>
              <a:gd name="connsiteY6" fmla="*/ 3434310 h 6865265"/>
              <a:gd name="connsiteX7" fmla="*/ 176556 w 8556895"/>
              <a:gd name="connsiteY7" fmla="*/ 7819 h 6865265"/>
              <a:gd name="connsiteX8" fmla="*/ 154644 w 8556895"/>
              <a:gd name="connsiteY8" fmla="*/ 7265 h 6865265"/>
              <a:gd name="connsiteX9" fmla="*/ 5317418 w 8556895"/>
              <a:gd name="connsiteY9" fmla="*/ 7265 h 6865265"/>
              <a:gd name="connsiteX0" fmla="*/ 5317418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5869355 w 8556895"/>
              <a:gd name="connsiteY3" fmla="*/ 6858000 h 6865265"/>
              <a:gd name="connsiteX4" fmla="*/ 0 w 8556895"/>
              <a:gd name="connsiteY4" fmla="*/ 6865265 h 6865265"/>
              <a:gd name="connsiteX5" fmla="*/ 3430955 w 8556895"/>
              <a:gd name="connsiteY5" fmla="*/ 3434310 h 6865265"/>
              <a:gd name="connsiteX6" fmla="*/ 176556 w 8556895"/>
              <a:gd name="connsiteY6" fmla="*/ 7819 h 6865265"/>
              <a:gd name="connsiteX7" fmla="*/ 154644 w 8556895"/>
              <a:gd name="connsiteY7" fmla="*/ 7265 h 6865265"/>
              <a:gd name="connsiteX8" fmla="*/ 5317418 w 8556895"/>
              <a:gd name="connsiteY8" fmla="*/ 7265 h 6865265"/>
              <a:gd name="connsiteX0" fmla="*/ 5317418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0 w 8556895"/>
              <a:gd name="connsiteY3" fmla="*/ 6865265 h 6865265"/>
              <a:gd name="connsiteX4" fmla="*/ 3430955 w 8556895"/>
              <a:gd name="connsiteY4" fmla="*/ 3434310 h 6865265"/>
              <a:gd name="connsiteX5" fmla="*/ 176556 w 8556895"/>
              <a:gd name="connsiteY5" fmla="*/ 7819 h 6865265"/>
              <a:gd name="connsiteX6" fmla="*/ 154644 w 8556895"/>
              <a:gd name="connsiteY6" fmla="*/ 7265 h 6865265"/>
              <a:gd name="connsiteX7" fmla="*/ 5317418 w 8556895"/>
              <a:gd name="connsiteY7" fmla="*/ 7265 h 6865265"/>
              <a:gd name="connsiteX0" fmla="*/ 154644 w 8556895"/>
              <a:gd name="connsiteY0" fmla="*/ 7265 h 6865265"/>
              <a:gd name="connsiteX1" fmla="*/ 8556895 w 8556895"/>
              <a:gd name="connsiteY1" fmla="*/ 0 h 6865265"/>
              <a:gd name="connsiteX2" fmla="*/ 8556895 w 8556895"/>
              <a:gd name="connsiteY2" fmla="*/ 6858000 h 6865265"/>
              <a:gd name="connsiteX3" fmla="*/ 0 w 8556895"/>
              <a:gd name="connsiteY3" fmla="*/ 6865265 h 6865265"/>
              <a:gd name="connsiteX4" fmla="*/ 3430955 w 8556895"/>
              <a:gd name="connsiteY4" fmla="*/ 3434310 h 6865265"/>
              <a:gd name="connsiteX5" fmla="*/ 176556 w 8556895"/>
              <a:gd name="connsiteY5" fmla="*/ 7819 h 6865265"/>
              <a:gd name="connsiteX6" fmla="*/ 154644 w 8556895"/>
              <a:gd name="connsiteY6" fmla="*/ 7265 h 686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56895" h="6865265">
                <a:moveTo>
                  <a:pt x="154644" y="7265"/>
                </a:moveTo>
                <a:lnTo>
                  <a:pt x="8556895" y="0"/>
                </a:lnTo>
                <a:lnTo>
                  <a:pt x="8556895" y="6858000"/>
                </a:lnTo>
                <a:lnTo>
                  <a:pt x="0" y="6865265"/>
                </a:lnTo>
                <a:cubicBezTo>
                  <a:pt x="1894864" y="6865265"/>
                  <a:pt x="3430955" y="5329174"/>
                  <a:pt x="3430955" y="3434310"/>
                </a:cubicBezTo>
                <a:cubicBezTo>
                  <a:pt x="3430955" y="1598661"/>
                  <a:pt x="1989370" y="99711"/>
                  <a:pt x="176556" y="7819"/>
                </a:cubicBezTo>
                <a:lnTo>
                  <a:pt x="154644" y="72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646A7-E27C-4E4F-2866-41EA4003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22" y="685800"/>
            <a:ext cx="4959177" cy="3814481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A Recommendation System for Movies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39D4E6-5229-413A-A17B-5910539E8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600" y="4957767"/>
            <a:ext cx="9880399" cy="1907146"/>
          </a:xfrm>
          <a:custGeom>
            <a:avLst/>
            <a:gdLst>
              <a:gd name="connsiteX0" fmla="*/ 3703306 w 9880399"/>
              <a:gd name="connsiteY0" fmla="*/ 0 h 1907146"/>
              <a:gd name="connsiteX1" fmla="*/ 9880399 w 9880399"/>
              <a:gd name="connsiteY1" fmla="*/ 0 h 1907146"/>
              <a:gd name="connsiteX2" fmla="*/ 9880399 w 9880399"/>
              <a:gd name="connsiteY2" fmla="*/ 1907146 h 1907146"/>
              <a:gd name="connsiteX3" fmla="*/ 0 w 9880399"/>
              <a:gd name="connsiteY3" fmla="*/ 1907146 h 1907146"/>
              <a:gd name="connsiteX4" fmla="*/ 38110 w 9880399"/>
              <a:gd name="connsiteY4" fmla="*/ 1752976 h 1907146"/>
              <a:gd name="connsiteX5" fmla="*/ 2390342 w 9880399"/>
              <a:gd name="connsiteY5" fmla="*/ 1 h 1907146"/>
              <a:gd name="connsiteX6" fmla="*/ 2500931 w 9880399"/>
              <a:gd name="connsiteY6" fmla="*/ 2797 h 1907146"/>
              <a:gd name="connsiteX7" fmla="*/ 3703306 w 9880399"/>
              <a:gd name="connsiteY7" fmla="*/ 2797 h 190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0399" h="1907146">
                <a:moveTo>
                  <a:pt x="3703306" y="0"/>
                </a:moveTo>
                <a:lnTo>
                  <a:pt x="9880399" y="0"/>
                </a:lnTo>
                <a:lnTo>
                  <a:pt x="9880399" y="1907146"/>
                </a:lnTo>
                <a:lnTo>
                  <a:pt x="0" y="1907146"/>
                </a:lnTo>
                <a:lnTo>
                  <a:pt x="38110" y="1752976"/>
                </a:lnTo>
                <a:cubicBezTo>
                  <a:pt x="339672" y="739254"/>
                  <a:pt x="1278677" y="1"/>
                  <a:pt x="2390342" y="1"/>
                </a:cubicBezTo>
                <a:lnTo>
                  <a:pt x="2500931" y="2797"/>
                </a:lnTo>
                <a:lnTo>
                  <a:pt x="3703306" y="2797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BBD7C-EA9D-4139-C1D0-392696DF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7435" y="5257800"/>
            <a:ext cx="4834964" cy="1118445"/>
          </a:xfrm>
        </p:spPr>
        <p:txBody>
          <a:bodyPr anchor="ctr">
            <a:normAutofit/>
          </a:bodyPr>
          <a:lstStyle/>
          <a:p>
            <a:pPr algn="r"/>
            <a:r>
              <a:rPr lang="en-US" sz="1400" dirty="0">
                <a:solidFill>
                  <a:srgbClr val="FFFFFF"/>
                </a:solidFill>
              </a:rPr>
              <a:t>By: Alec Hing</a:t>
            </a:r>
          </a:p>
        </p:txBody>
      </p:sp>
    </p:spTree>
    <p:extLst>
      <p:ext uri="{BB962C8B-B14F-4D97-AF65-F5344CB8AC3E}">
        <p14:creationId xmlns:p14="http://schemas.microsoft.com/office/powerpoint/2010/main" val="13603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2606-C076-2963-B9DF-D39E314B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903D-F2E4-176E-674A-CEF39E2C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Fine tuning the parameters </a:t>
            </a:r>
          </a:p>
          <a:p>
            <a:r>
              <a:rPr lang="en-US" sz="2400" dirty="0"/>
              <a:t>Ask about Genres, Length, Actors</a:t>
            </a:r>
          </a:p>
          <a:p>
            <a:r>
              <a:rPr lang="en-US" sz="2400" dirty="0"/>
              <a:t>Number of ratings per movie (See next slide)</a:t>
            </a:r>
          </a:p>
          <a:p>
            <a:endParaRPr lang="en-US" sz="2400" dirty="0"/>
          </a:p>
        </p:txBody>
      </p:sp>
      <p:pic>
        <p:nvPicPr>
          <p:cNvPr id="4098" name="Picture 2" descr="Deadpool (2016) - IMDb">
            <a:extLst>
              <a:ext uri="{FF2B5EF4-FFF2-40B4-BE49-F238E27FC236}">
                <a16:creationId xmlns:a16="http://schemas.microsoft.com/office/drawing/2014/main" id="{E19D7F23-F418-D3F3-622E-5260F91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" y="3776134"/>
            <a:ext cx="1896533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vengers: Endgame (Movie, 2019) | Release Date, Tickets, Trailers, Posters">
            <a:extLst>
              <a:ext uri="{FF2B5EF4-FFF2-40B4-BE49-F238E27FC236}">
                <a16:creationId xmlns:a16="http://schemas.microsoft.com/office/drawing/2014/main" id="{FA88FEE9-1769-EA36-B2B0-BF5AE6A0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776134"/>
            <a:ext cx="192024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rrest Gump (1994) - IMDb">
            <a:extLst>
              <a:ext uri="{FF2B5EF4-FFF2-40B4-BE49-F238E27FC236}">
                <a16:creationId xmlns:a16="http://schemas.microsoft.com/office/drawing/2014/main" id="{49089E73-3125-85C4-EC65-80BE42FD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33" y="3749377"/>
            <a:ext cx="1980179" cy="287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3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D090-1E80-0709-F875-1F26F8B7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5405A-F881-5479-DEBD-DCBF8825A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721" y="1919671"/>
            <a:ext cx="3920744" cy="4618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B932-8DEA-50C6-C33D-12BDA608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79" y="2146177"/>
            <a:ext cx="5245100" cy="416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FCC62-8D16-92E6-E8A2-C665B58487EE}"/>
              </a:ext>
            </a:extLst>
          </p:cNvPr>
          <p:cNvSpPr txBox="1"/>
          <p:nvPr/>
        </p:nvSpPr>
        <p:spPr>
          <a:xfrm>
            <a:off x="4555067" y="3429001"/>
            <a:ext cx="2028445" cy="1107996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50800" dir="5400000" algn="ctr" rotWithShape="0">
              <a:schemeClr val="accent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656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BCEE-71C8-C330-02FC-0993DE8A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2902-C9AC-13E2-FC43-846B7AE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time – Small dataset vs. </a:t>
            </a:r>
            <a:r>
              <a:rPr lang="en-US" b="1" u="sng" dirty="0"/>
              <a:t>Big</a:t>
            </a:r>
            <a:r>
              <a:rPr lang="en-US" u="sng" dirty="0"/>
              <a:t> </a:t>
            </a:r>
            <a:r>
              <a:rPr lang="en-US" b="1" u="sng" dirty="0"/>
              <a:t>dataset</a:t>
            </a:r>
          </a:p>
          <a:p>
            <a:r>
              <a:rPr lang="en-US" dirty="0"/>
              <a:t>Recommend movies similar users would like</a:t>
            </a:r>
          </a:p>
          <a:p>
            <a:r>
              <a:rPr lang="en-US" dirty="0"/>
              <a:t>Ask users about their interests</a:t>
            </a:r>
          </a:p>
          <a:p>
            <a:r>
              <a:rPr lang="en-US" dirty="0"/>
              <a:t>Consider </a:t>
            </a:r>
            <a:r>
              <a:rPr lang="en-US" b="1" i="1" dirty="0"/>
              <a:t>number</a:t>
            </a:r>
            <a:r>
              <a:rPr lang="en-US" dirty="0"/>
              <a:t> of ratings </a:t>
            </a:r>
          </a:p>
        </p:txBody>
      </p:sp>
      <p:pic>
        <p:nvPicPr>
          <p:cNvPr id="5" name="Graphic 4" descr="Upward trend outline">
            <a:extLst>
              <a:ext uri="{FF2B5EF4-FFF2-40B4-BE49-F238E27FC236}">
                <a16:creationId xmlns:a16="http://schemas.microsoft.com/office/drawing/2014/main" id="{B08F7967-0570-C473-DEE6-2CC5893F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066" y="3835399"/>
            <a:ext cx="2455333" cy="245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C6CA0-C7DB-F7BE-0E5E-01D078CD5250}"/>
              </a:ext>
            </a:extLst>
          </p:cNvPr>
          <p:cNvSpPr txBox="1"/>
          <p:nvPr/>
        </p:nvSpPr>
        <p:spPr>
          <a:xfrm>
            <a:off x="4834465" y="6106066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Size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00F7E-6D0F-A74E-7B19-8C8A4F9E9A15}"/>
              </a:ext>
            </a:extLst>
          </p:cNvPr>
          <p:cNvSpPr txBox="1"/>
          <p:nvPr/>
        </p:nvSpPr>
        <p:spPr>
          <a:xfrm>
            <a:off x="2421466" y="5063065"/>
            <a:ext cx="20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Computer time</a:t>
            </a:r>
          </a:p>
        </p:txBody>
      </p:sp>
    </p:spTree>
    <p:extLst>
      <p:ext uri="{BB962C8B-B14F-4D97-AF65-F5344CB8AC3E}">
        <p14:creationId xmlns:p14="http://schemas.microsoft.com/office/powerpoint/2010/main" val="408996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54E4-3F56-D126-FB8E-0326E303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85E7-1475-A3AC-C61F-D522DE3D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rated -&gt; Some of the most popular</a:t>
            </a:r>
          </a:p>
          <a:p>
            <a:r>
              <a:rPr lang="en-US" sz="2400" dirty="0"/>
              <a:t>More ratings for a movie = More accurate </a:t>
            </a:r>
          </a:p>
          <a:p>
            <a:r>
              <a:rPr lang="en-US" sz="2400" dirty="0"/>
              <a:t>Need a baseline of user’s interests</a:t>
            </a:r>
          </a:p>
          <a:p>
            <a:endParaRPr lang="en-US" sz="2400" dirty="0"/>
          </a:p>
        </p:txBody>
      </p:sp>
      <p:pic>
        <p:nvPicPr>
          <p:cNvPr id="5126" name="Picture 6" descr="The Matrix (1999) - IMDb">
            <a:extLst>
              <a:ext uri="{FF2B5EF4-FFF2-40B4-BE49-F238E27FC236}">
                <a16:creationId xmlns:a16="http://schemas.microsoft.com/office/drawing/2014/main" id="{7FF5D882-272D-E8BC-FFC9-67D3D144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59200"/>
            <a:ext cx="1870051" cy="28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Jurassic Park (1993) - IMDb">
            <a:extLst>
              <a:ext uri="{FF2B5EF4-FFF2-40B4-BE49-F238E27FC236}">
                <a16:creationId xmlns:a16="http://schemas.microsoft.com/office/drawing/2014/main" id="{BC645DC9-A2AB-C2A7-9CE2-8EA16A36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52" y="3759199"/>
            <a:ext cx="1875257" cy="28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chindler's List (1993) - IMDb">
            <a:extLst>
              <a:ext uri="{FF2B5EF4-FFF2-40B4-BE49-F238E27FC236}">
                <a16:creationId xmlns:a16="http://schemas.microsoft.com/office/drawing/2014/main" id="{8343B1ED-6D05-11CC-CD87-CE75E8F4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10" y="3759199"/>
            <a:ext cx="1873956" cy="28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5BA-460A-F6F1-1E84-4CDFE17A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33E1-8DCE-B847-716F-3C38DCDB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ahing619@gmail.com</a:t>
            </a:r>
          </a:p>
          <a:p>
            <a:r>
              <a:rPr lang="en-US" dirty="0"/>
              <a:t>GitHub: @ahing</a:t>
            </a:r>
          </a:p>
          <a:p>
            <a:r>
              <a:rPr lang="en-US" dirty="0"/>
              <a:t>LinkedIn: https://www.linkedin.com/in/alec-hing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5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49CE-C656-33CC-24A3-826B9D27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6AAC-E719-690B-D1BD-B0CA12D31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Data Involved</a:t>
            </a:r>
          </a:p>
          <a:p>
            <a:r>
              <a:rPr lang="en-US" dirty="0"/>
              <a:t>Approach 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Recommendations 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7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0FBF-D55D-B6E4-8665-71848F6C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D18B40A9-878D-8063-EF5A-AC12AA6E2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7571" y="4369023"/>
            <a:ext cx="1607450" cy="1607450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4D953FA3-306A-A499-6CFD-F43DF3145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6480" y="6042991"/>
            <a:ext cx="493276" cy="493276"/>
          </a:xfrm>
          <a:prstGeom prst="rect">
            <a:avLst/>
          </a:prstGeom>
        </p:spPr>
      </p:pic>
      <p:pic>
        <p:nvPicPr>
          <p:cNvPr id="15" name="Graphic 14" descr="Thumbs Down with solid fill">
            <a:extLst>
              <a:ext uri="{FF2B5EF4-FFF2-40B4-BE49-F238E27FC236}">
                <a16:creationId xmlns:a16="http://schemas.microsoft.com/office/drawing/2014/main" id="{9D922727-30D2-E062-8C6A-BDBC31F0E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7182" y="6129657"/>
            <a:ext cx="493276" cy="4932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AD8B-3229-F5CF-B586-5E9E020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Netflix user’s meaningful recommendations they may like</a:t>
            </a:r>
          </a:p>
          <a:p>
            <a:r>
              <a:rPr lang="en-US" dirty="0"/>
              <a:t>How do we know what movies a user may like based on prior likes?</a:t>
            </a:r>
          </a:p>
          <a:p>
            <a:pPr lvl="1"/>
            <a:r>
              <a:rPr lang="en-US" dirty="0"/>
              <a:t>What about no information?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oy Story (1995) - IMDb">
            <a:extLst>
              <a:ext uri="{FF2B5EF4-FFF2-40B4-BE49-F238E27FC236}">
                <a16:creationId xmlns:a16="http://schemas.microsoft.com/office/drawing/2014/main" id="{6DA687F5-9118-E3C0-8998-7EF1BC70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80" y="4369023"/>
            <a:ext cx="1121404" cy="16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C20260FD-9CB8-8A2D-0087-E1A06EAD54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2400" y="4855069"/>
            <a:ext cx="1121404" cy="1121404"/>
          </a:xfrm>
          <a:prstGeom prst="rect">
            <a:avLst/>
          </a:prstGeom>
        </p:spPr>
      </p:pic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5AF78925-1E5F-E091-7D50-8C65808D5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05618" y="4748807"/>
            <a:ext cx="1121404" cy="11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0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F1C1-4C62-1F8F-79BE-CF9D0E7F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Involved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BA2C-60ED-817D-9FCF-61179FB8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datasets used in this project are from the </a:t>
            </a:r>
            <a:r>
              <a:rPr lang="en-US" dirty="0">
                <a:hlinkClick r:id="rId2"/>
              </a:rPr>
              <a:t>MovieLens</a:t>
            </a:r>
            <a:r>
              <a:rPr lang="en-US" dirty="0"/>
              <a:t> research lab at the University of Minnesota</a:t>
            </a:r>
          </a:p>
          <a:p>
            <a:r>
              <a:rPr lang="en-US" dirty="0"/>
              <a:t>Main categories analyzed were </a:t>
            </a:r>
            <a:r>
              <a:rPr lang="en-US" b="1" dirty="0">
                <a:solidFill>
                  <a:srgbClr val="FF0000"/>
                </a:solidFill>
              </a:rPr>
              <a:t>Movie Id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Title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Genre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User Id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Rating</a:t>
            </a:r>
          </a:p>
          <a:p>
            <a:r>
              <a:rPr lang="en-US" dirty="0"/>
              <a:t>Ratings were on a scale of </a:t>
            </a:r>
            <a:r>
              <a:rPr lang="en-US" b="1" dirty="0"/>
              <a:t>0</a:t>
            </a:r>
            <a:r>
              <a:rPr lang="en-US" dirty="0"/>
              <a:t> to </a:t>
            </a:r>
            <a:r>
              <a:rPr lang="en-US" b="1" dirty="0"/>
              <a:t>5</a:t>
            </a:r>
          </a:p>
        </p:txBody>
      </p: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D742815B-BAB3-5751-D152-F5AAFED5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866" y="4104120"/>
            <a:ext cx="1303867" cy="1303867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C102A737-4B48-B782-6719-A59A6840EB0F}"/>
              </a:ext>
            </a:extLst>
          </p:cNvPr>
          <p:cNvSpPr/>
          <p:nvPr/>
        </p:nvSpPr>
        <p:spPr>
          <a:xfrm>
            <a:off x="3589864" y="4454381"/>
            <a:ext cx="592669" cy="60334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emium Vector | Clapper film movie icon design">
            <a:extLst>
              <a:ext uri="{FF2B5EF4-FFF2-40B4-BE49-F238E27FC236}">
                <a16:creationId xmlns:a16="http://schemas.microsoft.com/office/drawing/2014/main" id="{A897974E-27DE-024B-7D86-D0D4D7B2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677" y="3898016"/>
            <a:ext cx="1544167" cy="15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qual 9">
            <a:extLst>
              <a:ext uri="{FF2B5EF4-FFF2-40B4-BE49-F238E27FC236}">
                <a16:creationId xmlns:a16="http://schemas.microsoft.com/office/drawing/2014/main" id="{2E5F3D79-E652-C274-D67A-760C93B07979}"/>
              </a:ext>
            </a:extLst>
          </p:cNvPr>
          <p:cNvSpPr/>
          <p:nvPr/>
        </p:nvSpPr>
        <p:spPr>
          <a:xfrm>
            <a:off x="5835385" y="4574018"/>
            <a:ext cx="595904" cy="36406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10C38-057F-48FF-048E-8D0569DDA435}"/>
              </a:ext>
            </a:extLst>
          </p:cNvPr>
          <p:cNvSpPr txBox="1"/>
          <p:nvPr/>
        </p:nvSpPr>
        <p:spPr>
          <a:xfrm>
            <a:off x="6456158" y="443288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100,836 total movies rated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B538A-4F0E-BB0B-7C00-B0AFA947DEB8}"/>
              </a:ext>
            </a:extLst>
          </p:cNvPr>
          <p:cNvSpPr txBox="1"/>
          <p:nvPr/>
        </p:nvSpPr>
        <p:spPr>
          <a:xfrm>
            <a:off x="2210608" y="5442183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610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12635-C938-365D-C98C-6E33FBD462D6}"/>
              </a:ext>
            </a:extLst>
          </p:cNvPr>
          <p:cNvSpPr txBox="1"/>
          <p:nvPr/>
        </p:nvSpPr>
        <p:spPr>
          <a:xfrm>
            <a:off x="4481160" y="5419421"/>
            <a:ext cx="96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9724 movies</a:t>
            </a:r>
          </a:p>
        </p:txBody>
      </p:sp>
    </p:spTree>
    <p:extLst>
      <p:ext uri="{BB962C8B-B14F-4D97-AF65-F5344CB8AC3E}">
        <p14:creationId xmlns:p14="http://schemas.microsoft.com/office/powerpoint/2010/main" val="305380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1E93-F247-DE4E-33B2-4EF2BBF3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AB33-A9E6-4458-2658-D776413B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have they not seen?</a:t>
            </a:r>
          </a:p>
          <a:p>
            <a:pPr lvl="1"/>
            <a:r>
              <a:rPr lang="en-US" dirty="0"/>
              <a:t>Quantity of movies</a:t>
            </a:r>
          </a:p>
          <a:p>
            <a:pPr lvl="1"/>
            <a:r>
              <a:rPr lang="en-US" dirty="0"/>
              <a:t>Total ratings per movie</a:t>
            </a:r>
          </a:p>
          <a:p>
            <a:r>
              <a:rPr lang="en-US" dirty="0"/>
              <a:t>2 systems will be used to create a proper recommendation system</a:t>
            </a:r>
          </a:p>
          <a:p>
            <a:pPr lvl="1"/>
            <a:r>
              <a:rPr lang="en-US" dirty="0"/>
              <a:t>First – </a:t>
            </a:r>
            <a:r>
              <a:rPr lang="en-US" b="1" dirty="0"/>
              <a:t>Collaborative Filtering</a:t>
            </a:r>
            <a:r>
              <a:rPr lang="en-US" dirty="0"/>
              <a:t>: Users with similar interests will probably like the same thing</a:t>
            </a:r>
          </a:p>
          <a:p>
            <a:pPr lvl="1"/>
            <a:r>
              <a:rPr lang="en-US" dirty="0"/>
              <a:t>Second - </a:t>
            </a:r>
            <a:r>
              <a:rPr lang="en-US" b="1" dirty="0"/>
              <a:t>Content based filtering</a:t>
            </a:r>
            <a:r>
              <a:rPr lang="en-US" dirty="0"/>
              <a:t>: If a user likes an item, they may like similar items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A82A-C925-23CA-88CA-29F7D323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DB9C-F50A-2427-BC01-72E18E24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ALS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matrix factorization </a:t>
            </a:r>
            <a:r>
              <a:rPr lang="en-US" dirty="0"/>
              <a:t>models used for massive datasets</a:t>
            </a:r>
          </a:p>
          <a:p>
            <a:pPr lvl="1"/>
            <a:r>
              <a:rPr lang="en-US" dirty="0"/>
              <a:t>Memory based methods used for simplicity </a:t>
            </a:r>
          </a:p>
          <a:p>
            <a:r>
              <a:rPr lang="en-US" dirty="0"/>
              <a:t>Because this is a “</a:t>
            </a:r>
            <a:r>
              <a:rPr lang="en-US" i="1" dirty="0"/>
              <a:t>smaller</a:t>
            </a:r>
            <a:r>
              <a:rPr lang="en-US" dirty="0"/>
              <a:t>” dataset, computing time was </a:t>
            </a:r>
            <a:r>
              <a:rPr lang="en-US" i="1" dirty="0"/>
              <a:t>not</a:t>
            </a:r>
            <a:r>
              <a:rPr lang="en-US" dirty="0"/>
              <a:t> a priority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00AAA057-40A2-A496-D340-ED74E31AC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3333" y="3981332"/>
            <a:ext cx="1794934" cy="1794934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92B0EBFC-7E61-EFB7-6393-E0963C4F2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5869" y="4235332"/>
            <a:ext cx="1371598" cy="137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2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6798-F194-3758-F7F6-4F2D1CC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Collaborative Filtering</a:t>
            </a:r>
          </a:p>
        </p:txBody>
      </p:sp>
      <p:pic>
        <p:nvPicPr>
          <p:cNvPr id="4" name="Picture 2" descr="Premium Vector | Clapper film movie icon design">
            <a:extLst>
              <a:ext uri="{FF2B5EF4-FFF2-40B4-BE49-F238E27FC236}">
                <a16:creationId xmlns:a16="http://schemas.microsoft.com/office/drawing/2014/main" id="{E6FDD48F-D609-57C8-2BE8-004DC12EB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4" y="1738581"/>
            <a:ext cx="1509712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emium Vector | Clapper film movie icon design">
            <a:extLst>
              <a:ext uri="{FF2B5EF4-FFF2-40B4-BE49-F238E27FC236}">
                <a16:creationId xmlns:a16="http://schemas.microsoft.com/office/drawing/2014/main" id="{ADA2438B-6F7A-F3D0-A8F0-635A2230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08" y="1738581"/>
            <a:ext cx="1509712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 descr="User with solid fill">
            <a:extLst>
              <a:ext uri="{FF2B5EF4-FFF2-40B4-BE49-F238E27FC236}">
                <a16:creationId xmlns:a16="http://schemas.microsoft.com/office/drawing/2014/main" id="{B7CA8AEA-9770-4B54-DEB2-9AA109F29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486" y="3429000"/>
            <a:ext cx="1388248" cy="1388248"/>
          </a:xfrm>
          <a:prstGeom prst="rect">
            <a:avLst/>
          </a:prstGeom>
        </p:spPr>
      </p:pic>
      <p:pic>
        <p:nvPicPr>
          <p:cNvPr id="7" name="Content Placeholder 4" descr="User with solid fill">
            <a:extLst>
              <a:ext uri="{FF2B5EF4-FFF2-40B4-BE49-F238E27FC236}">
                <a16:creationId xmlns:a16="http://schemas.microsoft.com/office/drawing/2014/main" id="{233D5BBA-1AAD-9B00-9852-4FE296252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5629" y="3429000"/>
            <a:ext cx="1388248" cy="1388248"/>
          </a:xfrm>
          <a:prstGeom prst="rect">
            <a:avLst/>
          </a:prstGeom>
        </p:spPr>
      </p:pic>
      <p:pic>
        <p:nvPicPr>
          <p:cNvPr id="8" name="Picture 2" descr="Premium Vector | Clapper film movie icon design">
            <a:extLst>
              <a:ext uri="{FF2B5EF4-FFF2-40B4-BE49-F238E27FC236}">
                <a16:creationId xmlns:a16="http://schemas.microsoft.com/office/drawing/2014/main" id="{B61B8EA9-E670-0DF9-4B16-D9C283E3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4938329"/>
            <a:ext cx="1509712" cy="150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010EFB46-2570-3D34-C278-F30BD1B7DC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72523">
            <a:off x="3026910" y="3152507"/>
            <a:ext cx="914400" cy="914400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6484A4A4-22EC-1273-4CE7-251CCE053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178690">
            <a:off x="6775625" y="3155782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536F7568-8973-7147-413C-830D61B2E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22435">
            <a:off x="3032443" y="4895244"/>
            <a:ext cx="914400" cy="914400"/>
          </a:xfrm>
          <a:prstGeom prst="rect">
            <a:avLst/>
          </a:prstGeom>
        </p:spPr>
      </p:pic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BEC05FF9-E7A1-EF11-3526-7A037A3A34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444081">
            <a:off x="6780885" y="4897812"/>
            <a:ext cx="914400" cy="914400"/>
          </a:xfrm>
          <a:prstGeom prst="rect">
            <a:avLst/>
          </a:prstGeom>
        </p:spPr>
      </p:pic>
      <p:pic>
        <p:nvPicPr>
          <p:cNvPr id="14" name="Graphic 13" descr="Transfer outline">
            <a:extLst>
              <a:ext uri="{FF2B5EF4-FFF2-40B4-BE49-F238E27FC236}">
                <a16:creationId xmlns:a16="http://schemas.microsoft.com/office/drawing/2014/main" id="{51A9A38A-B831-4218-7D58-4795B72975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8285" y="380211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596334-109D-FF95-8B15-F0EA34289C31}"/>
              </a:ext>
            </a:extLst>
          </p:cNvPr>
          <p:cNvSpPr txBox="1"/>
          <p:nvPr/>
        </p:nvSpPr>
        <p:spPr>
          <a:xfrm>
            <a:off x="4705445" y="3130428"/>
            <a:ext cx="17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Movies both users have seen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A5114-DB30-A263-3E80-4021C28C088E}"/>
              </a:ext>
            </a:extLst>
          </p:cNvPr>
          <p:cNvSpPr txBox="1"/>
          <p:nvPr/>
        </p:nvSpPr>
        <p:spPr>
          <a:xfrm>
            <a:off x="4705445" y="4725355"/>
            <a:ext cx="150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Similar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EF158-8386-A15B-0382-98252128117C}"/>
              </a:ext>
            </a:extLst>
          </p:cNvPr>
          <p:cNvSpPr txBox="1"/>
          <p:nvPr/>
        </p:nvSpPr>
        <p:spPr>
          <a:xfrm>
            <a:off x="2468713" y="6285474"/>
            <a:ext cx="573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Recommended by user to another user</a:t>
            </a:r>
          </a:p>
        </p:txBody>
      </p:sp>
    </p:spTree>
    <p:extLst>
      <p:ext uri="{BB962C8B-B14F-4D97-AF65-F5344CB8AC3E}">
        <p14:creationId xmlns:p14="http://schemas.microsoft.com/office/powerpoint/2010/main" val="33559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8EAF-C4A4-0D29-872C-DD31259A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– Solution to Cold start Problem </a:t>
            </a: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F6B53BE2-97EE-68B3-3D79-569272136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885" y="1919672"/>
            <a:ext cx="1388248" cy="1388248"/>
          </a:xfr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A3F85258-D827-EED7-06A9-CA647C51D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0534" y="2099996"/>
            <a:ext cx="914400" cy="914400"/>
          </a:xfrm>
          <a:prstGeom prst="rect">
            <a:avLst/>
          </a:prstGeom>
        </p:spPr>
      </p:pic>
      <p:pic>
        <p:nvPicPr>
          <p:cNvPr id="3074" name="Picture 2" descr="Premium Vector | Clapper film movie icon design">
            <a:extLst>
              <a:ext uri="{FF2B5EF4-FFF2-40B4-BE49-F238E27FC236}">
                <a16:creationId xmlns:a16="http://schemas.microsoft.com/office/drawing/2014/main" id="{AF9FA657-774B-7601-E885-581A495A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63" y="1508632"/>
            <a:ext cx="2116669" cy="211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1764F1-E707-FA3A-CF52-27998B32A602}"/>
              </a:ext>
            </a:extLst>
          </p:cNvPr>
          <p:cNvSpPr txBox="1"/>
          <p:nvPr/>
        </p:nvSpPr>
        <p:spPr>
          <a:xfrm>
            <a:off x="4885264" y="3760767"/>
            <a:ext cx="181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Similar Movies</a:t>
            </a:r>
          </a:p>
        </p:txBody>
      </p:sp>
      <p:pic>
        <p:nvPicPr>
          <p:cNvPr id="10" name="Graphic 9" descr="Arrow Right outline">
            <a:extLst>
              <a:ext uri="{FF2B5EF4-FFF2-40B4-BE49-F238E27FC236}">
                <a16:creationId xmlns:a16="http://schemas.microsoft.com/office/drawing/2014/main" id="{2D69D3A2-D796-25C4-1576-127E05AE0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458599" y="3334518"/>
            <a:ext cx="545068" cy="545068"/>
          </a:xfrm>
          <a:prstGeom prst="rect">
            <a:avLst/>
          </a:prstGeom>
        </p:spPr>
      </p:pic>
      <p:pic>
        <p:nvPicPr>
          <p:cNvPr id="12" name="Graphic 11" descr="Arrow Right outline">
            <a:extLst>
              <a:ext uri="{FF2B5EF4-FFF2-40B4-BE49-F238E27FC236}">
                <a16:creationId xmlns:a16="http://schemas.microsoft.com/office/drawing/2014/main" id="{D4131CC5-94F3-F62A-F664-652267D3E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5412432" y="4130099"/>
            <a:ext cx="637401" cy="637401"/>
          </a:xfrm>
          <a:prstGeom prst="rect">
            <a:avLst/>
          </a:prstGeom>
        </p:spPr>
      </p:pic>
      <p:pic>
        <p:nvPicPr>
          <p:cNvPr id="3078" name="Picture 6" descr="Premium Vector | Clapper film movie icon design">
            <a:extLst>
              <a:ext uri="{FF2B5EF4-FFF2-40B4-BE49-F238E27FC236}">
                <a16:creationId xmlns:a16="http://schemas.microsoft.com/office/drawing/2014/main" id="{4E060FC1-28B2-981E-BD7A-B2006A97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64" y="4767500"/>
            <a:ext cx="1811865" cy="181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59D19563-1A91-1E29-9C8B-C3C84FBEDF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421894">
            <a:off x="2133165" y="3761748"/>
            <a:ext cx="2967190" cy="1630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F4A455-BA5B-C57B-CD6D-55390CC333F1}"/>
              </a:ext>
            </a:extLst>
          </p:cNvPr>
          <p:cNvSpPr txBox="1"/>
          <p:nvPr/>
        </p:nvSpPr>
        <p:spPr>
          <a:xfrm>
            <a:off x="1371885" y="4572000"/>
            <a:ext cx="181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to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62C90-7374-11CF-D88C-A064A834DF98}"/>
              </a:ext>
            </a:extLst>
          </p:cNvPr>
          <p:cNvSpPr txBox="1"/>
          <p:nvPr/>
        </p:nvSpPr>
        <p:spPr>
          <a:xfrm>
            <a:off x="7095067" y="2540000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Movie watched by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14B8C-6E3D-0D82-1372-7059657161E4}"/>
              </a:ext>
            </a:extLst>
          </p:cNvPr>
          <p:cNvSpPr txBox="1"/>
          <p:nvPr/>
        </p:nvSpPr>
        <p:spPr>
          <a:xfrm>
            <a:off x="7958382" y="3945433"/>
            <a:ext cx="2861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Content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36688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7043-8EA0-EF28-50C1-C5ECCA2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16D3-6460-9868-E6B8-231829A5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 of the </a:t>
            </a:r>
            <a:r>
              <a:rPr lang="en-US" sz="2400" b="1" dirty="0">
                <a:solidFill>
                  <a:schemeClr val="accent1"/>
                </a:solidFill>
              </a:rPr>
              <a:t>6</a:t>
            </a:r>
            <a:r>
              <a:rPr lang="en-US" sz="2400" dirty="0"/>
              <a:t> methods used, the most accurate one was </a:t>
            </a:r>
            <a:r>
              <a:rPr lang="en-US" sz="2400" b="1" dirty="0"/>
              <a:t>KNNBaseline</a:t>
            </a:r>
          </a:p>
          <a:p>
            <a:r>
              <a:rPr lang="en-US" sz="2400" dirty="0"/>
              <a:t>This is a more advanced model than the rest that accounts for other variables</a:t>
            </a:r>
          </a:p>
          <a:p>
            <a:r>
              <a:rPr lang="en-US" sz="2400" dirty="0"/>
              <a:t>Its accuracy was calculated to be about </a:t>
            </a:r>
            <a:r>
              <a:rPr lang="en-US" sz="2400" b="1" dirty="0">
                <a:solidFill>
                  <a:srgbClr val="00B050"/>
                </a:solidFill>
              </a:rPr>
              <a:t>0.55</a:t>
            </a:r>
            <a:r>
              <a:rPr lang="en-US" sz="2400" dirty="0"/>
              <a:t> off while the rest were around </a:t>
            </a:r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4965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15052</TotalTime>
  <Words>681</Words>
  <Application>Microsoft Macintosh PowerPoint</Application>
  <PresentationFormat>Widescreen</PresentationFormat>
  <Paragraphs>95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Light</vt:lpstr>
      <vt:lpstr>Calibri</vt:lpstr>
      <vt:lpstr>Elephant</vt:lpstr>
      <vt:lpstr>ModOverlayVTI</vt:lpstr>
      <vt:lpstr>A Recommendation System for Movies</vt:lpstr>
      <vt:lpstr>Outline</vt:lpstr>
      <vt:lpstr>Overview</vt:lpstr>
      <vt:lpstr>Data Involved </vt:lpstr>
      <vt:lpstr>Approach</vt:lpstr>
      <vt:lpstr>Methods</vt:lpstr>
      <vt:lpstr>Methods – Collaborative Filtering</vt:lpstr>
      <vt:lpstr>Methods – Solution to Cold start Problem </vt:lpstr>
      <vt:lpstr>Results</vt:lpstr>
      <vt:lpstr>Improvements </vt:lpstr>
      <vt:lpstr>Improvements </vt:lpstr>
      <vt:lpstr>Recommendations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Recommendation System for Movies</dc:title>
  <dc:creator>Hing, Alec</dc:creator>
  <cp:lastModifiedBy>Hing, Alec</cp:lastModifiedBy>
  <cp:revision>25</cp:revision>
  <dcterms:created xsi:type="dcterms:W3CDTF">2022-08-15T01:17:00Z</dcterms:created>
  <dcterms:modified xsi:type="dcterms:W3CDTF">2022-08-26T16:57:01Z</dcterms:modified>
</cp:coreProperties>
</file>