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66" r:id="rId5"/>
    <p:sldId id="258" r:id="rId6"/>
    <p:sldId id="267" r:id="rId7"/>
    <p:sldId id="263" r:id="rId8"/>
    <p:sldId id="259" r:id="rId9"/>
    <p:sldId id="261" r:id="rId10"/>
    <p:sldId id="26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1468-6E8E-BA4A-889B-1EF27558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FACFD-BA71-6547-ADF6-4B2DE72C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B70B9-8C06-AC47-9414-AA66DA63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F25D-17E7-9741-AE59-4D84B0F5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78D4-9EFC-6847-B5BB-4F0B3848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BD82-A4EE-6940-8EB4-8151AB3B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7928-721E-AA4D-A2AC-EBE2E1FC4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375E-4E91-3649-87AF-1E8966C7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7ED9-B756-9142-9992-67EE4C1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8836-B0D5-AA43-B753-170A41CE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6F52F-50CB-BE4C-9693-8CDA89C77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32E51-4E7D-C945-AB74-5BBF4396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3B80-1130-5B45-970C-7A93ACA6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73A0-165D-6746-B265-78BD8C90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9A93-18A0-6A40-8E7B-14504D5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3062-2EEC-A044-99F8-7B1A52FB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F4F6-FA44-CD43-8623-86AB7BCE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AA69-D69D-8C4B-8965-08A97717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42B2-6239-3C4E-A381-F90A4B99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0B45A-BD27-7648-AE91-A228118F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ACF2-F83C-8A4E-8B72-1AC41317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CC3EE-0D0F-2F4D-B583-41B8B9F6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317A-B5A4-554C-88BC-7DA9FDC7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DDA2-32C9-774D-8316-DCF103E1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289A-D4E9-C54F-A15F-8BA07365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E98A-3522-0544-87EF-72A4BFE7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6AC9-1593-944F-9824-A456E02EA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86CF6-CC4A-5E40-A371-DE1C42B9F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B80A-F590-514F-9F61-D7FB2AE6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2C0A5-A01F-A944-BFE6-9B895F74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71F4-9811-F541-A861-D6B49B3B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D327-529C-2441-9602-91E61254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8028-D36E-FC40-90D1-53A320D6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1773D-820C-784C-AC6C-957597887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C987F-7505-FE4B-9605-BD5A27617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D5E14-F549-A24C-874F-626DBBB37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325DE-5C20-8543-9DB7-0CBBD9B0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B0589-751C-8A49-89DA-2B8E9252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F75-A496-E342-9995-563203A1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6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946-8B8D-8540-B255-80F673E0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1789-6F1E-DE43-899D-497DBA06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6A980-481C-244F-B3F1-7B12BFA2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C457F-8BF0-834E-BA2B-D1647360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8E0D7-1B20-0846-B868-DD547887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E6581-47BA-1C49-AAE0-2B80A9C2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82A43-583B-0747-813D-1B4C6E62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61B-446C-274A-8A14-49D2540B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4D71-D816-3A4A-A71D-5FC5CCE7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13FB0-433A-5B49-A757-CF094E3B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4ECB4-6A2E-2243-9A82-48AF5055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3AF8D-76EE-E54D-9A59-1F21F559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50CBC-DF90-F442-92D9-3F84C2B2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A306-842E-A142-B9A6-1DC71E2F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F05B6-4B57-5C4B-99E6-D624539BE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868BB-7AF9-A741-91C4-1569270B4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56223-CE27-7B4F-BA24-368EA21B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F8D24-E764-B140-A3FA-9A17CC3A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C8FE-ADE1-D741-922E-4067CC2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218EF-8CA2-DB4A-BC29-AA52D93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6C138-3CD2-3D4F-909D-F4F3A521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37C6-D48B-C84E-AC3A-2226F2838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8174-0881-974F-A939-9FBB1044269B}" type="datetimeFigureOut">
              <a:rPr lang="en-US" smtClean="0"/>
              <a:t>5/26/24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E306-BC57-A442-968F-BA4CFC2F0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02CF-840F-1B45-88B1-B825BFA3E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DE8B-A5B2-374A-BC41-7F55B4CA1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sz="4900" dirty="0">
                <a:latin typeface="Andale Mono" panose="020B0509000000000004" pitchFamily="49" charset="0"/>
              </a:rPr>
              <a:t>pandas</a:t>
            </a:r>
            <a:r>
              <a:rPr lang="en-US" dirty="0"/>
              <a:t> Library: Cutting, Sorting, and Analyzing Data</a:t>
            </a:r>
          </a:p>
        </p:txBody>
      </p:sp>
    </p:spTree>
    <p:extLst>
      <p:ext uri="{BB962C8B-B14F-4D97-AF65-F5344CB8AC3E}">
        <p14:creationId xmlns:p14="http://schemas.microsoft.com/office/powerpoint/2010/main" val="682847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07" y="1825625"/>
            <a:ext cx="459430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Andale Mono" panose="020B0509000000000004" pitchFamily="49" charset="0"/>
              </a:rPr>
              <a:t>.</a:t>
            </a:r>
            <a:r>
              <a:rPr lang="en-US" dirty="0" err="1">
                <a:latin typeface="Andale Mono" panose="020B0509000000000004" pitchFamily="49" charset="0"/>
              </a:rPr>
              <a:t>sort_values</a:t>
            </a:r>
            <a:r>
              <a:rPr lang="en-US" dirty="0">
                <a:latin typeface="Andale Mono" panose="020B0509000000000004" pitchFamily="49" charset="0"/>
              </a:rPr>
              <a:t>() </a:t>
            </a:r>
            <a:r>
              <a:rPr lang="en-US" dirty="0"/>
              <a:t>method enables the sorting of </a:t>
            </a:r>
            <a:r>
              <a:rPr lang="en-US" dirty="0" err="1"/>
              <a:t>DataFrames</a:t>
            </a:r>
            <a:r>
              <a:rPr lang="en-US" dirty="0"/>
              <a:t> in ascending or descending order.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Andale Mono" panose="020B0509000000000004" pitchFamily="49" charset="0"/>
              </a:rPr>
              <a:t>.</a:t>
            </a:r>
            <a:r>
              <a:rPr lang="en-US" dirty="0" err="1">
                <a:latin typeface="Andale Mono" panose="020B0509000000000004" pitchFamily="49" charset="0"/>
              </a:rPr>
              <a:t>sort_values</a:t>
            </a:r>
            <a:r>
              <a:rPr lang="en-US" dirty="0">
                <a:latin typeface="Andale Mono" panose="020B0509000000000004" pitchFamily="49" charset="0"/>
              </a:rPr>
              <a:t>() </a:t>
            </a:r>
            <a:r>
              <a:rPr lang="en-US" dirty="0"/>
              <a:t>method does not change the order of the data in a </a:t>
            </a:r>
            <a:r>
              <a:rPr lang="en-US" dirty="0" err="1"/>
              <a:t>DataFrame</a:t>
            </a:r>
            <a:r>
              <a:rPr lang="en-US" dirty="0"/>
              <a:t>, it merely returns the sorted values for display or other uses.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B1D9A-3930-C141-83A8-5C0C57ADA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126" y="2738746"/>
            <a:ext cx="6800874" cy="383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0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93527" cy="4351338"/>
          </a:xfrm>
        </p:spPr>
        <p:txBody>
          <a:bodyPr/>
          <a:lstStyle/>
          <a:p>
            <a:r>
              <a:rPr lang="en-US" dirty="0"/>
              <a:t>The sorted values can be stored in a new </a:t>
            </a:r>
            <a:r>
              <a:rPr lang="en-US" dirty="0" err="1"/>
              <a:t>DataFrame</a:t>
            </a:r>
            <a:r>
              <a:rPr lang="en-US" dirty="0"/>
              <a:t> object by using the assignment operator (=).</a:t>
            </a:r>
          </a:p>
          <a:p>
            <a:endParaRPr lang="en-US" dirty="0"/>
          </a:p>
          <a:p>
            <a:r>
              <a:rPr lang="en-US" dirty="0"/>
              <a:t>Note that sorting a column of string type data alphabetizes the column.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FD960D-05DF-E64E-B7BA-504E543579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305336"/>
            <a:ext cx="6096000" cy="391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4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30F3-0F56-5D4F-83C5-F116433D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pandas </a:t>
            </a:r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E0BFB-4417-9246-8869-942A55B3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0229" cy="4351338"/>
          </a:xfrm>
        </p:spPr>
        <p:txBody>
          <a:bodyPr/>
          <a:lstStyle/>
          <a:p>
            <a:r>
              <a:rPr lang="en-US" dirty="0"/>
              <a:t>A pandas </a:t>
            </a:r>
            <a:r>
              <a:rPr lang="en-US" dirty="0" err="1"/>
              <a:t>DataFrame</a:t>
            </a:r>
            <a:r>
              <a:rPr lang="en-US" dirty="0"/>
              <a:t> is similar to a table in Excel.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column can hold a different piece of information, like First Name, Last Name, Student ID number, and GPA.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 this example, each row holds data for a unique student.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67AE8-953A-3544-B515-F2B7DCF659A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48"/>
          <a:stretch/>
        </p:blipFill>
        <p:spPr>
          <a:xfrm>
            <a:off x="7484366" y="1537022"/>
            <a:ext cx="4707634" cy="159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2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Column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419" y="1836776"/>
            <a:ext cx="10515600" cy="4351338"/>
          </a:xfrm>
        </p:spPr>
        <p:txBody>
          <a:bodyPr/>
          <a:lstStyle/>
          <a:p>
            <a:r>
              <a:rPr lang="en-US" dirty="0"/>
              <a:t>Mean (average):  </a:t>
            </a:r>
            <a:r>
              <a:rPr lang="en-US" dirty="0">
                <a:latin typeface="Andale Mono" panose="020B0509000000000004" pitchFamily="49" charset="0"/>
              </a:rPr>
              <a:t>.mean() </a:t>
            </a:r>
          </a:p>
          <a:p>
            <a:pPr lvl="2"/>
            <a:r>
              <a:rPr lang="en-US" dirty="0"/>
              <a:t>Returns the average </a:t>
            </a:r>
            <a:br>
              <a:rPr lang="en-US" dirty="0"/>
            </a:br>
            <a:r>
              <a:rPr lang="en-US" dirty="0"/>
              <a:t>of a column.</a:t>
            </a:r>
          </a:p>
          <a:p>
            <a:pPr lvl="2"/>
            <a:endParaRPr lang="en-US" dirty="0"/>
          </a:p>
          <a:p>
            <a:r>
              <a:rPr lang="en-US" dirty="0"/>
              <a:t>Minimum:  </a:t>
            </a:r>
            <a:r>
              <a:rPr lang="en-US" dirty="0">
                <a:latin typeface="Andale Mono" panose="020B0509000000000004" pitchFamily="49" charset="0"/>
              </a:rPr>
              <a:t>.min()</a:t>
            </a:r>
            <a:endParaRPr lang="en-US" dirty="0"/>
          </a:p>
          <a:p>
            <a:pPr lvl="2"/>
            <a:r>
              <a:rPr lang="en-US" dirty="0"/>
              <a:t>Returns the minimum </a:t>
            </a:r>
            <a:br>
              <a:rPr lang="en-US" dirty="0"/>
            </a:br>
            <a:r>
              <a:rPr lang="en-US" dirty="0"/>
              <a:t>value in a column.</a:t>
            </a:r>
          </a:p>
          <a:p>
            <a:pPr lvl="2"/>
            <a:endParaRPr lang="en-US" dirty="0"/>
          </a:p>
          <a:p>
            <a:r>
              <a:rPr lang="en-US" dirty="0"/>
              <a:t>Maximum:  </a:t>
            </a:r>
            <a:r>
              <a:rPr lang="en-US" dirty="0">
                <a:latin typeface="Andale Mono" panose="020B0509000000000004" pitchFamily="49" charset="0"/>
              </a:rPr>
              <a:t>.max()</a:t>
            </a:r>
          </a:p>
          <a:p>
            <a:pPr lvl="2"/>
            <a:r>
              <a:rPr lang="en-US" dirty="0"/>
              <a:t>Returns the maximum </a:t>
            </a:r>
            <a:br>
              <a:rPr lang="en-US" dirty="0"/>
            </a:br>
            <a:r>
              <a:rPr lang="en-US" dirty="0"/>
              <a:t>value in a column.</a:t>
            </a:r>
          </a:p>
          <a:p>
            <a:endParaRPr lang="en-US" dirty="0">
              <a:latin typeface="Andale Mono" panose="020B05090000000000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3C34A-0815-1D4D-A30C-DE11A08211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66" y="1537022"/>
            <a:ext cx="4707634" cy="2889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958AB-0536-744C-815B-8E2BA4FED1E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454" y="4761571"/>
            <a:ext cx="7586546" cy="186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21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B254-3FA1-9D41-8037-8DD29FDA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.loc[]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EACC-E1CF-1F46-93B4-36D9D2E47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317" y="1825625"/>
            <a:ext cx="3646449" cy="435133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Andale Mono" panose="020B0509000000000004" pitchFamily="49" charset="0"/>
              </a:rPr>
              <a:t>.loc[] </a:t>
            </a:r>
            <a:r>
              <a:rPr lang="en-US" dirty="0"/>
              <a:t>command allows one to access a subset of rows and/or columns in a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first argument selects rows</a:t>
            </a:r>
          </a:p>
          <a:p>
            <a:pPr lvl="1"/>
            <a:r>
              <a:rPr lang="en-US" dirty="0"/>
              <a:t>The second argument selects columns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6EB1C-460A-594A-89E8-FA4E83C049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302" y="2606198"/>
            <a:ext cx="7597698" cy="425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50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.loc[]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visualize the </a:t>
            </a:r>
            <a:r>
              <a:rPr lang="en-US" dirty="0">
                <a:latin typeface="Andale Mono" panose="020B0509000000000004" pitchFamily="49" charset="0"/>
              </a:rPr>
              <a:t>.loc[] </a:t>
            </a:r>
            <a:r>
              <a:rPr lang="en-US" dirty="0"/>
              <a:t>command as filtering out unwanted rows (e.g.) in an Excel table: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B1D63-92E1-3F4D-8EEE-48D3AA5BEB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0" r="45157" b="58749"/>
          <a:stretch/>
        </p:blipFill>
        <p:spPr>
          <a:xfrm>
            <a:off x="6592223" y="3122186"/>
            <a:ext cx="4984602" cy="3068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D4D4C4-C315-7C47-AB9D-449AB4991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25" y="3428999"/>
            <a:ext cx="4285053" cy="2227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5B6008-A7B0-A945-ACA8-3B5A9466675F}"/>
              </a:ext>
            </a:extLst>
          </p:cNvPr>
          <p:cNvSpPr txBox="1"/>
          <p:nvPr/>
        </p:nvSpPr>
        <p:spPr>
          <a:xfrm>
            <a:off x="7833605" y="5247892"/>
            <a:ext cx="3719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Think of this command as </a:t>
            </a:r>
          </a:p>
          <a:p>
            <a:r>
              <a:rPr lang="en-US" sz="2400" dirty="0"/>
              <a:t>keeping only rows with a &gt; 1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F1B70AB8-ABD9-3E43-B629-DB00A74293E5}"/>
              </a:ext>
            </a:extLst>
          </p:cNvPr>
          <p:cNvSpPr/>
          <p:nvPr/>
        </p:nvSpPr>
        <p:spPr>
          <a:xfrm rot="16200000">
            <a:off x="9053796" y="4228737"/>
            <a:ext cx="1631355" cy="30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9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.loc[]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visualize the </a:t>
            </a:r>
            <a:r>
              <a:rPr lang="en-US" dirty="0">
                <a:latin typeface="Andale Mono" panose="020B0509000000000004" pitchFamily="49" charset="0"/>
              </a:rPr>
              <a:t>.loc[] </a:t>
            </a:r>
            <a:r>
              <a:rPr lang="en-US" dirty="0"/>
              <a:t>command as filtering out unwanted rows (e.g.) in an Excel table: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B1D63-92E1-3F4D-8EEE-48D3AA5BEB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220" r="45157" b="58749"/>
          <a:stretch/>
        </p:blipFill>
        <p:spPr>
          <a:xfrm>
            <a:off x="6592223" y="3122186"/>
            <a:ext cx="4984602" cy="3068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C52E62-7E0D-D84B-A020-86112C1C47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03" r="80724"/>
          <a:stretch/>
        </p:blipFill>
        <p:spPr>
          <a:xfrm>
            <a:off x="9084524" y="4021603"/>
            <a:ext cx="1464527" cy="17175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C75771-FD07-8141-AE4A-7B097596F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54" y="3428999"/>
            <a:ext cx="4404785" cy="2310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2136B-522B-1143-953E-DDA6796D2226}"/>
              </a:ext>
            </a:extLst>
          </p:cNvPr>
          <p:cNvSpPr txBox="1"/>
          <p:nvPr/>
        </p:nvSpPr>
        <p:spPr>
          <a:xfrm>
            <a:off x="1064387" y="5823020"/>
            <a:ext cx="4866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red rows do not satisfy the condition,</a:t>
            </a:r>
          </a:p>
          <a:p>
            <a:r>
              <a:rPr lang="en-US" sz="2000" dirty="0"/>
              <a:t>while the green rows do satisfy the condition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0BE78D7-6279-6A49-94D9-904AA7AE1AD3}"/>
              </a:ext>
            </a:extLst>
          </p:cNvPr>
          <p:cNvSpPr/>
          <p:nvPr/>
        </p:nvSpPr>
        <p:spPr>
          <a:xfrm>
            <a:off x="6096000" y="6026086"/>
            <a:ext cx="1631355" cy="301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16E00-73C1-E54E-BA3F-0E2938858075}"/>
              </a:ext>
            </a:extLst>
          </p:cNvPr>
          <p:cNvSpPr txBox="1"/>
          <p:nvPr/>
        </p:nvSpPr>
        <p:spPr>
          <a:xfrm>
            <a:off x="7892251" y="5819343"/>
            <a:ext cx="4041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.loc[] command returns only the </a:t>
            </a:r>
          </a:p>
          <a:p>
            <a:r>
              <a:rPr lang="en-US" sz="2000" dirty="0"/>
              <a:t>green rows from our illustration</a:t>
            </a:r>
          </a:p>
        </p:txBody>
      </p:sp>
    </p:spTree>
    <p:extLst>
      <p:ext uri="{BB962C8B-B14F-4D97-AF65-F5344CB8AC3E}">
        <p14:creationId xmlns:p14="http://schemas.microsoft.com/office/powerpoint/2010/main" val="328823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.loc[]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7771" cy="4351338"/>
          </a:xfrm>
        </p:spPr>
        <p:txBody>
          <a:bodyPr/>
          <a:lstStyle/>
          <a:p>
            <a:r>
              <a:rPr lang="en-US" dirty="0"/>
              <a:t>Multiple conditions can be required simultaneously by using the &amp; symbol.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529CB-38F9-0843-943F-C3470FCBFB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308" y="3346698"/>
            <a:ext cx="8107692" cy="31461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8899D-B91F-E049-B60E-85340ADFB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5" y="4784648"/>
            <a:ext cx="3505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05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 of one method can be the input of another method</a:t>
            </a:r>
          </a:p>
          <a:p>
            <a:r>
              <a:rPr lang="en-US" dirty="0"/>
              <a:t>Think of these as acting “from the inside-out”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A2660-B2BF-2A4C-B4C7-DE878906D6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266" y="3191192"/>
            <a:ext cx="9557734" cy="29857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672118-68EF-CD48-BCF7-B7CB53C3709B}"/>
              </a:ext>
            </a:extLst>
          </p:cNvPr>
          <p:cNvSpPr txBox="1"/>
          <p:nvPr/>
        </p:nvSpPr>
        <p:spPr>
          <a:xfrm>
            <a:off x="423745" y="3868639"/>
            <a:ext cx="18176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example first requires that all entries have an ‘a’ greater than 4, and then takes the mean of column ‘b’.</a:t>
            </a:r>
          </a:p>
        </p:txBody>
      </p:sp>
    </p:spTree>
    <p:extLst>
      <p:ext uri="{BB962C8B-B14F-4D97-AF65-F5344CB8AC3E}">
        <p14:creationId xmlns:p14="http://schemas.microsoft.com/office/powerpoint/2010/main" val="365403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examples of method chaining will return the average of the Score column only for rows with the Year column set to sophomores?  Assume the </a:t>
            </a:r>
            <a:r>
              <a:rPr lang="en-US" dirty="0" err="1"/>
              <a:t>DataFrame</a:t>
            </a:r>
            <a:r>
              <a:rPr lang="en-US" dirty="0"/>
              <a:t> is named data.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A) </a:t>
            </a:r>
            <a:r>
              <a:rPr lang="en-US" dirty="0" err="1">
                <a:solidFill>
                  <a:srgbClr val="FF0000"/>
                </a:solidFill>
              </a:rPr>
              <a:t>data.loc</a:t>
            </a:r>
            <a:r>
              <a:rPr lang="en-US" dirty="0">
                <a:solidFill>
                  <a:srgbClr val="FF0000"/>
                </a:solidFill>
              </a:rPr>
              <a:t>[“Score”, “Year”].mean()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B) </a:t>
            </a:r>
            <a:r>
              <a:rPr lang="en-US" dirty="0" err="1">
                <a:solidFill>
                  <a:srgbClr val="00B050"/>
                </a:solidFill>
              </a:rPr>
              <a:t>data.loc</a:t>
            </a:r>
            <a:r>
              <a:rPr lang="en-US" dirty="0">
                <a:solidFill>
                  <a:srgbClr val="00B050"/>
                </a:solidFill>
              </a:rPr>
              <a:t>[</a:t>
            </a:r>
            <a:r>
              <a:rPr lang="en-US" dirty="0" err="1">
                <a:solidFill>
                  <a:srgbClr val="00B050"/>
                </a:solidFill>
              </a:rPr>
              <a:t>data.Score</a:t>
            </a:r>
            <a:r>
              <a:rPr lang="en-US" dirty="0">
                <a:solidFill>
                  <a:srgbClr val="00B050"/>
                </a:solidFill>
              </a:rPr>
              <a:t>, </a:t>
            </a:r>
            <a:r>
              <a:rPr lang="en-US" dirty="0" err="1">
                <a:solidFill>
                  <a:srgbClr val="00B050"/>
                </a:solidFill>
              </a:rPr>
              <a:t>data.Year</a:t>
            </a:r>
            <a:r>
              <a:rPr lang="en-US" dirty="0">
                <a:solidFill>
                  <a:srgbClr val="00B050"/>
                </a:solidFill>
              </a:rPr>
              <a:t> == ‘Sophomore’].mean()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C) </a:t>
            </a:r>
            <a:r>
              <a:rPr lang="en-US" dirty="0" err="1">
                <a:solidFill>
                  <a:srgbClr val="FFC000"/>
                </a:solidFill>
              </a:rPr>
              <a:t>data.loc</a:t>
            </a:r>
            <a:r>
              <a:rPr lang="en-US" dirty="0">
                <a:solidFill>
                  <a:srgbClr val="FFC000"/>
                </a:solidFill>
              </a:rPr>
              <a:t>[</a:t>
            </a:r>
            <a:r>
              <a:rPr lang="en-US" dirty="0" err="1">
                <a:solidFill>
                  <a:srgbClr val="FFC000"/>
                </a:solidFill>
              </a:rPr>
              <a:t>data.Year</a:t>
            </a:r>
            <a:r>
              <a:rPr lang="en-US" dirty="0">
                <a:solidFill>
                  <a:srgbClr val="FFC000"/>
                </a:solidFill>
              </a:rPr>
              <a:t> == ’Sophomore’, ‘Score’ ].mean()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D) </a:t>
            </a:r>
            <a:r>
              <a:rPr lang="en-US" dirty="0" err="1">
                <a:solidFill>
                  <a:srgbClr val="0070C0"/>
                </a:solidFill>
              </a:rPr>
              <a:t>data.Score.mean</a:t>
            </a:r>
            <a:r>
              <a:rPr lang="en-US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dirty="0"/>
              <a:t>E) None of the above.</a:t>
            </a:r>
          </a:p>
        </p:txBody>
      </p:sp>
    </p:spTree>
    <p:extLst>
      <p:ext uri="{BB962C8B-B14F-4D97-AF65-F5344CB8AC3E}">
        <p14:creationId xmlns:p14="http://schemas.microsoft.com/office/powerpoint/2010/main" val="175340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496</Words>
  <Application>Microsoft Macintosh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Andale Mono</vt:lpstr>
      <vt:lpstr>Arial</vt:lpstr>
      <vt:lpstr>Calibri</vt:lpstr>
      <vt:lpstr>Calibri Light</vt:lpstr>
      <vt:lpstr>Office Theme</vt:lpstr>
      <vt:lpstr>The pandas Library: Cutting, Sorting, and Analyzing Data</vt:lpstr>
      <vt:lpstr>Reminder: the pandas DataFrame</vt:lpstr>
      <vt:lpstr>Methods for Column Stats</vt:lpstr>
      <vt:lpstr>The .loc[] command</vt:lpstr>
      <vt:lpstr>The .loc[] command</vt:lpstr>
      <vt:lpstr>The .loc[] command</vt:lpstr>
      <vt:lpstr>The .loc[] command</vt:lpstr>
      <vt:lpstr>Method Chaining</vt:lpstr>
      <vt:lpstr>Card Question</vt:lpstr>
      <vt:lpstr>Sorting Data</vt:lpstr>
      <vt:lpstr>Sorting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Pandas Library: Cutting, Sorting, and Analyzing Data</dc:title>
  <dc:creator>Austin Hinkel</dc:creator>
  <cp:lastModifiedBy>Austin Hinkel</cp:lastModifiedBy>
  <cp:revision>7</cp:revision>
  <dcterms:created xsi:type="dcterms:W3CDTF">2024-05-26T01:58:57Z</dcterms:created>
  <dcterms:modified xsi:type="dcterms:W3CDTF">2024-05-27T17:28:53Z</dcterms:modified>
</cp:coreProperties>
</file>