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29"/>
  </p:normalViewPr>
  <p:slideViewPr>
    <p:cSldViewPr snapToGrid="0" snapToObjects="1">
      <p:cViewPr varScale="1">
        <p:scale>
          <a:sx n="115" d="100"/>
          <a:sy n="115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1468-6E8E-BA4A-889B-1EF27558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1FACFD-BA71-6547-ADF6-4B2DE72C2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B70B9-8C06-AC47-9414-AA66DA63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F25D-17E7-9741-AE59-4D84B0F5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78D4-9EFC-6847-B5BB-4F0B3848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0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3BD82-A4EE-6940-8EB4-8151AB3B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47928-721E-AA4D-A2AC-EBE2E1FC4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5375E-4E91-3649-87AF-1E8966C7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7ED9-B756-9142-9992-67EE4C1B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38836-B0D5-AA43-B753-170A41CE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6F52F-50CB-BE4C-9693-8CDA89C77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732E51-4E7D-C945-AB74-5BBF4396D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73B80-1130-5B45-970C-7A93ACA6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73A0-165D-6746-B265-78BD8C90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D9A93-18A0-6A40-8E7B-14504D5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6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3062-2EEC-A044-99F8-7B1A52FB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BF4F6-FA44-CD43-8623-86AB7BCEE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AA69-D69D-8C4B-8965-08A97717D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342B2-6239-3C4E-A381-F90A4B993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0B45A-BD27-7648-AE91-A228118F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9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ACF2-F83C-8A4E-8B72-1AC41317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CC3EE-0D0F-2F4D-B583-41B8B9F65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17A-B5A4-554C-88BC-7DA9FDC7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DDA2-32C9-774D-8316-DCF103E1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3289A-D4E9-C54F-A15F-8BA07365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87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E98A-3522-0544-87EF-72A4BFE7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46AC9-1593-944F-9824-A456E02EA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86CF6-CC4A-5E40-A371-DE1C42B9F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BB80A-F590-514F-9F61-D7FB2AE6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2C0A5-A01F-A944-BFE6-9B895F74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71F4-9811-F541-A861-D6B49B3B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D327-529C-2441-9602-91E61254A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E8028-D36E-FC40-90D1-53A320D6C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1773D-820C-784C-AC6C-957597887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C987F-7505-FE4B-9605-BD5A27617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5D5E14-F549-A24C-874F-626DBBB37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325DE-5C20-8543-9DB7-0CBBD9B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B0589-751C-8A49-89DA-2B8E9252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F75-A496-E342-9995-563203A1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6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1946-8B8D-8540-B255-80F673E0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B51789-6F1E-DE43-899D-497DBA06B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C6A980-481C-244F-B3F1-7B12BFA2E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457F-8BF0-834E-BA2B-D1647360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8E0D7-1B20-0846-B868-DD547887C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E6581-47BA-1C49-AAE0-2B80A9C2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82A43-583B-0747-813D-1B4C6E62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1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61B-446C-274A-8A14-49D2540BE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84D71-D816-3A4A-A71D-5FC5CCE77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F13FB0-433A-5B49-A757-CF094E3B5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4ECB4-6A2E-2243-9A82-48AF5055D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3AF8D-76EE-E54D-9A59-1F21F559F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50CBC-DF90-F442-92D9-3F84C2B2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7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A306-842E-A142-B9A6-1DC71E2FE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F05B6-4B57-5C4B-99E6-D624539BE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868BB-7AF9-A741-91C4-1569270B4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56223-CE27-7B4F-BA24-368EA21B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F8D24-E764-B140-A3FA-9A17CC3A3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CC8FE-ADE1-D741-922E-4067CC2C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218EF-8CA2-DB4A-BC29-AA52D93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C138-3CD2-3D4F-909D-F4F3A521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37C6-D48B-C84E-AC3A-2226F2838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08174-0881-974F-A939-9FBB1044269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6E306-BC57-A442-968F-BA4CFC2F0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502CF-840F-1B45-88B1-B825BFA3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BE4E6-2690-BA4A-9C76-3D8EA7D6D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2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DE8B-A5B2-374A-BC41-7F55B4CA16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Introduction to </a:t>
            </a:r>
            <a:br>
              <a:rPr lang="en-US" dirty="0"/>
            </a:br>
            <a:r>
              <a:rPr lang="en-US" dirty="0"/>
              <a:t>Microsoft Excel</a:t>
            </a:r>
          </a:p>
        </p:txBody>
      </p:sp>
    </p:spTree>
    <p:extLst>
      <p:ext uri="{BB962C8B-B14F-4D97-AF65-F5344CB8AC3E}">
        <p14:creationId xmlns:p14="http://schemas.microsoft.com/office/powerpoint/2010/main" val="682847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EFE58-2FA7-7E4B-A2CD-064FFA7E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E6DC-6A1A-9A4E-A0CB-39FC07D62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Microsoft Excel is a spreadsheet software capable of analyzing and visualizing data.</a:t>
            </a:r>
          </a:p>
          <a:p>
            <a:endParaRPr lang="en-US" dirty="0"/>
          </a:p>
          <a:p>
            <a:r>
              <a:rPr lang="en-US" dirty="0"/>
              <a:t>Excel is extremely useful tool that can save you an enormous amount of time by performing calculations at scale.</a:t>
            </a:r>
          </a:p>
          <a:p>
            <a:endParaRPr lang="en-US" dirty="0"/>
          </a:p>
          <a:p>
            <a:r>
              <a:rPr lang="en-US" dirty="0"/>
              <a:t>Here is a rough rule of thumb:</a:t>
            </a:r>
          </a:p>
          <a:p>
            <a:pPr lvl="1"/>
            <a:r>
              <a:rPr lang="en-US" dirty="0"/>
              <a:t>If anything in Excel (apart from typing a formula) takes longer than a second, there’s probably a faster method.</a:t>
            </a:r>
          </a:p>
          <a:p>
            <a:endParaRPr lang="en-US" dirty="0"/>
          </a:p>
          <a:p>
            <a:r>
              <a:rPr lang="en-US" dirty="0"/>
              <a:t>Understanding tabular data and Excel formulae will help when we start programming in python.</a:t>
            </a:r>
          </a:p>
        </p:txBody>
      </p:sp>
    </p:spTree>
    <p:extLst>
      <p:ext uri="{BB962C8B-B14F-4D97-AF65-F5344CB8AC3E}">
        <p14:creationId xmlns:p14="http://schemas.microsoft.com/office/powerpoint/2010/main" val="3471147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0ED7-B780-5742-B013-9DBEA0748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Formulae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4F103-392D-2D46-BF74-148005FF4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58990" cy="4351338"/>
          </a:xfrm>
        </p:spPr>
        <p:txBody>
          <a:bodyPr/>
          <a:lstStyle/>
          <a:p>
            <a:r>
              <a:rPr lang="en-US" dirty="0"/>
              <a:t>An Excel formula is an equation that will automatically perform calculations for you. </a:t>
            </a:r>
          </a:p>
          <a:p>
            <a:endParaRPr lang="en-US" dirty="0"/>
          </a:p>
          <a:p>
            <a:r>
              <a:rPr lang="en-US" dirty="0"/>
              <a:t>A formula can be initiated by beginning your entry with the equal sign.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2C1F6-CBDA-CF4A-ADDF-C61C7FD737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0" b="6434"/>
          <a:stretch/>
        </p:blipFill>
        <p:spPr bwMode="auto">
          <a:xfrm>
            <a:off x="6096000" y="2706564"/>
            <a:ext cx="5667448" cy="19872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1421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43899-AD37-6A49-9818-1B2535D6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Mathematics in Excel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E2B43-49E2-2C40-909B-3B7B48DF0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67976" cy="4667250"/>
          </a:xfrm>
        </p:spPr>
        <p:txBody>
          <a:bodyPr/>
          <a:lstStyle/>
          <a:p>
            <a:r>
              <a:rPr lang="en-US" dirty="0"/>
              <a:t>+, addition</a:t>
            </a:r>
          </a:p>
          <a:p>
            <a:r>
              <a:rPr lang="en-US" dirty="0"/>
              <a:t>-, subtraction</a:t>
            </a:r>
          </a:p>
          <a:p>
            <a:r>
              <a:rPr lang="en-US" dirty="0"/>
              <a:t>*, multiplication</a:t>
            </a:r>
          </a:p>
          <a:p>
            <a:r>
              <a:rPr lang="en-US" dirty="0"/>
              <a:t>/, division</a:t>
            </a:r>
          </a:p>
          <a:p>
            <a:r>
              <a:rPr lang="en-US" dirty="0"/>
              <a:t>^, exponentiation</a:t>
            </a:r>
          </a:p>
          <a:p>
            <a:endParaRPr lang="en-US" dirty="0"/>
          </a:p>
          <a:p>
            <a:r>
              <a:rPr lang="en-US" dirty="0"/>
              <a:t>There are also useful, built-in functions like SUM(), AVERAGE(),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D6BAF-B268-BC49-A072-1617BACB2EF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20" b="6434"/>
          <a:stretch/>
        </p:blipFill>
        <p:spPr bwMode="auto">
          <a:xfrm>
            <a:off x="6524894" y="2110635"/>
            <a:ext cx="4459415" cy="15636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42D99-FF86-1548-B9FD-ABF96CCD28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548" y="4226311"/>
            <a:ext cx="4460396" cy="154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098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35EA-DC36-004C-ADA0-EB230968F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5006-7241-7B40-94A4-776C86EEF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34600" cy="4351338"/>
          </a:xfrm>
        </p:spPr>
        <p:txBody>
          <a:bodyPr/>
          <a:lstStyle/>
          <a:p>
            <a:r>
              <a:rPr lang="en-US" dirty="0"/>
              <a:t>A formula can reference another cell by name, and will automatically update when the cells referenced are changed.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220EF7-0A02-5F43-A293-CFB83113ED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659" y="3684633"/>
            <a:ext cx="5168682" cy="205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46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593C-0880-C549-A568-DE3BBC545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“Fill Handle”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5A3D-7D9C-B346-B49B-CACACA12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5039" cy="4351338"/>
          </a:xfrm>
        </p:spPr>
        <p:txBody>
          <a:bodyPr/>
          <a:lstStyle/>
          <a:p>
            <a:r>
              <a:rPr lang="en-US" dirty="0"/>
              <a:t>Once a formula is entered at the top of a column, the formula can be ‘copied’ down the column  by double clicking the fill handle.</a:t>
            </a:r>
          </a:p>
          <a:p>
            <a:endParaRPr lang="en-US" dirty="0"/>
          </a:p>
          <a:p>
            <a:r>
              <a:rPr lang="en-US" dirty="0"/>
              <a:t>If there is a reference to a cell, that reference will also move down its column.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75C0A-E394-D841-A515-DF6F73F1DB3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9" t="10595" r="71281" b="54489"/>
          <a:stretch/>
        </p:blipFill>
        <p:spPr bwMode="auto">
          <a:xfrm>
            <a:off x="7170979" y="365125"/>
            <a:ext cx="4297881" cy="35657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FFAA33-55EB-7647-BE03-7717D7B1FF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142" y="4566153"/>
            <a:ext cx="3831387" cy="1926722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7BEDFBF-08A2-6946-B146-69E7E91B6A9F}"/>
              </a:ext>
            </a:extLst>
          </p:cNvPr>
          <p:cNvSpPr/>
          <p:nvPr/>
        </p:nvSpPr>
        <p:spPr>
          <a:xfrm rot="21093802">
            <a:off x="3240738" y="3028437"/>
            <a:ext cx="7860482" cy="864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8CF3C9D1-21E2-2549-9DCF-3E74383945BC}"/>
              </a:ext>
            </a:extLst>
          </p:cNvPr>
          <p:cNvSpPr>
            <a:spLocks noChangeAspect="1"/>
          </p:cNvSpPr>
          <p:nvPr/>
        </p:nvSpPr>
        <p:spPr>
          <a:xfrm>
            <a:off x="8887522" y="1027906"/>
            <a:ext cx="1496398" cy="553462"/>
          </a:xfrm>
          <a:prstGeom prst="donut">
            <a:avLst>
              <a:gd name="adj" fmla="val 277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1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25E1-1141-DA42-9B3A-719A571A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Freezing Cell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5560-2D86-7343-BA68-E70B8C559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3254" cy="4351338"/>
          </a:xfrm>
        </p:spPr>
        <p:txBody>
          <a:bodyPr/>
          <a:lstStyle/>
          <a:p>
            <a:r>
              <a:rPr lang="en-US" dirty="0"/>
              <a:t>If, on the other hand, you do NOT want a cell reference to change, you can ‘freeze’ the cell reference in the formula with the dollar sign symbol.</a:t>
            </a:r>
          </a:p>
          <a:p>
            <a:pPr lvl="1"/>
            <a:r>
              <a:rPr lang="en-US" dirty="0"/>
              <a:t>Place a $ in front of the column name to prevent the column from changing.</a:t>
            </a:r>
          </a:p>
          <a:p>
            <a:pPr lvl="1"/>
            <a:r>
              <a:rPr lang="en-US" dirty="0"/>
              <a:t>Place a $ in front of the row number to prevent the row from changing.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4FC44-71E3-C847-B41F-784A5786AC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95" y="1229035"/>
            <a:ext cx="4513233" cy="21999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35261-3FD0-F047-88F1-DC5BF86DFC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1454" y="4001294"/>
            <a:ext cx="4508405" cy="2215198"/>
          </a:xfrm>
          <a:prstGeom prst="rect">
            <a:avLst/>
          </a:prstGeom>
        </p:spPr>
      </p:pic>
      <p:sp>
        <p:nvSpPr>
          <p:cNvPr id="6" name="Donut 5">
            <a:extLst>
              <a:ext uri="{FF2B5EF4-FFF2-40B4-BE49-F238E27FC236}">
                <a16:creationId xmlns:a16="http://schemas.microsoft.com/office/drawing/2014/main" id="{42479254-30B5-5241-BAA1-CA77DDA831D1}"/>
              </a:ext>
            </a:extLst>
          </p:cNvPr>
          <p:cNvSpPr>
            <a:spLocks noChangeAspect="1"/>
          </p:cNvSpPr>
          <p:nvPr/>
        </p:nvSpPr>
        <p:spPr>
          <a:xfrm>
            <a:off x="9288966" y="1204695"/>
            <a:ext cx="1496398" cy="553462"/>
          </a:xfrm>
          <a:prstGeom prst="donut">
            <a:avLst>
              <a:gd name="adj" fmla="val 277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29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</TotalTime>
  <Words>287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An Introduction to  Microsoft Excel</vt:lpstr>
      <vt:lpstr>Microsoft Excel</vt:lpstr>
      <vt:lpstr>Excel Formulae</vt:lpstr>
      <vt:lpstr>Mathematics in Excel</vt:lpstr>
      <vt:lpstr>Cell References</vt:lpstr>
      <vt:lpstr>The “Fill Handle”</vt:lpstr>
      <vt:lpstr>Freezing Cell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Pandas Library: Cutting, Sorting, and Analyzing Data</dc:title>
  <dc:creator>Austin Hinkel</dc:creator>
  <cp:lastModifiedBy>Austin Hinkel</cp:lastModifiedBy>
  <cp:revision>7</cp:revision>
  <dcterms:created xsi:type="dcterms:W3CDTF">2024-05-26T01:58:57Z</dcterms:created>
  <dcterms:modified xsi:type="dcterms:W3CDTF">2024-05-31T19:00:44Z</dcterms:modified>
</cp:coreProperties>
</file>