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4" r:id="rId4"/>
    <p:sldId id="258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1468-6E8E-BA4A-889B-1EF27558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FACFD-BA71-6547-ADF6-4B2DE72C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B70B9-8C06-AC47-9414-AA66DA63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F25D-17E7-9741-AE59-4D84B0F5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78D4-9EFC-6847-B5BB-4F0B3848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BD82-A4EE-6940-8EB4-8151AB3B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7928-721E-AA4D-A2AC-EBE2E1FC4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375E-4E91-3649-87AF-1E8966C7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7ED9-B756-9142-9992-67EE4C1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8836-B0D5-AA43-B753-170A41CE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6F52F-50CB-BE4C-9693-8CDA89C77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32E51-4E7D-C945-AB74-5BBF4396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3B80-1130-5B45-970C-7A93ACA6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73A0-165D-6746-B265-78BD8C90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9A93-18A0-6A40-8E7B-14504D5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3062-2EEC-A044-99F8-7B1A52FB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F4F6-FA44-CD43-8623-86AB7BCE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AA69-D69D-8C4B-8965-08A97717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42B2-6239-3C4E-A381-F90A4B99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0B45A-BD27-7648-AE91-A228118F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ACF2-F83C-8A4E-8B72-1AC41317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CC3EE-0D0F-2F4D-B583-41B8B9F6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317A-B5A4-554C-88BC-7DA9FDC7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DDA2-32C9-774D-8316-DCF103E1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289A-D4E9-C54F-A15F-8BA07365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E98A-3522-0544-87EF-72A4BFE7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6AC9-1593-944F-9824-A456E02EA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86CF6-CC4A-5E40-A371-DE1C42B9F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B80A-F590-514F-9F61-D7FB2AE6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2C0A5-A01F-A944-BFE6-9B895F74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71F4-9811-F541-A861-D6B49B3B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D327-529C-2441-9602-91E61254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8028-D36E-FC40-90D1-53A320D6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1773D-820C-784C-AC6C-957597887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C987F-7505-FE4B-9605-BD5A27617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D5E14-F549-A24C-874F-626DBBB37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325DE-5C20-8543-9DB7-0CBBD9B0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B0589-751C-8A49-89DA-2B8E9252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F75-A496-E342-9995-563203A1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6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946-8B8D-8540-B255-80F673E0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1789-6F1E-DE43-899D-497DBA06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6A980-481C-244F-B3F1-7B12BFA2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C457F-8BF0-834E-BA2B-D1647360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8E0D7-1B20-0846-B868-DD547887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E6581-47BA-1C49-AAE0-2B80A9C2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82A43-583B-0747-813D-1B4C6E62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61B-446C-274A-8A14-49D2540B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4D71-D816-3A4A-A71D-5FC5CCE7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13FB0-433A-5B49-A757-CF094E3B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4ECB4-6A2E-2243-9A82-48AF5055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3AF8D-76EE-E54D-9A59-1F21F559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50CBC-DF90-F442-92D9-3F84C2B2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A306-842E-A142-B9A6-1DC71E2F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F05B6-4B57-5C4B-99E6-D624539BE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868BB-7AF9-A741-91C4-1569270B4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56223-CE27-7B4F-BA24-368EA21B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F8D24-E764-B140-A3FA-9A17CC3A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C8FE-ADE1-D741-922E-4067CC2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218EF-8CA2-DB4A-BC29-AA52D93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6C138-3CD2-3D4F-909D-F4F3A521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37C6-D48B-C84E-AC3A-2226F2838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E306-BC57-A442-968F-BA4CFC2F0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02CF-840F-1B45-88B1-B825BFA3E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7%2Fa0029691" TargetMode="External"/><Relationship Id="rId2" Type="http://schemas.openxmlformats.org/officeDocument/2006/relationships/hyperlink" Target="https://eric.ed.gov/?id=EJ121331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pmc/articles/PMC4739295/" TargetMode="External"/><Relationship Id="rId5" Type="http://schemas.openxmlformats.org/officeDocument/2006/relationships/hyperlink" Target="https://www.science.org/doi/abs/10.1126/science.1140384" TargetMode="External"/><Relationship Id="rId4" Type="http://schemas.openxmlformats.org/officeDocument/2006/relationships/hyperlink" Target="https://www.researchgate.net/profile/Christopher-Madan/publication/256269033_The_Benefits_of_Undergraduate_Research_The_Student's_Perspective/links/00b7d5220d62626534000000/The-Benefits-of-Undergraduate-Research-The-Students-Perspective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DE8B-A5B2-374A-BC41-7F55B4CA1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Involved in Undergraduate Research</a:t>
            </a:r>
          </a:p>
        </p:txBody>
      </p:sp>
    </p:spTree>
    <p:extLst>
      <p:ext uri="{BB962C8B-B14F-4D97-AF65-F5344CB8AC3E}">
        <p14:creationId xmlns:p14="http://schemas.microsoft.com/office/powerpoint/2010/main" val="68284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1838-6204-6F49-853A-E1BA0F85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C3B56-D2B8-EF45-B64C-CDFDFB947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Research</a:t>
            </a:r>
            <a:r>
              <a:rPr lang="en-US" dirty="0"/>
              <a:t> is a process of investigating some topic with the intent of broadening or deepening the collective knowledge of that topic.</a:t>
            </a:r>
          </a:p>
          <a:p>
            <a:pPr lvl="1"/>
            <a:r>
              <a:rPr lang="en-US" dirty="0"/>
              <a:t>Unlike a math class (e.g.) there is no established “right” answer… yet!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are two types of research:</a:t>
            </a:r>
          </a:p>
          <a:p>
            <a:pPr lvl="1"/>
            <a:r>
              <a:rPr lang="en-US" b="1" u="sng" dirty="0"/>
              <a:t>Basic Research</a:t>
            </a:r>
            <a:r>
              <a:rPr lang="en-US" dirty="0"/>
              <a:t> – Research aimed at developing knowledge</a:t>
            </a:r>
          </a:p>
          <a:p>
            <a:pPr lvl="1"/>
            <a:r>
              <a:rPr lang="en-US" b="1" u="sng" dirty="0"/>
              <a:t>Applied Research</a:t>
            </a:r>
            <a:r>
              <a:rPr lang="en-US" dirty="0"/>
              <a:t> – Research aimed at solving a particular problem.</a:t>
            </a:r>
          </a:p>
        </p:txBody>
      </p:sp>
    </p:spTree>
    <p:extLst>
      <p:ext uri="{BB962C8B-B14F-4D97-AF65-F5344CB8AC3E}">
        <p14:creationId xmlns:p14="http://schemas.microsoft.com/office/powerpoint/2010/main" val="381919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84FE-D0EF-B944-AE9E-5F83108B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Undergraduate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62CC9-78B2-4C49-885B-CD794513A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University and college professors perform research as part of their jobs.</a:t>
            </a:r>
          </a:p>
          <a:p>
            <a:pPr lvl="1"/>
            <a:r>
              <a:rPr lang="en-US" dirty="0"/>
              <a:t>Professors often teach courses, perform research, and serve their college (advising, e.g.) and community (volunteering, e.g.)</a:t>
            </a:r>
          </a:p>
          <a:p>
            <a:endParaRPr lang="en-US" dirty="0"/>
          </a:p>
          <a:p>
            <a:r>
              <a:rPr lang="en-US" dirty="0"/>
              <a:t>Undergraduates can get involved in research during their time at a college or university.</a:t>
            </a:r>
          </a:p>
          <a:p>
            <a:pPr lvl="1"/>
            <a:r>
              <a:rPr lang="en-US" dirty="0"/>
              <a:t>(And you’ll develop some critical skills to prepare you for this during this course!)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605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Undergraduate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595"/>
          </a:xfrm>
        </p:spPr>
        <p:txBody>
          <a:bodyPr>
            <a:normAutofit/>
          </a:bodyPr>
          <a:lstStyle/>
          <a:p>
            <a:r>
              <a:rPr lang="en-US" dirty="0"/>
              <a:t>Students who engage in undergraduate research</a:t>
            </a:r>
          </a:p>
          <a:p>
            <a:pPr lvl="1"/>
            <a:r>
              <a:rPr lang="en-US" dirty="0"/>
              <a:t>Perform better academically </a:t>
            </a:r>
            <a:r>
              <a:rPr lang="en-US" dirty="0">
                <a:hlinkClick r:id="rId2"/>
              </a:rPr>
              <a:t>[1]</a:t>
            </a:r>
            <a:endParaRPr lang="en-US" dirty="0"/>
          </a:p>
          <a:p>
            <a:pPr lvl="1"/>
            <a:r>
              <a:rPr lang="en-US" dirty="0"/>
              <a:t>Are more likely to persist and graduate </a:t>
            </a:r>
            <a:r>
              <a:rPr lang="en-US" dirty="0">
                <a:hlinkClick r:id="rId3"/>
              </a:rPr>
              <a:t>[2]</a:t>
            </a:r>
            <a:endParaRPr lang="en-US" dirty="0"/>
          </a:p>
          <a:p>
            <a:pPr lvl="1"/>
            <a:r>
              <a:rPr lang="en-US" dirty="0"/>
              <a:t>Receive invaluable one-on-one mentorship (and a letter writer!) </a:t>
            </a:r>
            <a:r>
              <a:rPr lang="en-US" dirty="0">
                <a:hlinkClick r:id="rId4"/>
              </a:rPr>
              <a:t>[3]</a:t>
            </a:r>
            <a:endParaRPr lang="en-US" dirty="0"/>
          </a:p>
          <a:p>
            <a:pPr lvl="1"/>
            <a:r>
              <a:rPr lang="en-US" dirty="0"/>
              <a:t>Have increased confidence </a:t>
            </a:r>
            <a:r>
              <a:rPr lang="en-US" dirty="0">
                <a:hlinkClick r:id="rId5"/>
              </a:rPr>
              <a:t>[4]</a:t>
            </a:r>
            <a:endParaRPr lang="en-US" dirty="0"/>
          </a:p>
          <a:p>
            <a:pPr lvl="1"/>
            <a:r>
              <a:rPr lang="en-US" dirty="0"/>
              <a:t>Have an increased expectation of completing graduate school </a:t>
            </a:r>
            <a:r>
              <a:rPr lang="en-US" dirty="0">
                <a:hlinkClick r:id="rId5"/>
              </a:rPr>
              <a:t>[4]</a:t>
            </a:r>
            <a:endParaRPr lang="en-US" dirty="0"/>
          </a:p>
          <a:p>
            <a:pPr lvl="1"/>
            <a:r>
              <a:rPr lang="en-US" dirty="0"/>
              <a:t>Will develop strong critical thinking skills</a:t>
            </a:r>
            <a:r>
              <a:rPr lang="en-US" dirty="0">
                <a:hlinkClick r:id="rId6"/>
              </a:rPr>
              <a:t> [5]</a:t>
            </a:r>
            <a:endParaRPr lang="en-US" dirty="0"/>
          </a:p>
          <a:p>
            <a:pPr lvl="1"/>
            <a:r>
              <a:rPr lang="en-US" dirty="0"/>
              <a:t>Develop in-demand skills including </a:t>
            </a:r>
            <a:r>
              <a:rPr lang="en-US" dirty="0">
                <a:hlinkClick r:id="rId6"/>
              </a:rPr>
              <a:t>[5]:</a:t>
            </a:r>
            <a:endParaRPr lang="en-US" dirty="0"/>
          </a:p>
          <a:p>
            <a:pPr lvl="2"/>
            <a:r>
              <a:rPr lang="en-US" dirty="0"/>
              <a:t>Data analysis</a:t>
            </a:r>
          </a:p>
          <a:p>
            <a:pPr lvl="2"/>
            <a:r>
              <a:rPr lang="en-US" dirty="0"/>
              <a:t>Lab techniques</a:t>
            </a:r>
          </a:p>
          <a:p>
            <a:pPr lvl="2"/>
            <a:r>
              <a:rPr lang="en-US" dirty="0"/>
              <a:t>Combining theory with practice</a:t>
            </a:r>
          </a:p>
          <a:p>
            <a:pPr lvl="2"/>
            <a:r>
              <a:rPr lang="en-US" dirty="0"/>
              <a:t>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9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Communicate with professors.  </a:t>
            </a:r>
          </a:p>
          <a:p>
            <a:pPr lvl="1"/>
            <a:r>
              <a:rPr lang="en-US" dirty="0"/>
              <a:t>Check the university profile of professors you might be interested in working with to better understand what they study.  </a:t>
            </a:r>
          </a:p>
          <a:p>
            <a:pPr lvl="1"/>
            <a:r>
              <a:rPr lang="en-US" dirty="0"/>
              <a:t>If their research is potentially interesting to you, email them, talk to them in office hours, or talk to them after class.  Ask how you can get involved.</a:t>
            </a:r>
          </a:p>
          <a:p>
            <a:pPr lvl="1"/>
            <a:r>
              <a:rPr lang="en-US" dirty="0"/>
              <a:t>Ask what kinds of coursework or skills you need to do research with them and what you would learn on the job.</a:t>
            </a:r>
          </a:p>
          <a:p>
            <a:r>
              <a:rPr lang="en-US" b="1" dirty="0"/>
              <a:t>Communicate with your advisor</a:t>
            </a:r>
          </a:p>
          <a:p>
            <a:pPr lvl="1"/>
            <a:r>
              <a:rPr lang="en-US" dirty="0"/>
              <a:t>Make sure your advisor knows you are interested in doing undergraduate research.  They can help you find internal and external opportunities.</a:t>
            </a:r>
          </a:p>
          <a:p>
            <a:pPr lvl="1"/>
            <a:r>
              <a:rPr lang="en-US" dirty="0"/>
              <a:t>They can also help you schedule appropriate coursework to prepare for research in your field of interest.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03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Manage Expectations</a:t>
            </a:r>
          </a:p>
          <a:p>
            <a:pPr lvl="1"/>
            <a:r>
              <a:rPr lang="en-US" dirty="0"/>
              <a:t>Some professors may not have a project available for you to work on. Try not to take this as a personal rejection – sometimes you’ll be unlucky and a professor will not have room for additional students, and other times you’ll be lucky and find a project to work on.</a:t>
            </a:r>
          </a:p>
          <a:p>
            <a:pPr lvl="1"/>
            <a:r>
              <a:rPr lang="en-US" dirty="0"/>
              <a:t>Undergraduate research projects are often a smaller piece of a larger research puzzle.  You may work independently at times and with a team at other times.  </a:t>
            </a:r>
          </a:p>
          <a:p>
            <a:pPr lvl="1"/>
            <a:r>
              <a:rPr lang="en-US" dirty="0"/>
              <a:t>Undergraduate research projects are a tremendous opportunity to gain skills and deepen your knowledge of a topic.  These are the most important dividends – don’t expect to win a Nobel Prize (yet!).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96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Skills Developed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5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course, we will develop the following skills:</a:t>
            </a:r>
          </a:p>
          <a:p>
            <a:pPr lvl="1"/>
            <a:r>
              <a:rPr lang="en-US" dirty="0"/>
              <a:t>Problem solving</a:t>
            </a:r>
          </a:p>
          <a:p>
            <a:pPr lvl="1"/>
            <a:r>
              <a:rPr lang="en-US" dirty="0"/>
              <a:t>Sense making</a:t>
            </a:r>
          </a:p>
          <a:p>
            <a:pPr lvl="1"/>
            <a:r>
              <a:rPr lang="en-US" dirty="0"/>
              <a:t>Data analysis</a:t>
            </a:r>
          </a:p>
          <a:p>
            <a:pPr lvl="1"/>
            <a:r>
              <a:rPr lang="en-US" dirty="0"/>
              <a:t>Data collection</a:t>
            </a:r>
          </a:p>
          <a:p>
            <a:pPr lvl="1"/>
            <a:r>
              <a:rPr lang="en-US" dirty="0"/>
              <a:t>Study design</a:t>
            </a:r>
          </a:p>
          <a:p>
            <a:pPr lvl="1"/>
            <a:r>
              <a:rPr lang="en-US" dirty="0"/>
              <a:t>Python programming</a:t>
            </a:r>
          </a:p>
          <a:p>
            <a:pPr lvl="1"/>
            <a:r>
              <a:rPr lang="en-US" dirty="0"/>
              <a:t>Algorithm design</a:t>
            </a:r>
          </a:p>
          <a:p>
            <a:pPr lvl="1"/>
            <a:r>
              <a:rPr lang="en-US" dirty="0"/>
              <a:t>Autonomy</a:t>
            </a:r>
          </a:p>
          <a:p>
            <a:pPr lvl="1"/>
            <a:r>
              <a:rPr lang="en-US" dirty="0"/>
              <a:t>Critical thinking</a:t>
            </a:r>
          </a:p>
          <a:p>
            <a:pPr lvl="1"/>
            <a:r>
              <a:rPr lang="en-US" dirty="0"/>
              <a:t>Numeracy</a:t>
            </a:r>
          </a:p>
          <a:p>
            <a:pPr lvl="1"/>
            <a:r>
              <a:rPr lang="en-US" dirty="0"/>
              <a:t>Scientific literacy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06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520</Words>
  <Application>Microsoft Macintosh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Getting Involved in Undergraduate Research</vt:lpstr>
      <vt:lpstr>What is Research?</vt:lpstr>
      <vt:lpstr>Undergraduate Research</vt:lpstr>
      <vt:lpstr>Benefits of Undergraduate Research</vt:lpstr>
      <vt:lpstr>How to Get Involved</vt:lpstr>
      <vt:lpstr>How to Get Involved</vt:lpstr>
      <vt:lpstr>Research Skills Developed 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Pandas Library: Cutting, Sorting, and Analyzing Data</dc:title>
  <dc:creator>Austin Hinkel</dc:creator>
  <cp:lastModifiedBy>Austin Hinkel</cp:lastModifiedBy>
  <cp:revision>8</cp:revision>
  <dcterms:created xsi:type="dcterms:W3CDTF">2024-05-26T01:58:57Z</dcterms:created>
  <dcterms:modified xsi:type="dcterms:W3CDTF">2024-05-30T23:49:55Z</dcterms:modified>
</cp:coreProperties>
</file>