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71" r:id="rId5"/>
    <p:sldId id="264" r:id="rId6"/>
    <p:sldId id="257" r:id="rId7"/>
    <p:sldId id="273" r:id="rId8"/>
    <p:sldId id="260" r:id="rId9"/>
    <p:sldId id="258" r:id="rId10"/>
    <p:sldId id="261" r:id="rId11"/>
    <p:sldId id="270" r:id="rId12"/>
    <p:sldId id="262" r:id="rId13"/>
    <p:sldId id="274" r:id="rId14"/>
    <p:sldId id="272" r:id="rId15"/>
    <p:sldId id="275" r:id="rId16"/>
    <p:sldId id="276" r:id="rId17"/>
    <p:sldId id="277" r:id="rId18"/>
    <p:sldId id="266" r:id="rId19"/>
    <p:sldId id="267" r:id="rId20"/>
    <p:sldId id="265" r:id="rId21"/>
    <p:sldId id="268" r:id="rId22"/>
    <p:sldId id="280" r:id="rId23"/>
    <p:sldId id="278" r:id="rId24"/>
    <p:sldId id="28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1468-6E8E-BA4A-889B-1EF27558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FACFD-BA71-6547-ADF6-4B2DE72C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70B9-8C06-AC47-9414-AA66DA63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F25D-17E7-9741-AE59-4D84B0F5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78D4-9EFC-6847-B5BB-4F0B384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BD82-A4EE-6940-8EB4-8151AB3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7928-721E-AA4D-A2AC-EBE2E1FC4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375E-4E91-3649-87AF-1E8966C7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7ED9-B756-9142-9992-67EE4C1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836-B0D5-AA43-B753-170A41CE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6F52F-50CB-BE4C-9693-8CDA89C77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32E51-4E7D-C945-AB74-5BBF4396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3B80-1130-5B45-970C-7A93ACA6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73A0-165D-6746-B265-78BD8C9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9A93-18A0-6A40-8E7B-14504D5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3062-2EEC-A044-99F8-7B1A52FB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F4F6-FA44-CD43-8623-86AB7BCE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AA69-D69D-8C4B-8965-08A97717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42B2-6239-3C4E-A381-F90A4B9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B45A-BD27-7648-AE91-A228118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ACF2-F83C-8A4E-8B72-1AC4131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CC3EE-0D0F-2F4D-B583-41B8B9F6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17A-B5A4-554C-88BC-7DA9FDC7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DDA2-32C9-774D-8316-DCF103E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289A-D4E9-C54F-A15F-8BA07365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E98A-3522-0544-87EF-72A4BFE7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6AC9-1593-944F-9824-A456E02EA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86CF6-CC4A-5E40-A371-DE1C42B9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B80A-F590-514F-9F61-D7FB2AE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2C0A5-A01F-A944-BFE6-9B895F7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71F4-9811-F541-A861-D6B49B3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D327-529C-2441-9602-91E61254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8028-D36E-FC40-90D1-53A320D6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773D-820C-784C-AC6C-957597887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C987F-7505-FE4B-9605-BD5A27617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D5E14-F549-A24C-874F-626DBBB3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325DE-5C20-8543-9DB7-0CBBD9B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0589-751C-8A49-89DA-2B8E925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F75-A496-E342-9995-563203A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946-8B8D-8540-B255-80F673E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1789-6F1E-DE43-899D-497DBA06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A980-481C-244F-B3F1-7B12BFA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457F-8BF0-834E-BA2B-D164736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E0D7-1B20-0846-B868-DD547887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E6581-47BA-1C49-AAE0-2B80A9C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2A43-583B-0747-813D-1B4C6E62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61B-446C-274A-8A14-49D2540B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4D71-D816-3A4A-A71D-5FC5CCE7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13FB0-433A-5B49-A757-CF094E3B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4ECB4-6A2E-2243-9A82-48AF505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AF8D-76EE-E54D-9A59-1F21F559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50CBC-DF90-F442-92D9-3F84C2B2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A306-842E-A142-B9A6-1DC71E2F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F05B6-4B57-5C4B-99E6-D624539B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68BB-7AF9-A741-91C4-1569270B4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6223-CE27-7B4F-BA24-368EA21B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8D24-E764-B140-A3FA-9A17CC3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C8FE-ADE1-D741-922E-4067CC2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18EF-8CA2-DB4A-BC29-AA52D93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C138-3CD2-3D4F-909D-F4F3A521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37C6-D48B-C84E-AC3A-2226F2838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E306-BC57-A442-968F-BA4CFC2F0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02CF-840F-1B45-88B1-B825BFA3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DE8B-A5B2-374A-BC41-7F55B4CA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68284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ECBD-3410-E843-8DBB-44B518BD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Math: Calculations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1768-08C4-8E45-8E84-EC81AF46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 operator: =</a:t>
            </a:r>
          </a:p>
          <a:p>
            <a:pPr lvl="1"/>
            <a:r>
              <a:rPr lang="en-US" dirty="0"/>
              <a:t>Ex: n = 3</a:t>
            </a:r>
          </a:p>
          <a:p>
            <a:endParaRPr lang="en-US" dirty="0"/>
          </a:p>
          <a:p>
            <a:r>
              <a:rPr lang="en-US" dirty="0"/>
              <a:t>Addition operator: +</a:t>
            </a:r>
          </a:p>
          <a:p>
            <a:pPr lvl="1"/>
            <a:r>
              <a:rPr lang="en-US" dirty="0"/>
              <a:t>Ex: 5 + 3</a:t>
            </a:r>
          </a:p>
          <a:p>
            <a:endParaRPr lang="en-US" dirty="0"/>
          </a:p>
          <a:p>
            <a:r>
              <a:rPr lang="en-US" dirty="0"/>
              <a:t>Subtraction operator: -</a:t>
            </a:r>
          </a:p>
          <a:p>
            <a:pPr lvl="1"/>
            <a:r>
              <a:rPr lang="en-US" dirty="0"/>
              <a:t>Ex: 5 - 3</a:t>
            </a:r>
          </a:p>
          <a:p>
            <a:endParaRPr lang="en-US" dirty="0"/>
          </a:p>
          <a:p>
            <a:r>
              <a:rPr lang="en-US" dirty="0"/>
              <a:t>Multiplication operator: *</a:t>
            </a:r>
          </a:p>
          <a:p>
            <a:pPr lvl="1"/>
            <a:r>
              <a:rPr lang="en-US" dirty="0"/>
              <a:t>Ex: 5*3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BA88A-69D0-F04C-B0D7-77A92C57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033" y="5230194"/>
            <a:ext cx="2236826" cy="142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74D7F-595A-7047-A47C-9322B966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2236826" cy="1424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2270EA-8A50-7646-9D7E-50892760E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774" y="2742564"/>
            <a:ext cx="2249526" cy="1372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FEA1FF-FA3F-3E42-91E6-9CCA50EC7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902" y="1459628"/>
            <a:ext cx="1953923" cy="17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6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ECBD-3410-E843-8DBB-44B518BD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Math: Calculations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1768-08C4-8E45-8E84-EC81AF46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operator: /</a:t>
            </a:r>
          </a:p>
          <a:p>
            <a:pPr lvl="1"/>
            <a:r>
              <a:rPr lang="en-US" dirty="0"/>
              <a:t>Ex: 6/3</a:t>
            </a:r>
          </a:p>
          <a:p>
            <a:endParaRPr lang="en-US" dirty="0"/>
          </a:p>
          <a:p>
            <a:r>
              <a:rPr lang="en-US" dirty="0"/>
              <a:t>Exponentiation operator: **</a:t>
            </a:r>
          </a:p>
          <a:p>
            <a:pPr lvl="1"/>
            <a:r>
              <a:rPr lang="en-US" dirty="0"/>
              <a:t>Ex: 3**2</a:t>
            </a:r>
          </a:p>
          <a:p>
            <a:endParaRPr lang="en-US" dirty="0"/>
          </a:p>
          <a:p>
            <a:r>
              <a:rPr lang="en-US" dirty="0"/>
              <a:t>There are others too! </a:t>
            </a:r>
          </a:p>
          <a:p>
            <a:pPr lvl="1"/>
            <a:r>
              <a:rPr lang="en-US" dirty="0"/>
              <a:t>//, %,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5361B-55E1-0A48-B758-D17AE00D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282" y="3383389"/>
            <a:ext cx="2138091" cy="181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BC9E5-1B54-5643-970F-80B7C46D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917" y="1405337"/>
            <a:ext cx="1970823" cy="18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6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ECBD-3410-E843-8DBB-44B518BD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Math: Inequalities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1768-08C4-8E45-8E84-EC81AF46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programming language, the computer checks a statement and ‘converts’ it to a True or False. </a:t>
            </a:r>
          </a:p>
          <a:p>
            <a:pPr lvl="1"/>
            <a:r>
              <a:rPr lang="en-US" dirty="0"/>
              <a:t>Ex: 5 &gt; 3 would evaluate to True,</a:t>
            </a:r>
          </a:p>
          <a:p>
            <a:pPr lvl="1"/>
            <a:r>
              <a:rPr lang="en-US" dirty="0"/>
              <a:t>While 0 &gt; 1 would evaluate to False!</a:t>
            </a:r>
          </a:p>
          <a:p>
            <a:pPr lvl="1"/>
            <a:endParaRPr lang="en-US" dirty="0"/>
          </a:p>
          <a:p>
            <a:r>
              <a:rPr lang="en-US" dirty="0"/>
              <a:t>Inequality syntax:</a:t>
            </a:r>
          </a:p>
          <a:p>
            <a:pPr lvl="1"/>
            <a:r>
              <a:rPr lang="en-US" dirty="0"/>
              <a:t>&gt; greater than</a:t>
            </a:r>
          </a:p>
          <a:p>
            <a:pPr lvl="1"/>
            <a:r>
              <a:rPr lang="en-US" dirty="0"/>
              <a:t>&gt;= greater than or equal to</a:t>
            </a:r>
          </a:p>
          <a:p>
            <a:pPr lvl="1"/>
            <a:r>
              <a:rPr lang="en-US" dirty="0"/>
              <a:t>&lt; less than</a:t>
            </a:r>
          </a:p>
          <a:p>
            <a:pPr lvl="1"/>
            <a:r>
              <a:rPr lang="en-US" dirty="0"/>
              <a:t>&lt;= less than or equal to</a:t>
            </a:r>
          </a:p>
          <a:p>
            <a:pPr lvl="1"/>
            <a:r>
              <a:rPr lang="en-US" dirty="0"/>
              <a:t>== is equal to (note: a single ‘=‘ is already used as the assignment operator)</a:t>
            </a:r>
          </a:p>
          <a:p>
            <a:pPr lvl="1"/>
            <a:r>
              <a:rPr lang="en-US" dirty="0"/>
              <a:t>!= is not equal to</a:t>
            </a:r>
          </a:p>
        </p:txBody>
      </p:sp>
    </p:spTree>
    <p:extLst>
      <p:ext uri="{BB962C8B-B14F-4D97-AF65-F5344CB8AC3E}">
        <p14:creationId xmlns:p14="http://schemas.microsoft.com/office/powerpoint/2010/main" val="74767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CCD7-2328-A44D-92D8-52652BF0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604E-6E9E-9A40-A454-D36BE47B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inequalities will evaluate to TRUE?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A) 5 &lt; 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B) 5 != 4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C) 4 + 4 = 8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D) 4 &gt; 1</a:t>
            </a:r>
          </a:p>
          <a:p>
            <a:pPr lvl="1"/>
            <a:r>
              <a:rPr lang="en-US" dirty="0"/>
              <a:t>E) More than 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129946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1BEE-D7EA-D04C-8EB4-B75DD632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numpy</a:t>
            </a:r>
            <a:r>
              <a:rPr lang="en-US" dirty="0"/>
              <a:t> Library, </a:t>
            </a:r>
            <a:r>
              <a:rPr lang="en-US" dirty="0" err="1"/>
              <a:t>numpy</a:t>
            </a:r>
            <a:r>
              <a:rPr lang="en-US" dirty="0"/>
              <a:t> Arrays, and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1CFA-DC66-4346-B853-112E722A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numpy</a:t>
            </a:r>
            <a:r>
              <a:rPr lang="en-US" dirty="0"/>
              <a:t> library is a useful tool when dealing with arrays of numbers.</a:t>
            </a:r>
          </a:p>
          <a:p>
            <a:pPr lvl="1"/>
            <a:r>
              <a:rPr lang="en-US" dirty="0"/>
              <a:t>For now, you can think of an </a:t>
            </a:r>
            <a:r>
              <a:rPr lang="en-US" b="1" u="sng" dirty="0"/>
              <a:t>array</a:t>
            </a:r>
            <a:r>
              <a:rPr lang="en-US" dirty="0"/>
              <a:t> as a list where all of the elements in that list are the same data type (e.g., they are all floats).</a:t>
            </a:r>
          </a:p>
          <a:p>
            <a:endParaRPr lang="en-US" dirty="0"/>
          </a:p>
          <a:p>
            <a:r>
              <a:rPr lang="en-US" dirty="0"/>
              <a:t>To create a </a:t>
            </a:r>
            <a:r>
              <a:rPr lang="en-US" dirty="0" err="1"/>
              <a:t>numpy</a:t>
            </a:r>
            <a:r>
              <a:rPr lang="en-US" dirty="0"/>
              <a:t>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1DB5F-CF92-1F4C-8493-634839000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5" r="43195" b="-1075"/>
          <a:stretch/>
        </p:blipFill>
        <p:spPr bwMode="auto">
          <a:xfrm>
            <a:off x="1367299" y="4861931"/>
            <a:ext cx="9457401" cy="579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165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1BEE-D7EA-D04C-8EB4-B75DD632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numpy</a:t>
            </a:r>
            <a:r>
              <a:rPr lang="en-US" dirty="0"/>
              <a:t> Library, </a:t>
            </a:r>
            <a:r>
              <a:rPr lang="en-US" dirty="0" err="1"/>
              <a:t>numpy</a:t>
            </a:r>
            <a:r>
              <a:rPr lang="en-US" dirty="0"/>
              <a:t> Arrays, and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1CFA-DC66-4346-B853-112E722A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u="sng" dirty="0"/>
              <a:t>index</a:t>
            </a:r>
            <a:r>
              <a:rPr lang="en-US" dirty="0"/>
              <a:t> is like an address – it tells you where a particular element lives within an array.</a:t>
            </a:r>
          </a:p>
          <a:p>
            <a:r>
              <a:rPr lang="en-US" b="1" i="1" u="sng" dirty="0">
                <a:solidFill>
                  <a:srgbClr val="FF0000"/>
                </a:solidFill>
              </a:rPr>
              <a:t>CAREFUL:</a:t>
            </a:r>
            <a:r>
              <a:rPr lang="en-US" dirty="0"/>
              <a:t> The first element in an array has an index of zero. This can be confusing at times!</a:t>
            </a:r>
          </a:p>
          <a:p>
            <a:r>
              <a:rPr lang="en-US" dirty="0"/>
              <a:t>In the example below, 1.881 has an index of 3, but it is the </a:t>
            </a:r>
            <a:r>
              <a:rPr lang="en-US" i="1" dirty="0"/>
              <a:t>fourth</a:t>
            </a:r>
            <a:r>
              <a:rPr lang="en-US" dirty="0"/>
              <a:t> element in the array, since the index started from zero!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C7430-FB30-D844-B1F6-59E025E68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5" r="43195" b="-1075"/>
          <a:stretch/>
        </p:blipFill>
        <p:spPr bwMode="auto">
          <a:xfrm>
            <a:off x="1367299" y="5732037"/>
            <a:ext cx="9457401" cy="579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E4E69-9762-C648-A39E-056797431F30}"/>
              </a:ext>
            </a:extLst>
          </p:cNvPr>
          <p:cNvSpPr txBox="1"/>
          <p:nvPr/>
        </p:nvSpPr>
        <p:spPr>
          <a:xfrm>
            <a:off x="4348976" y="5227768"/>
            <a:ext cx="610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0,        1,          2,        3,         4,       5,      6,           7</a:t>
            </a:r>
          </a:p>
        </p:txBody>
      </p:sp>
    </p:spTree>
    <p:extLst>
      <p:ext uri="{BB962C8B-B14F-4D97-AF65-F5344CB8AC3E}">
        <p14:creationId xmlns:p14="http://schemas.microsoft.com/office/powerpoint/2010/main" val="218682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83B2-D3A1-0544-A2B9-9F8CDD16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numpy</a:t>
            </a:r>
            <a:r>
              <a:rPr lang="en-US" dirty="0"/>
              <a:t> Library, </a:t>
            </a:r>
            <a:r>
              <a:rPr lang="en-US" dirty="0" err="1"/>
              <a:t>numpy</a:t>
            </a:r>
            <a:r>
              <a:rPr lang="en-US" dirty="0"/>
              <a:t> Arrays, and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0163-DE67-4142-B92B-A02AFC0E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the value at a particular index in an array, you can use the following syntax:</a:t>
            </a:r>
          </a:p>
          <a:p>
            <a:pPr lvl="1"/>
            <a:r>
              <a:rPr lang="en-US" dirty="0" err="1"/>
              <a:t>P_in_yr</a:t>
            </a:r>
            <a:r>
              <a:rPr lang="en-US" dirty="0"/>
              <a:t>[3]</a:t>
            </a:r>
          </a:p>
          <a:p>
            <a:pPr lvl="2"/>
            <a:r>
              <a:rPr lang="en-US" dirty="0"/>
              <a:t>This will return 1.881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9EDB1-6595-9B40-BD1B-B232C0E39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5" r="43195" b="-1075"/>
          <a:stretch/>
        </p:blipFill>
        <p:spPr bwMode="auto">
          <a:xfrm>
            <a:off x="1367299" y="5732037"/>
            <a:ext cx="9457401" cy="579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BBBC9-5CB5-3342-BA53-DAA488DF3EE8}"/>
              </a:ext>
            </a:extLst>
          </p:cNvPr>
          <p:cNvSpPr txBox="1"/>
          <p:nvPr/>
        </p:nvSpPr>
        <p:spPr>
          <a:xfrm>
            <a:off x="4348976" y="5227768"/>
            <a:ext cx="610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0,        1,          2,        3,         4,       5,      6,           7</a:t>
            </a:r>
          </a:p>
        </p:txBody>
      </p:sp>
    </p:spTree>
    <p:extLst>
      <p:ext uri="{BB962C8B-B14F-4D97-AF65-F5344CB8AC3E}">
        <p14:creationId xmlns:p14="http://schemas.microsoft.com/office/powerpoint/2010/main" val="104190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0A4-AB51-0542-BCFE-294592B9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00F9-333C-CF42-8846-3C046CAB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have the </a:t>
            </a:r>
            <a:r>
              <a:rPr lang="en-US" dirty="0" err="1"/>
              <a:t>numpy</a:t>
            </a:r>
            <a:r>
              <a:rPr lang="en-US" dirty="0"/>
              <a:t> array below: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([4, 8, 15, 16, 23, 42])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</a:t>
            </a:r>
            <a:r>
              <a:rPr lang="en-US" dirty="0" err="1"/>
              <a:t>myData</a:t>
            </a:r>
            <a:r>
              <a:rPr lang="en-US" dirty="0"/>
              <a:t>[1] + </a:t>
            </a:r>
            <a:r>
              <a:rPr lang="en-US" dirty="0" err="1"/>
              <a:t>myData</a:t>
            </a:r>
            <a:r>
              <a:rPr lang="en-US" dirty="0"/>
              <a:t>[3]?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A) </a:t>
            </a:r>
            <a:r>
              <a:rPr lang="en-US" dirty="0" err="1">
                <a:solidFill>
                  <a:srgbClr val="FF0000"/>
                </a:solidFill>
              </a:rPr>
              <a:t>myData</a:t>
            </a:r>
            <a:r>
              <a:rPr lang="en-US" dirty="0">
                <a:solidFill>
                  <a:srgbClr val="FF0000"/>
                </a:solidFill>
              </a:rPr>
              <a:t>[4]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B) 24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C) 19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D) 7,912,433,101.907</a:t>
            </a:r>
          </a:p>
          <a:p>
            <a:pPr lvl="1"/>
            <a:r>
              <a:rPr lang="en-US" dirty="0"/>
              <a:t>E) None of the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2B6D-DBF2-F24A-B0B9-04B5DA5A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FD7A-0ECD-144A-A0F5-113B87D6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2756" cy="4351338"/>
          </a:xfrm>
        </p:spPr>
        <p:txBody>
          <a:bodyPr/>
          <a:lstStyle/>
          <a:p>
            <a:r>
              <a:rPr lang="en-US" dirty="0"/>
              <a:t>If statements allow code to be run only when specified conditions are met: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0F922-60AC-AD44-AF2E-397BE53F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43" y="3282532"/>
            <a:ext cx="8906357" cy="34974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0C1440-8174-5C4F-B357-3C9106467CE1}"/>
              </a:ext>
            </a:extLst>
          </p:cNvPr>
          <p:cNvSpPr txBox="1"/>
          <p:nvPr/>
        </p:nvSpPr>
        <p:spPr>
          <a:xfrm>
            <a:off x="209425" y="4295924"/>
            <a:ext cx="25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above condition(s) is(are) not met, and the </a:t>
            </a:r>
            <a:r>
              <a:rPr lang="en-US" dirty="0" err="1"/>
              <a:t>elif’s</a:t>
            </a:r>
            <a:r>
              <a:rPr lang="en-US" dirty="0"/>
              <a:t> condition is met, this code will run.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A8EFD-A529-934D-B6FB-86D50E0F394F}"/>
              </a:ext>
            </a:extLst>
          </p:cNvPr>
          <p:cNvSpPr txBox="1"/>
          <p:nvPr/>
        </p:nvSpPr>
        <p:spPr>
          <a:xfrm>
            <a:off x="289932" y="3235232"/>
            <a:ext cx="204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Indented code only </a:t>
            </a:r>
          </a:p>
          <a:p>
            <a:r>
              <a:rPr lang="en-US" dirty="0"/>
              <a:t>runs if x &gt;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937D2-9318-AF47-ABCA-9A37A15580D6}"/>
              </a:ext>
            </a:extLst>
          </p:cNvPr>
          <p:cNvSpPr txBox="1"/>
          <p:nvPr/>
        </p:nvSpPr>
        <p:spPr>
          <a:xfrm>
            <a:off x="0" y="5910615"/>
            <a:ext cx="301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inside the else statement runs if none of the other conditions are met.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319B4B9-68C0-2342-AE26-82D05D6CC4BD}"/>
              </a:ext>
            </a:extLst>
          </p:cNvPr>
          <p:cNvSpPr/>
          <p:nvPr/>
        </p:nvSpPr>
        <p:spPr>
          <a:xfrm rot="1374213">
            <a:off x="2170394" y="3792269"/>
            <a:ext cx="1924979" cy="2870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2082370-49F4-FF47-87EF-2BE2DA9A8675}"/>
              </a:ext>
            </a:extLst>
          </p:cNvPr>
          <p:cNvSpPr/>
          <p:nvPr/>
        </p:nvSpPr>
        <p:spPr>
          <a:xfrm>
            <a:off x="2550906" y="4856909"/>
            <a:ext cx="1469474" cy="25691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96055A7-AD07-F84F-BDE1-FE3AE0769E1F}"/>
              </a:ext>
            </a:extLst>
          </p:cNvPr>
          <p:cNvSpPr/>
          <p:nvPr/>
        </p:nvSpPr>
        <p:spPr>
          <a:xfrm rot="20256728">
            <a:off x="2811407" y="5935950"/>
            <a:ext cx="1415261" cy="298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5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C476-0850-EF47-B93D-E87533FA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05868-3877-5D48-A15C-4ACE1E54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" y="1475854"/>
            <a:ext cx="6979667" cy="2740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E6E4A4-34E2-E441-AD63-44C7F7D81B23}"/>
              </a:ext>
            </a:extLst>
          </p:cNvPr>
          <p:cNvSpPr/>
          <p:nvPr/>
        </p:nvSpPr>
        <p:spPr>
          <a:xfrm>
            <a:off x="9545445" y="365125"/>
            <a:ext cx="1516566" cy="946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x &gt; 10?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F757D-79E0-5748-A3C9-0B26EB32BAE8}"/>
              </a:ext>
            </a:extLst>
          </p:cNvPr>
          <p:cNvSpPr/>
          <p:nvPr/>
        </p:nvSpPr>
        <p:spPr>
          <a:xfrm>
            <a:off x="8028879" y="2636727"/>
            <a:ext cx="1516566" cy="946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x == 10?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6B070-4621-7E4B-8A83-6C75052A026E}"/>
              </a:ext>
            </a:extLst>
          </p:cNvPr>
          <p:cNvSpPr/>
          <p:nvPr/>
        </p:nvSpPr>
        <p:spPr>
          <a:xfrm>
            <a:off x="6269343" y="4854386"/>
            <a:ext cx="1516566" cy="946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x &lt; 10?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DB95B8-4B2B-0649-9570-DE0A4EB722E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8787162" y="1311164"/>
            <a:ext cx="1516566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83110A-BF80-8445-A275-54B79F7901A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027626" y="3582766"/>
            <a:ext cx="1759536" cy="127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9DB49A-381E-0F4E-82AF-897E44D54E98}"/>
              </a:ext>
            </a:extLst>
          </p:cNvPr>
          <p:cNvCxnSpPr>
            <a:cxnSpLocks/>
            <a:stCxn id="9" idx="2"/>
            <a:endCxn id="37" idx="1"/>
          </p:cNvCxnSpPr>
          <p:nvPr/>
        </p:nvCxnSpPr>
        <p:spPr>
          <a:xfrm>
            <a:off x="7027626" y="5800425"/>
            <a:ext cx="1633770" cy="46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48A020-AE8C-5446-85BE-675AE2935ED9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>
            <a:off x="8787162" y="3582766"/>
            <a:ext cx="1768489" cy="67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9D8134-433D-2849-AFC7-B60E794FF9A3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>
            <a:off x="10303728" y="1311164"/>
            <a:ext cx="1001253" cy="79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01BC59-AA60-114B-A242-4A381891314B}"/>
              </a:ext>
            </a:extLst>
          </p:cNvPr>
          <p:cNvSpPr txBox="1"/>
          <p:nvPr/>
        </p:nvSpPr>
        <p:spPr>
          <a:xfrm>
            <a:off x="7844511" y="578890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28A1A7-2359-FF44-99AD-86887A83AF94}"/>
              </a:ext>
            </a:extLst>
          </p:cNvPr>
          <p:cNvSpPr txBox="1"/>
          <p:nvPr/>
        </p:nvSpPr>
        <p:spPr>
          <a:xfrm>
            <a:off x="9648163" y="368373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671A8E-0119-0641-BDD8-9C74965F3746}"/>
              </a:ext>
            </a:extLst>
          </p:cNvPr>
          <p:cNvSpPr txBox="1"/>
          <p:nvPr/>
        </p:nvSpPr>
        <p:spPr>
          <a:xfrm>
            <a:off x="10830009" y="152178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5B15A0-F61D-8349-BFB4-CBFFB6A403F2}"/>
              </a:ext>
            </a:extLst>
          </p:cNvPr>
          <p:cNvSpPr txBox="1"/>
          <p:nvPr/>
        </p:nvSpPr>
        <p:spPr>
          <a:xfrm>
            <a:off x="9904484" y="20689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D097CBA-9E4E-254C-AA95-68F677869AB7}"/>
              </a:ext>
            </a:extLst>
          </p:cNvPr>
          <p:cNvSpPr/>
          <p:nvPr/>
        </p:nvSpPr>
        <p:spPr>
          <a:xfrm>
            <a:off x="10569001" y="2104146"/>
            <a:ext cx="1471960" cy="9575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out:  “Bigger than 10!”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9E0367B-6D18-9D4A-B6FC-3364F7C028EE}"/>
              </a:ext>
            </a:extLst>
          </p:cNvPr>
          <p:cNvSpPr/>
          <p:nvPr/>
        </p:nvSpPr>
        <p:spPr>
          <a:xfrm>
            <a:off x="9819671" y="4262057"/>
            <a:ext cx="1471960" cy="9575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out:  “Equals 10.”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81A1079-9F25-4844-A1E3-B80B6C1C17DB}"/>
              </a:ext>
            </a:extLst>
          </p:cNvPr>
          <p:cNvSpPr/>
          <p:nvPr/>
        </p:nvSpPr>
        <p:spPr>
          <a:xfrm>
            <a:off x="8661396" y="5788903"/>
            <a:ext cx="1471960" cy="9575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out:  “Bigger than 10!”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08B835-D50D-F645-9D28-00AE2124135B}"/>
              </a:ext>
            </a:extLst>
          </p:cNvPr>
          <p:cNvSpPr txBox="1"/>
          <p:nvPr/>
        </p:nvSpPr>
        <p:spPr>
          <a:xfrm>
            <a:off x="7513803" y="39198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81F606-CD30-2F41-90AD-F3032C9B3D27}"/>
              </a:ext>
            </a:extLst>
          </p:cNvPr>
          <p:cNvSpPr txBox="1"/>
          <p:nvPr/>
        </p:nvSpPr>
        <p:spPr>
          <a:xfrm>
            <a:off x="9195542" y="16556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247812-6D2D-9A4E-8A65-9AF2303FFD45}"/>
              </a:ext>
            </a:extLst>
          </p:cNvPr>
          <p:cNvSpPr txBox="1"/>
          <p:nvPr/>
        </p:nvSpPr>
        <p:spPr>
          <a:xfrm>
            <a:off x="258543" y="4553883"/>
            <a:ext cx="5494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NOTE: the if statement ends when one of the conditions is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(i.e., the flow chart stops when a rounded, blue box is reached)</a:t>
            </a:r>
          </a:p>
        </p:txBody>
      </p:sp>
    </p:spTree>
    <p:extLst>
      <p:ext uri="{BB962C8B-B14F-4D97-AF65-F5344CB8AC3E}">
        <p14:creationId xmlns:p14="http://schemas.microsoft.com/office/powerpoint/2010/main" val="332932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7A37-03B6-E640-BA1F-F0CBC805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Kaggle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E53C-11F9-E447-873E-D5FE4E06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platforms for programming in python.  We’ll be using one of them during this course:  Kaggle.</a:t>
            </a:r>
          </a:p>
          <a:p>
            <a:endParaRPr lang="en-US" dirty="0"/>
          </a:p>
          <a:p>
            <a:r>
              <a:rPr lang="en-US" dirty="0"/>
              <a:t>I am assuming you have created a Kaggle account for this lecture.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0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C2A-3B20-DE4C-B680-14FD5843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Indentation and “White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00A2-3C41-A647-A707-5776D874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level of indentation is exactly 4 spaces.  Your program will not work if the indentation is incorrect.</a:t>
            </a:r>
          </a:p>
          <a:p>
            <a:endParaRPr lang="en-US" dirty="0"/>
          </a:p>
          <a:p>
            <a:r>
              <a:rPr lang="en-US" dirty="0"/>
              <a:t>Blank lines are skipped by the program, but are VERY helpful for making your code readable.</a:t>
            </a:r>
          </a:p>
        </p:txBody>
      </p:sp>
    </p:spTree>
    <p:extLst>
      <p:ext uri="{BB962C8B-B14F-4D97-AF65-F5344CB8AC3E}">
        <p14:creationId xmlns:p14="http://schemas.microsoft.com/office/powerpoint/2010/main" val="172026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651-669C-F24F-8505-12F87C9D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A258-2824-7D4C-8B20-F9795A40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for loop runs a portion of code repeatedly, potentially updating the code for each iteration.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1C6F4-0AD7-FC4D-BE91-3361ADD1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352"/>
            <a:ext cx="8573990" cy="28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651-669C-F24F-8505-12F87C9D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1C6F4-0AD7-FC4D-BE91-3361ADD10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7"/>
          <a:stretch/>
        </p:blipFill>
        <p:spPr>
          <a:xfrm>
            <a:off x="0" y="1525084"/>
            <a:ext cx="4215161" cy="2714481"/>
          </a:xfrm>
          <a:prstGeom prst="rect">
            <a:avLst/>
          </a:prstGeom>
        </p:spPr>
      </p:pic>
      <p:sp>
        <p:nvSpPr>
          <p:cNvPr id="5" name="Process 4">
            <a:extLst>
              <a:ext uri="{FF2B5EF4-FFF2-40B4-BE49-F238E27FC236}">
                <a16:creationId xmlns:a16="http://schemas.microsoft.com/office/drawing/2014/main" id="{5C1F199C-906B-5545-8653-8FDA49CF0652}"/>
              </a:ext>
            </a:extLst>
          </p:cNvPr>
          <p:cNvSpPr/>
          <p:nvPr/>
        </p:nvSpPr>
        <p:spPr>
          <a:xfrm>
            <a:off x="7750097" y="1019268"/>
            <a:ext cx="2207941" cy="86979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loop with first value of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7CF9BDFD-5129-AB41-AE0E-F77B7C536CA6}"/>
              </a:ext>
            </a:extLst>
          </p:cNvPr>
          <p:cNvSpPr/>
          <p:nvPr/>
        </p:nvSpPr>
        <p:spPr>
          <a:xfrm>
            <a:off x="7437863" y="4265341"/>
            <a:ext cx="2832410" cy="124336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7?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B04BA027-0502-494C-A5D5-ACE91CC93054}"/>
              </a:ext>
            </a:extLst>
          </p:cNvPr>
          <p:cNvSpPr/>
          <p:nvPr/>
        </p:nvSpPr>
        <p:spPr>
          <a:xfrm>
            <a:off x="3903876" y="5452389"/>
            <a:ext cx="2999679" cy="124336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“currently on loop number:” followed by the current value of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B55FA7E7-69E4-C745-A529-7005FB00903E}"/>
              </a:ext>
            </a:extLst>
          </p:cNvPr>
          <p:cNvSpPr/>
          <p:nvPr/>
        </p:nvSpPr>
        <p:spPr>
          <a:xfrm>
            <a:off x="4493940" y="3429000"/>
            <a:ext cx="2207941" cy="86979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by one.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B894F086-34DF-AB44-8CA1-C75815A0C706}"/>
              </a:ext>
            </a:extLst>
          </p:cNvPr>
          <p:cNvSpPr/>
          <p:nvPr/>
        </p:nvSpPr>
        <p:spPr>
          <a:xfrm>
            <a:off x="9166302" y="5905452"/>
            <a:ext cx="2207941" cy="86979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the loop.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FFCE99-EDD1-8747-A591-B85BFFE87E9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854068" y="1889063"/>
            <a:ext cx="0" cy="2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3F06D5-5F8D-2747-A790-9B3F4F871F0D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6903555" y="5508702"/>
            <a:ext cx="1950513" cy="56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4B0C5E-D84E-F249-BCBA-E271DDB40E0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5403716" y="4298795"/>
            <a:ext cx="194195" cy="115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95BCEC-9309-C84B-81A8-81131602619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701881" y="3863898"/>
            <a:ext cx="735982" cy="102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3882FE-DE92-1F4F-9A2F-8AAD8C48AE05}"/>
              </a:ext>
            </a:extLst>
          </p:cNvPr>
          <p:cNvSpPr txBox="1"/>
          <p:nvPr/>
        </p:nvSpPr>
        <p:spPr>
          <a:xfrm>
            <a:off x="7199219" y="553612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B197A-D4D3-BF44-86CA-1759211ADEB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854068" y="5508702"/>
            <a:ext cx="1416205" cy="39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FEE9F9-7D02-A04D-8537-8EBE75D7928E}"/>
              </a:ext>
            </a:extLst>
          </p:cNvPr>
          <p:cNvSpPr txBox="1"/>
          <p:nvPr/>
        </p:nvSpPr>
        <p:spPr>
          <a:xfrm>
            <a:off x="8854066" y="554782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3241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BA-90F3-2941-9C7D-68902A8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2B1F-A2C8-A646-AF5C-A4FE289F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while loop runs until its condition is true.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u="sng" dirty="0">
                <a:solidFill>
                  <a:srgbClr val="FF0000"/>
                </a:solidFill>
              </a:rPr>
              <a:t>CAREFUL</a:t>
            </a:r>
            <a:r>
              <a:rPr lang="en-US" dirty="0"/>
              <a:t>: these may run forever (or until your computer crashes).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6DF3C-5630-AC4C-916C-85750561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49" y="2797850"/>
            <a:ext cx="8215351" cy="22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0406-9664-D74B-9823-FC4B7467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848F-6E02-C24A-AAC7-90FB1E61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7820" cy="4351338"/>
          </a:xfrm>
        </p:spPr>
        <p:txBody>
          <a:bodyPr/>
          <a:lstStyle/>
          <a:p>
            <a:r>
              <a:rPr lang="en-US" dirty="0"/>
              <a:t>while 1 == 1:</a:t>
            </a:r>
          </a:p>
          <a:p>
            <a:pPr lvl="1"/>
            <a:r>
              <a:rPr lang="en-US" dirty="0"/>
              <a:t>print(“oh, cool”)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DA6D407C-691D-E540-9E78-B81360DDB3B6}"/>
              </a:ext>
            </a:extLst>
          </p:cNvPr>
          <p:cNvSpPr/>
          <p:nvPr/>
        </p:nvSpPr>
        <p:spPr>
          <a:xfrm>
            <a:off x="7750097" y="2592659"/>
            <a:ext cx="2207941" cy="86979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loop</a:t>
            </a:r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BCB5588F-0A31-CB4A-9453-C1D67DEDFFAF}"/>
              </a:ext>
            </a:extLst>
          </p:cNvPr>
          <p:cNvSpPr/>
          <p:nvPr/>
        </p:nvSpPr>
        <p:spPr>
          <a:xfrm>
            <a:off x="7437863" y="4265341"/>
            <a:ext cx="2832410" cy="124336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1 == 1?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DF4EC96D-CB42-ED45-B0FC-2C0852691C75}"/>
              </a:ext>
            </a:extLst>
          </p:cNvPr>
          <p:cNvSpPr/>
          <p:nvPr/>
        </p:nvSpPr>
        <p:spPr>
          <a:xfrm>
            <a:off x="3903876" y="5452389"/>
            <a:ext cx="2999679" cy="124336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“oh, cool”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223B8-D427-C64D-9444-87E74377569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54068" y="3462454"/>
            <a:ext cx="0" cy="80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900D7-8D4C-4B49-BFD5-50148112142A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6903555" y="5508702"/>
            <a:ext cx="1950513" cy="56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695A1E-E759-0140-AC6A-062348641BFD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flipV="1">
            <a:off x="5403716" y="4887022"/>
            <a:ext cx="2034147" cy="56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9E2A3E-338B-C741-9DD1-D852CA36B889}"/>
              </a:ext>
            </a:extLst>
          </p:cNvPr>
          <p:cNvSpPr txBox="1"/>
          <p:nvPr/>
        </p:nvSpPr>
        <p:spPr>
          <a:xfrm>
            <a:off x="7199219" y="553612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73BF54-7FAF-F24A-A013-D696FEA0C6F7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>
            <a:off x="8854068" y="5508702"/>
            <a:ext cx="856333" cy="78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CCEA92-A4C2-944E-A12C-73CED5BD479C}"/>
              </a:ext>
            </a:extLst>
          </p:cNvPr>
          <p:cNvSpPr txBox="1"/>
          <p:nvPr/>
        </p:nvSpPr>
        <p:spPr>
          <a:xfrm>
            <a:off x="8939142" y="58387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8C31DE85-987D-0649-A7D2-913754F51C79}"/>
              </a:ext>
            </a:extLst>
          </p:cNvPr>
          <p:cNvSpPr/>
          <p:nvPr/>
        </p:nvSpPr>
        <p:spPr>
          <a:xfrm>
            <a:off x="9710401" y="5856234"/>
            <a:ext cx="2207941" cy="86979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loop</a:t>
            </a:r>
          </a:p>
        </p:txBody>
      </p:sp>
    </p:spTree>
    <p:extLst>
      <p:ext uri="{BB962C8B-B14F-4D97-AF65-F5344CB8AC3E}">
        <p14:creationId xmlns:p14="http://schemas.microsoft.com/office/powerpoint/2010/main" val="402804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D398-9F5A-C746-A4B5-90039A78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9B5D-C34C-444E-9999-F0E5DD93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will the code below print out “Hello”?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A) five times.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B) at least 12.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C) four times.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D) three times. </a:t>
            </a:r>
          </a:p>
          <a:p>
            <a:pPr lvl="1"/>
            <a:r>
              <a:rPr lang="en-US" dirty="0"/>
              <a:t>E) only twice.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09DC0-203D-C94B-8198-7E977AE5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944" y="4672361"/>
            <a:ext cx="8537002" cy="19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E889-CF06-A949-838E-9AEA93E3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B6EA-DCC2-0344-BBE7-E0123FAC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Python</a:t>
            </a:r>
            <a:r>
              <a:rPr lang="en-US" dirty="0"/>
              <a:t> – A common programming language.</a:t>
            </a:r>
          </a:p>
          <a:p>
            <a:endParaRPr lang="en-US" dirty="0"/>
          </a:p>
          <a:p>
            <a:r>
              <a:rPr lang="en-US" b="1" u="sng" dirty="0"/>
              <a:t>Program</a:t>
            </a:r>
            <a:r>
              <a:rPr lang="en-US" dirty="0"/>
              <a:t> – A set of instructions that a computer can carry out.</a:t>
            </a:r>
          </a:p>
          <a:p>
            <a:endParaRPr lang="en-US" dirty="0"/>
          </a:p>
          <a:p>
            <a:r>
              <a:rPr lang="en-US" b="1" u="sng" dirty="0"/>
              <a:t>Syntax</a:t>
            </a:r>
            <a:r>
              <a:rPr lang="en-US" dirty="0"/>
              <a:t> – The specific language that must be used in order for the computer to understand the programming commands you write.</a:t>
            </a:r>
          </a:p>
          <a:p>
            <a:pPr lvl="1"/>
            <a:r>
              <a:rPr lang="en-US" dirty="0"/>
              <a:t>Just like there are rules that must be followed if you want your English (e.g.) to be understandable to others, the same is true for writing programs.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3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E889-CF06-A949-838E-9AEA93E3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B6EA-DCC2-0344-BBE7-E0123FAC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Variable</a:t>
            </a:r>
            <a:r>
              <a:rPr lang="en-US" dirty="0"/>
              <a:t> – a blanket term for an object that stores data.  </a:t>
            </a:r>
          </a:p>
          <a:p>
            <a:pPr lvl="1"/>
            <a:r>
              <a:rPr lang="en-US" dirty="0"/>
              <a:t>Similar to algebra class, we can set a variable named x to be equal to 3.  </a:t>
            </a:r>
          </a:p>
          <a:p>
            <a:pPr lvl="1"/>
            <a:r>
              <a:rPr lang="en-US" dirty="0"/>
              <a:t>However, we can also set a variable to be a list of numbers (e.g., x2 = [1, 1, 2, 3, 5, 8]) or even a word, x3 = “Pizza”.</a:t>
            </a:r>
          </a:p>
          <a:p>
            <a:endParaRPr lang="en-US" b="1" u="sng" dirty="0"/>
          </a:p>
          <a:p>
            <a:r>
              <a:rPr lang="en-US" b="1" u="sng" dirty="0"/>
              <a:t>Cell</a:t>
            </a:r>
            <a:r>
              <a:rPr lang="en-US" dirty="0"/>
              <a:t> – A small block of code.</a:t>
            </a:r>
          </a:p>
          <a:p>
            <a:endParaRPr lang="en-US" dirty="0"/>
          </a:p>
          <a:p>
            <a:r>
              <a:rPr lang="en-US" b="1" u="sng" dirty="0"/>
              <a:t>Notebook</a:t>
            </a:r>
            <a:r>
              <a:rPr lang="en-US" dirty="0"/>
              <a:t> – A series of cells that, together, contain a python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E889-CF06-A949-838E-9AEA93E3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B6EA-DCC2-0344-BBE7-E0123FAC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Function</a:t>
            </a:r>
            <a:r>
              <a:rPr lang="en-US" dirty="0"/>
              <a:t> – A reusable portion of code that, given some input(s), performs some action and may also return an output(s).</a:t>
            </a:r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Argument</a:t>
            </a:r>
            <a:r>
              <a:rPr lang="en-US" dirty="0"/>
              <a:t> – an input to a function.  </a:t>
            </a:r>
          </a:p>
          <a:p>
            <a:pPr lvl="1"/>
            <a:r>
              <a:rPr lang="en-US" dirty="0"/>
              <a:t>For example, 0.53 would be the argument in this case: cosine(0.53)</a:t>
            </a:r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Library</a:t>
            </a:r>
            <a:r>
              <a:rPr lang="en-US" dirty="0"/>
              <a:t> – a package containing additional functions and other tools for use in a program.</a:t>
            </a:r>
          </a:p>
        </p:txBody>
      </p:sp>
    </p:spTree>
    <p:extLst>
      <p:ext uri="{BB962C8B-B14F-4D97-AF65-F5344CB8AC3E}">
        <p14:creationId xmlns:p14="http://schemas.microsoft.com/office/powerpoint/2010/main" val="293372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rules to follow in order to make your code conform to the language that the computer expects.  It is something that you pick up with experience.  Here are a couple tips:</a:t>
            </a:r>
          </a:p>
          <a:p>
            <a:endParaRPr lang="en-US" dirty="0"/>
          </a:p>
          <a:p>
            <a:r>
              <a:rPr lang="en-US" dirty="0"/>
              <a:t>Variable names must begin with a letter.</a:t>
            </a:r>
          </a:p>
          <a:p>
            <a:endParaRPr lang="en-US" dirty="0"/>
          </a:p>
          <a:p>
            <a:r>
              <a:rPr lang="en-US" dirty="0"/>
              <a:t>A line beginning with a # is a comment – it is not executable code</a:t>
            </a:r>
          </a:p>
          <a:p>
            <a:pPr lvl="1"/>
            <a:r>
              <a:rPr lang="en-US" dirty="0"/>
              <a:t>Comments are helpful for organizing and explaining your code</a:t>
            </a:r>
          </a:p>
        </p:txBody>
      </p:sp>
    </p:spTree>
    <p:extLst>
      <p:ext uri="{BB962C8B-B14F-4D97-AF65-F5344CB8AC3E}">
        <p14:creationId xmlns:p14="http://schemas.microsoft.com/office/powerpoint/2010/main" val="31142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6A32-1125-C54B-8E63-C4401DCB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/>
          <a:p>
            <a:r>
              <a:rPr lang="en-US" dirty="0"/>
              <a:t>Notebook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6E647-CB6A-1E4D-BC77-676CA3BA7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05" y="2418438"/>
            <a:ext cx="8417255" cy="4042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A3EAE-081A-7A4B-95D0-42DF27FD6FE9}"/>
              </a:ext>
            </a:extLst>
          </p:cNvPr>
          <p:cNvSpPr txBox="1"/>
          <p:nvPr/>
        </p:nvSpPr>
        <p:spPr>
          <a:xfrm>
            <a:off x="811504" y="3198167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1E050F-5D47-5D44-B121-9EF164896DE6}"/>
              </a:ext>
            </a:extLst>
          </p:cNvPr>
          <p:cNvSpPr/>
          <p:nvPr/>
        </p:nvSpPr>
        <p:spPr>
          <a:xfrm rot="7875691">
            <a:off x="4962121" y="2276296"/>
            <a:ext cx="1885336" cy="25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9B4CF75-BFA2-294C-B539-8F380157B296}"/>
              </a:ext>
            </a:extLst>
          </p:cNvPr>
          <p:cNvSpPr/>
          <p:nvPr/>
        </p:nvSpPr>
        <p:spPr>
          <a:xfrm rot="15342866">
            <a:off x="8367003" y="5215664"/>
            <a:ext cx="607699" cy="31113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951A7D1-7BF4-2D4A-923F-381EDF83A9E1}"/>
              </a:ext>
            </a:extLst>
          </p:cNvPr>
          <p:cNvSpPr/>
          <p:nvPr/>
        </p:nvSpPr>
        <p:spPr>
          <a:xfrm>
            <a:off x="1574855" y="3367802"/>
            <a:ext cx="2551096" cy="1564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CDC7974-BFFE-8F44-8AE5-EE34B11F731D}"/>
              </a:ext>
            </a:extLst>
          </p:cNvPr>
          <p:cNvSpPr/>
          <p:nvPr/>
        </p:nvSpPr>
        <p:spPr>
          <a:xfrm rot="8031303">
            <a:off x="8932647" y="2404616"/>
            <a:ext cx="1877813" cy="24925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580E8D6-F75C-B643-8A74-8B146A5859BE}"/>
              </a:ext>
            </a:extLst>
          </p:cNvPr>
          <p:cNvSpPr/>
          <p:nvPr/>
        </p:nvSpPr>
        <p:spPr>
          <a:xfrm rot="1168138">
            <a:off x="1467865" y="3923184"/>
            <a:ext cx="2795122" cy="1637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E171012-0A28-4F46-859B-B9238D661121}"/>
              </a:ext>
            </a:extLst>
          </p:cNvPr>
          <p:cNvSpPr/>
          <p:nvPr/>
        </p:nvSpPr>
        <p:spPr>
          <a:xfrm rot="2450884">
            <a:off x="1052476" y="4629487"/>
            <a:ext cx="3522863" cy="1957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3AE2F-B13F-5245-9BB3-C4B404684289}"/>
              </a:ext>
            </a:extLst>
          </p:cNvPr>
          <p:cNvSpPr txBox="1"/>
          <p:nvPr/>
        </p:nvSpPr>
        <p:spPr>
          <a:xfrm>
            <a:off x="6097765" y="859691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Importing useful libraries</a:t>
            </a:r>
          </a:p>
          <a:p>
            <a:r>
              <a:rPr lang="en-US" sz="2400" dirty="0"/>
              <a:t>(and giving them nicknames)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D7BC1-B1CD-6048-9152-84A974AFB1AE}"/>
              </a:ext>
            </a:extLst>
          </p:cNvPr>
          <p:cNvSpPr txBox="1"/>
          <p:nvPr/>
        </p:nvSpPr>
        <p:spPr>
          <a:xfrm>
            <a:off x="10483709" y="1607068"/>
            <a:ext cx="141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D537A-125E-0D48-9D8E-450AB2D78BC4}"/>
              </a:ext>
            </a:extLst>
          </p:cNvPr>
          <p:cNvSpPr txBox="1"/>
          <p:nvPr/>
        </p:nvSpPr>
        <p:spPr>
          <a:xfrm>
            <a:off x="8162693" y="5593160"/>
            <a:ext cx="1432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156961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ABC1-B2BB-DC43-885E-069B313E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3727-A57C-1A4D-8627-4CFA883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 – a series of letters, numbers, or other characters (e.g., “7 is my favorite number!”)</a:t>
            </a:r>
          </a:p>
          <a:p>
            <a:endParaRPr lang="en-US" dirty="0"/>
          </a:p>
          <a:p>
            <a:r>
              <a:rPr lang="en-US" dirty="0"/>
              <a:t>integer – a whole number (e.g., 7)</a:t>
            </a:r>
          </a:p>
          <a:p>
            <a:endParaRPr lang="en-US" dirty="0"/>
          </a:p>
          <a:p>
            <a:r>
              <a:rPr lang="en-US" dirty="0"/>
              <a:t>float – a decimal number (e.g., 3.14)</a:t>
            </a:r>
          </a:p>
          <a:p>
            <a:endParaRPr lang="en-US" dirty="0"/>
          </a:p>
          <a:p>
            <a:r>
              <a:rPr lang="en-US" dirty="0"/>
              <a:t>list – a collection of other data (e.g., [7, 3.14, “Bob”])</a:t>
            </a:r>
          </a:p>
          <a:p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– binary True or False</a:t>
            </a:r>
          </a:p>
        </p:txBody>
      </p:sp>
    </p:spTree>
    <p:extLst>
      <p:ext uri="{BB962C8B-B14F-4D97-AF65-F5344CB8AC3E}">
        <p14:creationId xmlns:p14="http://schemas.microsoft.com/office/powerpoint/2010/main" val="309595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7D83-D604-2B43-B23D-20316572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B0EF-DCBD-D742-8CFA-69E7FC34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0317" cy="4351338"/>
          </a:xfrm>
        </p:spPr>
        <p:txBody>
          <a:bodyPr/>
          <a:lstStyle/>
          <a:p>
            <a:r>
              <a:rPr lang="en-US" dirty="0"/>
              <a:t>print() – this function prints out whatever is passed to it as an argument.</a:t>
            </a:r>
          </a:p>
          <a:p>
            <a:pPr lvl="1"/>
            <a:r>
              <a:rPr lang="en-US" dirty="0"/>
              <a:t>Separate multiple arguments with commas.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() – this function computes the length of a list (or other list-like objects, as we’ll learn later!)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14A4D-D45E-A44C-8393-DB3C6C2E9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01" y="209349"/>
            <a:ext cx="2497873" cy="2545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1ABB68-3D7F-BF4A-B373-6AD9EDB3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24" y="5267074"/>
            <a:ext cx="26416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F0593-3FDC-5744-B237-9DB0A8E8B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274" y="4542342"/>
            <a:ext cx="9232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1324</Words>
  <Application>Microsoft Macintosh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An Introduction to Python</vt:lpstr>
      <vt:lpstr>The Kaggle Platform</vt:lpstr>
      <vt:lpstr>Terminology</vt:lpstr>
      <vt:lpstr>Terminology</vt:lpstr>
      <vt:lpstr>Terminology</vt:lpstr>
      <vt:lpstr>Syntax</vt:lpstr>
      <vt:lpstr>Notebook Example</vt:lpstr>
      <vt:lpstr>Data Types</vt:lpstr>
      <vt:lpstr>Useful Tools </vt:lpstr>
      <vt:lpstr>Math: Calculations in python</vt:lpstr>
      <vt:lpstr>Math: Calculations in python</vt:lpstr>
      <vt:lpstr>Math: Inequalities in python</vt:lpstr>
      <vt:lpstr>Card Question</vt:lpstr>
      <vt:lpstr>The numpy Library, numpy Arrays, and Indices</vt:lpstr>
      <vt:lpstr>The numpy Library, numpy Arrays, and Indices</vt:lpstr>
      <vt:lpstr>The numpy Library, numpy Arrays, and Indices</vt:lpstr>
      <vt:lpstr>Card Question</vt:lpstr>
      <vt:lpstr>If Statements</vt:lpstr>
      <vt:lpstr>If Statements</vt:lpstr>
      <vt:lpstr>A Word on Indentation and “White Space”</vt:lpstr>
      <vt:lpstr>For Loops</vt:lpstr>
      <vt:lpstr>For Loops</vt:lpstr>
      <vt:lpstr>While Loop</vt:lpstr>
      <vt:lpstr>Don’t do this.</vt:lpstr>
      <vt:lpstr>Card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Pandas Library: Cutting, Sorting, and Analyzing Data</dc:title>
  <dc:creator>Austin Hinkel</dc:creator>
  <cp:lastModifiedBy>Austin Hinkel</cp:lastModifiedBy>
  <cp:revision>15</cp:revision>
  <dcterms:created xsi:type="dcterms:W3CDTF">2024-05-26T01:58:57Z</dcterms:created>
  <dcterms:modified xsi:type="dcterms:W3CDTF">2024-05-28T20:13:44Z</dcterms:modified>
</cp:coreProperties>
</file>