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61" r:id="rId3"/>
    <p:sldId id="266" r:id="rId4"/>
    <p:sldId id="268" r:id="rId5"/>
    <p:sldId id="269" r:id="rId6"/>
    <p:sldId id="271" r:id="rId7"/>
    <p:sldId id="270" r:id="rId8"/>
    <p:sldId id="274" r:id="rId9"/>
    <p:sldId id="257" r:id="rId10"/>
    <p:sldId id="276" r:id="rId11"/>
    <p:sldId id="272" r:id="rId12"/>
    <p:sldId id="273" r:id="rId13"/>
    <p:sldId id="259"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3C"/>
    <a:srgbClr val="B3A3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502A-C8FD-456D-84F6-CBC10C0F5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18D1D6-3F14-41E8-A838-5A6E74143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92B954-E289-4406-B976-FE741E4F9F37}"/>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5" name="Footer Placeholder 4">
            <a:extLst>
              <a:ext uri="{FF2B5EF4-FFF2-40B4-BE49-F238E27FC236}">
                <a16:creationId xmlns:a16="http://schemas.microsoft.com/office/drawing/2014/main" id="{DC93BB40-73AC-4276-B2A7-AB8085403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8DEF5-0470-41E8-A14E-C8EEAB0657D9}"/>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177061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9F0D-E62D-41AA-8BB6-4A1C6DDA5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CE0B6D-AA7B-458A-9666-115167FD7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E40AD-1627-4518-AB1C-144C581B6547}"/>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5" name="Footer Placeholder 4">
            <a:extLst>
              <a:ext uri="{FF2B5EF4-FFF2-40B4-BE49-F238E27FC236}">
                <a16:creationId xmlns:a16="http://schemas.microsoft.com/office/drawing/2014/main" id="{7644DE1D-C215-4006-9A45-8A69F07E2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08D24-959C-4C79-BAB5-D108ED7B9E8D}"/>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368210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0546C-1B14-4650-A7C7-B341A7C279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6A1D7-24A2-4187-868B-F8C2F932F5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6A94F-9463-4538-A130-36C0B1C218B1}"/>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5" name="Footer Placeholder 4">
            <a:extLst>
              <a:ext uri="{FF2B5EF4-FFF2-40B4-BE49-F238E27FC236}">
                <a16:creationId xmlns:a16="http://schemas.microsoft.com/office/drawing/2014/main" id="{74F819FE-52BD-438B-968C-3435B4C17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4E864-2194-46C3-B7CA-B0DAD6872AB5}"/>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138573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1898-6FE5-4A8A-A413-1F2E233C5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4D410-65A9-4001-88D3-5D0A54E78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82A06-91F9-45EB-AB8D-AFF1AD5743D5}"/>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5" name="Footer Placeholder 4">
            <a:extLst>
              <a:ext uri="{FF2B5EF4-FFF2-40B4-BE49-F238E27FC236}">
                <a16:creationId xmlns:a16="http://schemas.microsoft.com/office/drawing/2014/main" id="{0D85039B-8E21-4BCD-B59B-32DC62772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E856E-E135-473B-B255-10E4C500FB56}"/>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189768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E39A-9236-44C3-8C74-C910A47E3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759B1-07AB-4F36-BAF0-086A72A505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13153-4BA5-41FA-A036-ED7BAF8872DE}"/>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5" name="Footer Placeholder 4">
            <a:extLst>
              <a:ext uri="{FF2B5EF4-FFF2-40B4-BE49-F238E27FC236}">
                <a16:creationId xmlns:a16="http://schemas.microsoft.com/office/drawing/2014/main" id="{DAAF86EB-4202-4B24-AAAB-495F7FD1D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AA589-1AA9-42F6-A79E-7EB214611716}"/>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2334047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C7E-3EC6-4BC4-978B-8EC02BFF6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16387-B58A-4DB2-A325-F5F7659987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9707E-55FC-42F5-B1D5-4E7BC7A4A6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2C3B50-E0EA-4A4D-B35A-1380DBA3FFA0}"/>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6" name="Footer Placeholder 5">
            <a:extLst>
              <a:ext uri="{FF2B5EF4-FFF2-40B4-BE49-F238E27FC236}">
                <a16:creationId xmlns:a16="http://schemas.microsoft.com/office/drawing/2014/main" id="{38898E2B-88C7-452E-B2D4-2A247638D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C4153-57FF-4CBD-A115-59514BBA3BF9}"/>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274152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504E-5D4F-4D12-80DD-F0D967C81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5602C-5A5F-437D-8ACD-419A67339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6DBBF8-906F-4C73-AC7E-338E0593AD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169382-D08D-4C03-8866-8D52BAA09B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923AB8-F087-4C69-A409-358FC10B2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D2A236-0668-4412-80C8-59A07AF9C12F}"/>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8" name="Footer Placeholder 7">
            <a:extLst>
              <a:ext uri="{FF2B5EF4-FFF2-40B4-BE49-F238E27FC236}">
                <a16:creationId xmlns:a16="http://schemas.microsoft.com/office/drawing/2014/main" id="{7931DA1C-DF3A-4BA1-8278-8AE17CEC01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29D31B-B359-4B40-8A25-0F7ABC3FAB06}"/>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390705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9FA2-D44A-4D61-B616-0ADFB04930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1A5EF5-9C7D-490E-9FEE-B7EE02EA67C4}"/>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4" name="Footer Placeholder 3">
            <a:extLst>
              <a:ext uri="{FF2B5EF4-FFF2-40B4-BE49-F238E27FC236}">
                <a16:creationId xmlns:a16="http://schemas.microsoft.com/office/drawing/2014/main" id="{942A2DBE-20BE-4079-B51F-160A205976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E12A0-9080-49FE-AF9E-4EBDA7096334}"/>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52185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3E563-BEEE-46B5-B612-6829041B4886}"/>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3" name="Footer Placeholder 2">
            <a:extLst>
              <a:ext uri="{FF2B5EF4-FFF2-40B4-BE49-F238E27FC236}">
                <a16:creationId xmlns:a16="http://schemas.microsoft.com/office/drawing/2014/main" id="{5C6D9217-D3FB-4DF4-96DA-3F350F7BC4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490E1-B05A-4F7E-A102-4B6C9A1F9BA2}"/>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192945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C3EC-AD36-4F6F-9AA8-AB499D650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C6C9C-C441-4D03-A06D-A5D25B5FB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E31401-86CE-4C68-B733-0089492AD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6A1FF5-5A2C-47BB-83CD-EDBCCECC8715}"/>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6" name="Footer Placeholder 5">
            <a:extLst>
              <a:ext uri="{FF2B5EF4-FFF2-40B4-BE49-F238E27FC236}">
                <a16:creationId xmlns:a16="http://schemas.microsoft.com/office/drawing/2014/main" id="{7BC9B407-85C0-4E58-8716-B54409604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9683B-C358-4727-B96B-DF47478C61A1}"/>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28404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60C6-1E95-484B-88CC-0F81CE7C9E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245396-70B7-4F5F-A58D-5E17E9F9C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D730A9-4389-48BC-939C-02D088442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4E6FBC-9C31-4832-859B-24E59A1C9E6F}"/>
              </a:ext>
            </a:extLst>
          </p:cNvPr>
          <p:cNvSpPr>
            <a:spLocks noGrp="1"/>
          </p:cNvSpPr>
          <p:nvPr>
            <p:ph type="dt" sz="half" idx="10"/>
          </p:nvPr>
        </p:nvSpPr>
        <p:spPr/>
        <p:txBody>
          <a:bodyPr/>
          <a:lstStyle/>
          <a:p>
            <a:fld id="{209417A2-998F-4F2F-82AE-6C65B48124D7}" type="datetimeFigureOut">
              <a:rPr lang="en-US" smtClean="0"/>
              <a:t>5/4/2020</a:t>
            </a:fld>
            <a:endParaRPr lang="en-US"/>
          </a:p>
        </p:txBody>
      </p:sp>
      <p:sp>
        <p:nvSpPr>
          <p:cNvPr id="6" name="Footer Placeholder 5">
            <a:extLst>
              <a:ext uri="{FF2B5EF4-FFF2-40B4-BE49-F238E27FC236}">
                <a16:creationId xmlns:a16="http://schemas.microsoft.com/office/drawing/2014/main" id="{00979416-2758-403C-BBCB-F36DD1CBD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20BB3-6332-47A5-9D45-C3A24DB91E0B}"/>
              </a:ext>
            </a:extLst>
          </p:cNvPr>
          <p:cNvSpPr>
            <a:spLocks noGrp="1"/>
          </p:cNvSpPr>
          <p:nvPr>
            <p:ph type="sldNum" sz="quarter" idx="12"/>
          </p:nvPr>
        </p:nvSpPr>
        <p:spPr/>
        <p:txBody>
          <a:bodyPr/>
          <a:lstStyle/>
          <a:p>
            <a:fld id="{79E4B42C-96A6-4FFA-9D0A-2847A140039F}" type="slidenum">
              <a:rPr lang="en-US" smtClean="0"/>
              <a:t>‹#›</a:t>
            </a:fld>
            <a:endParaRPr lang="en-US"/>
          </a:p>
        </p:txBody>
      </p:sp>
    </p:spTree>
    <p:extLst>
      <p:ext uri="{BB962C8B-B14F-4D97-AF65-F5344CB8AC3E}">
        <p14:creationId xmlns:p14="http://schemas.microsoft.com/office/powerpoint/2010/main" val="41166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3E026-DD88-43BD-BFEE-80E680EB15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2C5005-4720-4FD2-9F43-5FC3D3116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4A91-06DC-4B74-AB09-F7235DBF5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417A2-998F-4F2F-82AE-6C65B48124D7}" type="datetimeFigureOut">
              <a:rPr lang="en-US" smtClean="0"/>
              <a:t>5/4/2020</a:t>
            </a:fld>
            <a:endParaRPr lang="en-US"/>
          </a:p>
        </p:txBody>
      </p:sp>
      <p:sp>
        <p:nvSpPr>
          <p:cNvPr id="5" name="Footer Placeholder 4">
            <a:extLst>
              <a:ext uri="{FF2B5EF4-FFF2-40B4-BE49-F238E27FC236}">
                <a16:creationId xmlns:a16="http://schemas.microsoft.com/office/drawing/2014/main" id="{8CC6F9C5-ECB9-48D5-AB77-0EF5504454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29EB00-E5CD-49A0-B674-6D128CBAC6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4B42C-96A6-4FFA-9D0A-2847A140039F}" type="slidenum">
              <a:rPr lang="en-US" smtClean="0"/>
              <a:t>‹#›</a:t>
            </a:fld>
            <a:endParaRPr lang="en-US"/>
          </a:p>
        </p:txBody>
      </p:sp>
    </p:spTree>
    <p:extLst>
      <p:ext uri="{BB962C8B-B14F-4D97-AF65-F5344CB8AC3E}">
        <p14:creationId xmlns:p14="http://schemas.microsoft.com/office/powerpoint/2010/main" val="4058190929"/>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avid.ncifcrf.gov/"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D82F-9010-4B40-8921-8F665680654B}"/>
              </a:ext>
            </a:extLst>
          </p:cNvPr>
          <p:cNvSpPr>
            <a:spLocks noGrp="1"/>
          </p:cNvSpPr>
          <p:nvPr>
            <p:ph type="ctrTitle"/>
          </p:nvPr>
        </p:nvSpPr>
        <p:spPr>
          <a:xfrm>
            <a:off x="5654040" y="2245810"/>
            <a:ext cx="5699760" cy="1355750"/>
          </a:xfrm>
        </p:spPr>
        <p:txBody>
          <a:bodyPr>
            <a:normAutofit/>
          </a:bodyPr>
          <a:lstStyle/>
          <a:p>
            <a:pPr algn="l"/>
            <a:r>
              <a:rPr lang="en-US" sz="3400" b="1" dirty="0">
                <a:solidFill>
                  <a:srgbClr val="00703C"/>
                </a:solidFill>
              </a:rPr>
              <a:t>Gene Expression in Response</a:t>
            </a:r>
            <a:br>
              <a:rPr lang="en-US" sz="3400" b="1" dirty="0">
                <a:solidFill>
                  <a:srgbClr val="00703C"/>
                </a:solidFill>
              </a:rPr>
            </a:br>
            <a:r>
              <a:rPr lang="en-US" sz="3400" b="1" dirty="0">
                <a:solidFill>
                  <a:srgbClr val="00703C"/>
                </a:solidFill>
              </a:rPr>
              <a:t>to SARS-CoV-2 Infection</a:t>
            </a:r>
            <a:r>
              <a:rPr lang="en-US" sz="3400" dirty="0"/>
              <a:t>	</a:t>
            </a:r>
          </a:p>
        </p:txBody>
      </p:sp>
      <p:sp>
        <p:nvSpPr>
          <p:cNvPr id="3" name="Subtitle 2">
            <a:extLst>
              <a:ext uri="{FF2B5EF4-FFF2-40B4-BE49-F238E27FC236}">
                <a16:creationId xmlns:a16="http://schemas.microsoft.com/office/drawing/2014/main" id="{19E30717-B281-4793-B215-812D42FB8E20}"/>
              </a:ext>
            </a:extLst>
          </p:cNvPr>
          <p:cNvSpPr>
            <a:spLocks noGrp="1"/>
          </p:cNvSpPr>
          <p:nvPr>
            <p:ph type="subTitle" idx="1"/>
          </p:nvPr>
        </p:nvSpPr>
        <p:spPr>
          <a:xfrm>
            <a:off x="5654040" y="3608516"/>
            <a:ext cx="5699760" cy="911117"/>
          </a:xfrm>
        </p:spPr>
        <p:txBody>
          <a:bodyPr>
            <a:noAutofit/>
          </a:bodyPr>
          <a:lstStyle/>
          <a:p>
            <a:pPr algn="l"/>
            <a:r>
              <a:rPr lang="en-US" sz="1800" dirty="0">
                <a:solidFill>
                  <a:srgbClr val="00703C"/>
                </a:solidFill>
              </a:rPr>
              <a:t>Adam Hipp</a:t>
            </a:r>
          </a:p>
          <a:p>
            <a:pPr algn="l"/>
            <a:r>
              <a:rPr lang="en-US" sz="1800" dirty="0">
                <a:solidFill>
                  <a:srgbClr val="00703C"/>
                </a:solidFill>
              </a:rPr>
              <a:t>Department of Bioinformatics and Genomics</a:t>
            </a:r>
          </a:p>
          <a:p>
            <a:pPr algn="l"/>
            <a:r>
              <a:rPr lang="en-US" sz="1800" dirty="0">
                <a:solidFill>
                  <a:srgbClr val="00703C"/>
                </a:solidFill>
              </a:rPr>
              <a:t>Spring 2020 </a:t>
            </a:r>
          </a:p>
        </p:txBody>
      </p:sp>
      <p:sp>
        <p:nvSpPr>
          <p:cNvPr id="30"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66160" y="0"/>
            <a:ext cx="8625840"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415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162" y="4683319"/>
            <a:ext cx="6488837"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02908AE-4667-4710-B39E-A17E40EA84BB}"/>
              </a:ext>
            </a:extLst>
          </p:cNvPr>
          <p:cNvPicPr>
            <a:picLocks noChangeAspect="1"/>
          </p:cNvPicPr>
          <p:nvPr/>
        </p:nvPicPr>
        <p:blipFill rotWithShape="1">
          <a:blip r:embed="rId2">
            <a:extLst>
              <a:ext uri="{28A0092B-C50C-407E-A947-70E740481C1C}">
                <a14:useLocalDpi xmlns:a14="http://schemas.microsoft.com/office/drawing/2010/main" val="0"/>
              </a:ext>
            </a:extLst>
          </a:blip>
          <a:srcRect r="3121" b="-2"/>
          <a:stretch/>
        </p:blipFill>
        <p:spPr>
          <a:xfrm>
            <a:off x="20" y="3493008"/>
            <a:ext cx="6519814" cy="3364992"/>
          </a:xfrm>
          <a:custGeom>
            <a:avLst/>
            <a:gdLst/>
            <a:ahLst/>
            <a:cxnLst/>
            <a:rect l="l" t="t" r="r" b="b"/>
            <a:pathLst>
              <a:path w="6519834" h="3364992">
                <a:moveTo>
                  <a:pt x="0" y="0"/>
                </a:moveTo>
                <a:lnTo>
                  <a:pt x="4961402" y="0"/>
                </a:lnTo>
                <a:lnTo>
                  <a:pt x="6519834" y="3364992"/>
                </a:lnTo>
                <a:lnTo>
                  <a:pt x="0" y="3364992"/>
                </a:lnTo>
                <a:close/>
              </a:path>
            </a:pathLst>
          </a:custGeom>
          <a:solidFill>
            <a:srgbClr val="00703C"/>
          </a:solidFill>
        </p:spPr>
      </p:pic>
      <p:pic>
        <p:nvPicPr>
          <p:cNvPr id="22" name="Picture 21" descr="A picture containing drawing&#10;&#10;Description automatically generated">
            <a:extLst>
              <a:ext uri="{FF2B5EF4-FFF2-40B4-BE49-F238E27FC236}">
                <a16:creationId xmlns:a16="http://schemas.microsoft.com/office/drawing/2014/main" id="{BE1A3A46-C98E-4D5E-A744-56CAC6074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1" y="99541"/>
            <a:ext cx="2688157" cy="1505368"/>
          </a:xfrm>
          <a:prstGeom prst="rect">
            <a:avLst/>
          </a:prstGeom>
        </p:spPr>
      </p:pic>
    </p:spTree>
    <p:extLst>
      <p:ext uri="{BB962C8B-B14F-4D97-AF65-F5344CB8AC3E}">
        <p14:creationId xmlns:p14="http://schemas.microsoft.com/office/powerpoint/2010/main" val="1644316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86003"/>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1A8A11-64A3-4C52-808B-29F083FF430C}"/>
              </a:ext>
            </a:extLst>
          </p:cNvPr>
          <p:cNvSpPr>
            <a:spLocks noGrp="1"/>
          </p:cNvSpPr>
          <p:nvPr>
            <p:ph type="title"/>
          </p:nvPr>
        </p:nvSpPr>
        <p:spPr>
          <a:xfrm>
            <a:off x="838199" y="4272030"/>
            <a:ext cx="3515591" cy="1881559"/>
          </a:xfrm>
        </p:spPr>
        <p:txBody>
          <a:bodyPr>
            <a:normAutofit/>
          </a:bodyPr>
          <a:lstStyle/>
          <a:p>
            <a:r>
              <a:rPr lang="en-US" sz="3600" dirty="0">
                <a:solidFill>
                  <a:schemeClr val="bg1"/>
                </a:solidFill>
              </a:rPr>
              <a:t>Upregulated and Downregulated Genes</a:t>
            </a:r>
          </a:p>
        </p:txBody>
      </p:sp>
      <p:pic>
        <p:nvPicPr>
          <p:cNvPr id="5" name="Picture 4">
            <a:extLst>
              <a:ext uri="{FF2B5EF4-FFF2-40B4-BE49-F238E27FC236}">
                <a16:creationId xmlns:a16="http://schemas.microsoft.com/office/drawing/2014/main" id="{6A262681-DCBC-4289-A9B3-191C2486B447}"/>
              </a:ext>
            </a:extLst>
          </p:cNvPr>
          <p:cNvPicPr>
            <a:picLocks noChangeAspect="1"/>
          </p:cNvPicPr>
          <p:nvPr/>
        </p:nvPicPr>
        <p:blipFill>
          <a:blip r:embed="rId2"/>
          <a:stretch>
            <a:fillRect/>
          </a:stretch>
        </p:blipFill>
        <p:spPr>
          <a:xfrm>
            <a:off x="403224" y="174172"/>
            <a:ext cx="5132770" cy="3906790"/>
          </a:xfrm>
          <a:prstGeom prst="rect">
            <a:avLst/>
          </a:prstGeom>
        </p:spPr>
      </p:pic>
      <p:pic>
        <p:nvPicPr>
          <p:cNvPr id="4" name="Picture 3">
            <a:extLst>
              <a:ext uri="{FF2B5EF4-FFF2-40B4-BE49-F238E27FC236}">
                <a16:creationId xmlns:a16="http://schemas.microsoft.com/office/drawing/2014/main" id="{9AF74514-5AEB-40C8-B0CF-072EDAB97D55}"/>
              </a:ext>
            </a:extLst>
          </p:cNvPr>
          <p:cNvPicPr>
            <a:picLocks noChangeAspect="1"/>
          </p:cNvPicPr>
          <p:nvPr/>
        </p:nvPicPr>
        <p:blipFill>
          <a:blip r:embed="rId3"/>
          <a:stretch>
            <a:fillRect/>
          </a:stretch>
        </p:blipFill>
        <p:spPr>
          <a:xfrm>
            <a:off x="6352512" y="174172"/>
            <a:ext cx="5088279" cy="3906790"/>
          </a:xfrm>
          <a:prstGeom prst="rect">
            <a:avLst/>
          </a:prstGeom>
        </p:spPr>
      </p:pic>
      <p:sp>
        <p:nvSpPr>
          <p:cNvPr id="3" name="Content Placeholder 2">
            <a:extLst>
              <a:ext uri="{FF2B5EF4-FFF2-40B4-BE49-F238E27FC236}">
                <a16:creationId xmlns:a16="http://schemas.microsoft.com/office/drawing/2014/main" id="{161C8A30-8D5B-4206-8B6F-98FDD20F8B4A}"/>
              </a:ext>
            </a:extLst>
          </p:cNvPr>
          <p:cNvSpPr>
            <a:spLocks noGrp="1"/>
          </p:cNvSpPr>
          <p:nvPr>
            <p:ph idx="1"/>
          </p:nvPr>
        </p:nvSpPr>
        <p:spPr>
          <a:xfrm>
            <a:off x="4769893" y="4463099"/>
            <a:ext cx="6583908" cy="1881559"/>
          </a:xfrm>
        </p:spPr>
        <p:txBody>
          <a:bodyPr anchor="ctr">
            <a:normAutofit/>
          </a:bodyPr>
          <a:lstStyle/>
          <a:p>
            <a:r>
              <a:rPr lang="en-US" sz="1700" dirty="0">
                <a:solidFill>
                  <a:schemeClr val="bg1"/>
                </a:solidFill>
              </a:rPr>
              <a:t>Top 10 genes which recorded the largest change in gene expression when infected with SARS-CoV-2</a:t>
            </a:r>
          </a:p>
          <a:p>
            <a:pPr lvl="1"/>
            <a:r>
              <a:rPr lang="en-US" sz="1700" dirty="0">
                <a:solidFill>
                  <a:schemeClr val="bg1"/>
                </a:solidFill>
              </a:rPr>
              <a:t>5 genes the presented largest increase and largest decrease </a:t>
            </a:r>
          </a:p>
          <a:p>
            <a:pPr lvl="1"/>
            <a:r>
              <a:rPr lang="en-US" sz="1700" dirty="0">
                <a:solidFill>
                  <a:schemeClr val="bg1"/>
                </a:solidFill>
              </a:rPr>
              <a:t>Genes with adj. p-value &lt; 0.01</a:t>
            </a:r>
          </a:p>
          <a:p>
            <a:r>
              <a:rPr lang="en-US" sz="1700" dirty="0">
                <a:solidFill>
                  <a:schemeClr val="bg1"/>
                </a:solidFill>
              </a:rPr>
              <a:t>Normalized raw counts</a:t>
            </a:r>
          </a:p>
          <a:p>
            <a:r>
              <a:rPr lang="en-US" sz="1700" dirty="0">
                <a:solidFill>
                  <a:schemeClr val="bg1"/>
                </a:solidFill>
              </a:rPr>
              <a:t>Averaged the results over each biological triplicate for each gene</a:t>
            </a:r>
          </a:p>
          <a:p>
            <a:endParaRPr lang="en-US" sz="1700" dirty="0">
              <a:solidFill>
                <a:schemeClr val="bg1"/>
              </a:solidFill>
            </a:endParaRPr>
          </a:p>
        </p:txBody>
      </p:sp>
    </p:spTree>
    <p:extLst>
      <p:ext uri="{BB962C8B-B14F-4D97-AF65-F5344CB8AC3E}">
        <p14:creationId xmlns:p14="http://schemas.microsoft.com/office/powerpoint/2010/main" val="202783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7F6ED-2127-4214-A84A-BD0F17E43A4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000" dirty="0">
                <a:solidFill>
                  <a:srgbClr val="FFFFFF"/>
                </a:solidFill>
              </a:rPr>
              <a:t>Upregulated and Downregulated cont.</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B99F6846-A7A7-424B-B242-F3302C0D4BC1}"/>
              </a:ext>
            </a:extLst>
          </p:cNvPr>
          <p:cNvGraphicFramePr>
            <a:graphicFrameLocks noGrp="1"/>
          </p:cNvGraphicFramePr>
          <p:nvPr>
            <p:extLst>
              <p:ext uri="{D42A27DB-BD31-4B8C-83A1-F6EECF244321}">
                <p14:modId xmlns:p14="http://schemas.microsoft.com/office/powerpoint/2010/main" val="4008516033"/>
              </p:ext>
            </p:extLst>
          </p:nvPr>
        </p:nvGraphicFramePr>
        <p:xfrm>
          <a:off x="6404518" y="2596836"/>
          <a:ext cx="5539829" cy="3685511"/>
        </p:xfrm>
        <a:graphic>
          <a:graphicData uri="http://schemas.openxmlformats.org/drawingml/2006/table">
            <a:tbl>
              <a:tblPr>
                <a:tableStyleId>{5C22544A-7EE6-4342-B048-85BDC9FD1C3A}</a:tableStyleId>
              </a:tblPr>
              <a:tblGrid>
                <a:gridCol w="755937">
                  <a:extLst>
                    <a:ext uri="{9D8B030D-6E8A-4147-A177-3AD203B41FA5}">
                      <a16:colId xmlns:a16="http://schemas.microsoft.com/office/drawing/2014/main" val="1003932405"/>
                    </a:ext>
                  </a:extLst>
                </a:gridCol>
                <a:gridCol w="4783892">
                  <a:extLst>
                    <a:ext uri="{9D8B030D-6E8A-4147-A177-3AD203B41FA5}">
                      <a16:colId xmlns:a16="http://schemas.microsoft.com/office/drawing/2014/main" val="1410229382"/>
                    </a:ext>
                  </a:extLst>
                </a:gridCol>
              </a:tblGrid>
              <a:tr h="291307">
                <a:tc>
                  <a:txBody>
                    <a:bodyPr/>
                    <a:lstStyle/>
                    <a:p>
                      <a:pPr algn="ctr" fontAlgn="b"/>
                      <a:r>
                        <a:rPr lang="en-US" sz="1400" u="none" strike="noStrike" dirty="0">
                          <a:effectLst/>
                        </a:rPr>
                        <a:t>CDH16</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Mediates cell specialization</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0245941"/>
                  </a:ext>
                </a:extLst>
              </a:tr>
              <a:tr h="291307">
                <a:tc>
                  <a:txBody>
                    <a:bodyPr/>
                    <a:lstStyle/>
                    <a:p>
                      <a:pPr algn="ctr" fontAlgn="b"/>
                      <a:r>
                        <a:rPr lang="en-US" sz="1400" u="none" strike="noStrike" dirty="0">
                          <a:effectLst/>
                        </a:rPr>
                        <a:t>CST2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Thiol protease inhibitor</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82673274"/>
                  </a:ext>
                </a:extLst>
              </a:tr>
              <a:tr h="291307">
                <a:tc>
                  <a:txBody>
                    <a:bodyPr/>
                    <a:lstStyle/>
                    <a:p>
                      <a:pPr algn="ctr" fontAlgn="b"/>
                      <a:r>
                        <a:rPr lang="en-US" sz="1400" u="none" strike="noStrike">
                          <a:effectLst/>
                        </a:rPr>
                        <a:t>ADCYS</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Catalyzes signaling for cAMP</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56108627"/>
                  </a:ext>
                </a:extLst>
              </a:tr>
              <a:tr h="546547">
                <a:tc>
                  <a:txBody>
                    <a:bodyPr/>
                    <a:lstStyle/>
                    <a:p>
                      <a:pPr algn="ctr" fontAlgn="b"/>
                      <a:r>
                        <a:rPr lang="en-US" sz="1400" u="none" strike="noStrike">
                          <a:effectLst/>
                        </a:rPr>
                        <a:t>SERPINA6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Encodes for alpha-globulin protein with corticosteroid-binding properties</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59148572"/>
                  </a:ext>
                </a:extLst>
              </a:tr>
              <a:tr h="291307">
                <a:tc>
                  <a:txBody>
                    <a:bodyPr/>
                    <a:lstStyle/>
                    <a:p>
                      <a:pPr algn="ctr" fontAlgn="b"/>
                      <a:r>
                        <a:rPr lang="en-US" sz="1400" u="none" strike="noStrike">
                          <a:effectLst/>
                        </a:rPr>
                        <a:t>CIDEC</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Promotes lipid droplet formation and mediates tissue apoptosis</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3913229"/>
                  </a:ext>
                </a:extLst>
              </a:tr>
              <a:tr h="291307">
                <a:tc>
                  <a:txBody>
                    <a:bodyPr/>
                    <a:lstStyle/>
                    <a:p>
                      <a:pPr algn="ctr" fontAlgn="b"/>
                      <a:r>
                        <a:rPr lang="en-US" sz="1400" u="none" strike="noStrike">
                          <a:effectLst/>
                        </a:rPr>
                        <a:t>XAF1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Counteracts the inhibitory effect during apoptosis</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7113880"/>
                  </a:ext>
                </a:extLst>
              </a:tr>
              <a:tr h="291307">
                <a:tc>
                  <a:txBody>
                    <a:bodyPr/>
                    <a:lstStyle/>
                    <a:p>
                      <a:pPr algn="ctr" fontAlgn="b"/>
                      <a:r>
                        <a:rPr lang="en-US" sz="1400" u="none" strike="noStrike">
                          <a:effectLst/>
                        </a:rPr>
                        <a:t>EGR2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Transcription factor seen in T-cell response to influenza</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70373355"/>
                  </a:ext>
                </a:extLst>
              </a:tr>
              <a:tr h="546547">
                <a:tc>
                  <a:txBody>
                    <a:bodyPr/>
                    <a:lstStyle/>
                    <a:p>
                      <a:pPr algn="ctr" fontAlgn="b"/>
                      <a:r>
                        <a:rPr lang="en-US" sz="1400" u="none" strike="noStrike">
                          <a:effectLst/>
                        </a:rPr>
                        <a:t>SELE</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Responsible for accumulation of blood leukocytes at site of inflammation</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44729272"/>
                  </a:ext>
                </a:extLst>
              </a:tr>
              <a:tr h="408330">
                <a:tc>
                  <a:txBody>
                    <a:bodyPr/>
                    <a:lstStyle/>
                    <a:p>
                      <a:pPr algn="ctr" fontAlgn="b"/>
                      <a:r>
                        <a:rPr lang="en-US" sz="1400" u="none" strike="noStrike">
                          <a:effectLst/>
                        </a:rPr>
                        <a:t>C11orf96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 </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21793437"/>
                  </a:ext>
                </a:extLst>
              </a:tr>
              <a:tr h="408330">
                <a:tc>
                  <a:txBody>
                    <a:bodyPr/>
                    <a:lstStyle/>
                    <a:p>
                      <a:pPr algn="ctr" fontAlgn="b"/>
                      <a:r>
                        <a:rPr lang="en-US" sz="1400" u="none" strike="noStrike">
                          <a:effectLst/>
                        </a:rPr>
                        <a:t>EGR1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Transcriptional regulator- Studies suggest this is a cancer </a:t>
                      </a:r>
                      <a:r>
                        <a:rPr lang="en-US" sz="1400" u="none" strike="noStrike" dirty="0" err="1">
                          <a:effectLst/>
                        </a:rPr>
                        <a:t>supressing</a:t>
                      </a:r>
                      <a:r>
                        <a:rPr lang="en-US" sz="1400" u="none" strike="noStrike" dirty="0">
                          <a:effectLst/>
                        </a:rPr>
                        <a:t> gene</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61391374"/>
                  </a:ext>
                </a:extLst>
              </a:tr>
            </a:tbl>
          </a:graphicData>
        </a:graphic>
      </p:graphicFrame>
      <p:sp>
        <p:nvSpPr>
          <p:cNvPr id="5" name="Content Placeholder 4">
            <a:extLst>
              <a:ext uri="{FF2B5EF4-FFF2-40B4-BE49-F238E27FC236}">
                <a16:creationId xmlns:a16="http://schemas.microsoft.com/office/drawing/2014/main" id="{A7EE6029-F48D-45CE-B7EF-72240E272D85}"/>
              </a:ext>
            </a:extLst>
          </p:cNvPr>
          <p:cNvSpPr>
            <a:spLocks noGrp="1"/>
          </p:cNvSpPr>
          <p:nvPr>
            <p:ph idx="1"/>
          </p:nvPr>
        </p:nvSpPr>
        <p:spPr>
          <a:xfrm>
            <a:off x="838200" y="3137095"/>
            <a:ext cx="2045671" cy="3039868"/>
          </a:xfrm>
        </p:spPr>
        <p:txBody>
          <a:bodyPr/>
          <a:lstStyle/>
          <a:p>
            <a:pPr marL="0" indent="0">
              <a:buNone/>
            </a:pPr>
            <a:r>
              <a:rPr lang="en-US" dirty="0"/>
              <a:t> </a:t>
            </a:r>
          </a:p>
        </p:txBody>
      </p:sp>
      <p:pic>
        <p:nvPicPr>
          <p:cNvPr id="6" name="Picture 5">
            <a:extLst>
              <a:ext uri="{FF2B5EF4-FFF2-40B4-BE49-F238E27FC236}">
                <a16:creationId xmlns:a16="http://schemas.microsoft.com/office/drawing/2014/main" id="{131A0351-A3F7-4C30-A809-48E8D1E69A3C}"/>
              </a:ext>
            </a:extLst>
          </p:cNvPr>
          <p:cNvPicPr>
            <a:picLocks noChangeAspect="1"/>
          </p:cNvPicPr>
          <p:nvPr/>
        </p:nvPicPr>
        <p:blipFill>
          <a:blip r:embed="rId2"/>
          <a:stretch>
            <a:fillRect/>
          </a:stretch>
        </p:blipFill>
        <p:spPr>
          <a:xfrm>
            <a:off x="-6685" y="2461846"/>
            <a:ext cx="5983411" cy="4008533"/>
          </a:xfrm>
          <a:prstGeom prst="rect">
            <a:avLst/>
          </a:prstGeom>
        </p:spPr>
      </p:pic>
    </p:spTree>
    <p:extLst>
      <p:ext uri="{BB962C8B-B14F-4D97-AF65-F5344CB8AC3E}">
        <p14:creationId xmlns:p14="http://schemas.microsoft.com/office/powerpoint/2010/main" val="345575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4098B-2361-4F3D-A1BA-6E83B4FEC40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4000" dirty="0">
                <a:solidFill>
                  <a:schemeClr val="bg1"/>
                </a:solidFill>
              </a:rPr>
              <a:t>Needed a heatmap </a:t>
            </a:r>
          </a:p>
        </p:txBody>
      </p:sp>
      <p:pic>
        <p:nvPicPr>
          <p:cNvPr id="5" name="Content Placeholder 4" descr="A picture containing toy&#10;&#10;Description automatically generated">
            <a:extLst>
              <a:ext uri="{FF2B5EF4-FFF2-40B4-BE49-F238E27FC236}">
                <a16:creationId xmlns:a16="http://schemas.microsoft.com/office/drawing/2014/main" id="{E24866AE-C477-4B91-B157-C446E32C120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513"/>
          <a:stretch/>
        </p:blipFill>
        <p:spPr>
          <a:xfrm>
            <a:off x="5312228" y="299306"/>
            <a:ext cx="6879772" cy="6259387"/>
          </a:xfrm>
          <a:prstGeom prst="rect">
            <a:avLst/>
          </a:prstGeom>
        </p:spPr>
      </p:pic>
    </p:spTree>
    <p:extLst>
      <p:ext uri="{BB962C8B-B14F-4D97-AF65-F5344CB8AC3E}">
        <p14:creationId xmlns:p14="http://schemas.microsoft.com/office/powerpoint/2010/main" val="256826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5143-4459-4181-95B6-222E39A5AAEE}"/>
              </a:ext>
            </a:extLst>
          </p:cNvPr>
          <p:cNvSpPr>
            <a:spLocks noGrp="1"/>
          </p:cNvSpPr>
          <p:nvPr>
            <p:ph type="title" idx="4294967295"/>
          </p:nvPr>
        </p:nvSpPr>
        <p:spPr>
          <a:xfrm>
            <a:off x="648929" y="629266"/>
            <a:ext cx="3667039" cy="1676603"/>
          </a:xfrm>
        </p:spPr>
        <p:txBody>
          <a:bodyPr vert="horz" lIns="91440" tIns="45720" rIns="91440" bIns="45720" rtlCol="0" anchor="ctr">
            <a:normAutofit/>
          </a:bodyPr>
          <a:lstStyle/>
          <a:p>
            <a:r>
              <a:rPr lang="en-US" sz="3600"/>
              <a:t> </a:t>
            </a:r>
            <a:br>
              <a:rPr lang="en-US" sz="3600"/>
            </a:br>
            <a:br>
              <a:rPr lang="en-US" sz="3600"/>
            </a:br>
            <a:endParaRPr lang="en-US" sz="3600" dirty="0"/>
          </a:p>
        </p:txBody>
      </p:sp>
      <p:sp>
        <p:nvSpPr>
          <p:cNvPr id="7" name="Content Placeholder 6">
            <a:extLst>
              <a:ext uri="{FF2B5EF4-FFF2-40B4-BE49-F238E27FC236}">
                <a16:creationId xmlns:a16="http://schemas.microsoft.com/office/drawing/2014/main" id="{907CA312-852D-4AFB-AA76-1BF5483E4D40}"/>
              </a:ext>
            </a:extLst>
          </p:cNvPr>
          <p:cNvSpPr>
            <a:spLocks noGrp="1"/>
          </p:cNvSpPr>
          <p:nvPr>
            <p:ph idx="4294967295"/>
          </p:nvPr>
        </p:nvSpPr>
        <p:spPr>
          <a:xfrm>
            <a:off x="648931" y="2438401"/>
            <a:ext cx="3667036" cy="1528688"/>
          </a:xfrm>
        </p:spPr>
        <p:txBody>
          <a:bodyPr vert="horz" lIns="91440" tIns="45720" rIns="91440" bIns="45720" rtlCol="0">
            <a:normAutofit fontScale="40000" lnSpcReduction="20000"/>
          </a:bodyPr>
          <a:lstStyle/>
          <a:p>
            <a:pPr marL="0" indent="0">
              <a:spcAft>
                <a:spcPts val="600"/>
              </a:spcAft>
              <a:buNone/>
            </a:pPr>
            <a:r>
              <a:rPr lang="en-US" sz="7300" dirty="0"/>
              <a:t>Functional annotation represented by largest groups of gene clusters</a:t>
            </a:r>
          </a:p>
          <a:p>
            <a:pPr marL="0" indent="0">
              <a:spcAft>
                <a:spcPts val="600"/>
              </a:spcAft>
              <a:buNone/>
            </a:pPr>
            <a:r>
              <a:rPr lang="en-US" sz="2900" dirty="0">
                <a:hlinkClick r:id="rId2"/>
              </a:rPr>
              <a:t>https://david.ncifcrf.gov/</a:t>
            </a:r>
            <a:r>
              <a:rPr lang="en-US" sz="2900" dirty="0"/>
              <a:t> </a:t>
            </a:r>
          </a:p>
          <a:p>
            <a:pPr marL="0"/>
            <a:endParaRPr lang="en-US" sz="1800" dirty="0"/>
          </a:p>
        </p:txBody>
      </p:sp>
      <p:sp>
        <p:nvSpPr>
          <p:cNvPr id="22" name="Rectangle 21">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CCFDCE-76D3-42EB-9613-27B5A0E65528}"/>
              </a:ext>
            </a:extLst>
          </p:cNvPr>
          <p:cNvPicPr>
            <a:picLocks noChangeAspect="1"/>
          </p:cNvPicPr>
          <p:nvPr/>
        </p:nvPicPr>
        <p:blipFill rotWithShape="1">
          <a:blip r:embed="rId3"/>
          <a:srcRect l="11759" r="16509" b="1"/>
          <a:stretch/>
        </p:blipFill>
        <p:spPr>
          <a:xfrm>
            <a:off x="5596128" y="1700130"/>
            <a:ext cx="5575608" cy="4955162"/>
          </a:xfrm>
          <a:prstGeom prst="rect">
            <a:avLst/>
          </a:prstGeom>
          <a:effectLst/>
        </p:spPr>
      </p:pic>
      <p:sp>
        <p:nvSpPr>
          <p:cNvPr id="3" name="Arrow: Right 2">
            <a:extLst>
              <a:ext uri="{FF2B5EF4-FFF2-40B4-BE49-F238E27FC236}">
                <a16:creationId xmlns:a16="http://schemas.microsoft.com/office/drawing/2014/main" id="{020FFDD0-7C27-4A13-BE84-BB87DC7199F6}"/>
              </a:ext>
            </a:extLst>
          </p:cNvPr>
          <p:cNvSpPr/>
          <p:nvPr/>
        </p:nvSpPr>
        <p:spPr>
          <a:xfrm>
            <a:off x="4921527" y="2696890"/>
            <a:ext cx="640080" cy="17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6777A6C5-B38E-4853-9F08-BB5EB22A86F0}"/>
              </a:ext>
            </a:extLst>
          </p:cNvPr>
          <p:cNvSpPr/>
          <p:nvPr/>
        </p:nvSpPr>
        <p:spPr>
          <a:xfrm>
            <a:off x="4944618" y="3772886"/>
            <a:ext cx="640080" cy="334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4BA4CA2C-A8A1-4EED-89F3-FD2EEBE117D4}"/>
              </a:ext>
            </a:extLst>
          </p:cNvPr>
          <p:cNvSpPr/>
          <p:nvPr/>
        </p:nvSpPr>
        <p:spPr>
          <a:xfrm>
            <a:off x="4898766" y="4808691"/>
            <a:ext cx="685800" cy="333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6D0422F3-0F1D-41D1-8B1E-1C3F8B0109DE}"/>
              </a:ext>
            </a:extLst>
          </p:cNvPr>
          <p:cNvSpPr/>
          <p:nvPr/>
        </p:nvSpPr>
        <p:spPr>
          <a:xfrm>
            <a:off x="4887203" y="3534605"/>
            <a:ext cx="685800" cy="17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6E63F2B-377B-49B1-B83F-50FF8CD28D20}"/>
              </a:ext>
            </a:extLst>
          </p:cNvPr>
          <p:cNvSpPr/>
          <p:nvPr/>
        </p:nvSpPr>
        <p:spPr>
          <a:xfrm>
            <a:off x="4931101" y="6481120"/>
            <a:ext cx="640080" cy="17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3098DF6-187E-4D0D-81BA-25BF1CD08092}"/>
              </a:ext>
            </a:extLst>
          </p:cNvPr>
          <p:cNvPicPr>
            <a:picLocks noChangeAspect="1"/>
          </p:cNvPicPr>
          <p:nvPr/>
        </p:nvPicPr>
        <p:blipFill>
          <a:blip r:embed="rId4"/>
          <a:stretch>
            <a:fillRect/>
          </a:stretch>
        </p:blipFill>
        <p:spPr>
          <a:xfrm>
            <a:off x="5107305" y="234841"/>
            <a:ext cx="6613398" cy="1205799"/>
          </a:xfrm>
          <a:prstGeom prst="rect">
            <a:avLst/>
          </a:prstGeom>
        </p:spPr>
      </p:pic>
      <p:sp>
        <p:nvSpPr>
          <p:cNvPr id="12" name="Arrow: Right 11">
            <a:extLst>
              <a:ext uri="{FF2B5EF4-FFF2-40B4-BE49-F238E27FC236}">
                <a16:creationId xmlns:a16="http://schemas.microsoft.com/office/drawing/2014/main" id="{A992AB5A-2677-48E3-92AF-EAC0B7550FC8}"/>
              </a:ext>
            </a:extLst>
          </p:cNvPr>
          <p:cNvSpPr/>
          <p:nvPr/>
        </p:nvSpPr>
        <p:spPr>
          <a:xfrm>
            <a:off x="4921626" y="4384613"/>
            <a:ext cx="640080" cy="17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46305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97FE6-36A7-4A90-AAF3-146527995EFB}"/>
              </a:ext>
            </a:extLst>
          </p:cNvPr>
          <p:cNvSpPr>
            <a:spLocks noGrp="1"/>
          </p:cNvSpPr>
          <p:nvPr>
            <p:ph type="ctrTitle"/>
          </p:nvPr>
        </p:nvSpPr>
        <p:spPr>
          <a:xfrm>
            <a:off x="1524000" y="1122362"/>
            <a:ext cx="9144000" cy="2840037"/>
          </a:xfrm>
        </p:spPr>
        <p:txBody>
          <a:bodyPr>
            <a:normAutofit/>
          </a:bodyPr>
          <a:lstStyle/>
          <a:p>
            <a:r>
              <a:rPr lang="en-US" sz="5800" dirty="0"/>
              <a:t>Questions?</a:t>
            </a:r>
          </a:p>
        </p:txBody>
      </p:sp>
      <p:sp>
        <p:nvSpPr>
          <p:cNvPr id="3" name="Subtitle 2">
            <a:extLst>
              <a:ext uri="{FF2B5EF4-FFF2-40B4-BE49-F238E27FC236}">
                <a16:creationId xmlns:a16="http://schemas.microsoft.com/office/drawing/2014/main" id="{E6791577-E28B-4B9C-BC0E-59A2021B7365}"/>
              </a:ext>
            </a:extLst>
          </p:cNvPr>
          <p:cNvSpPr>
            <a:spLocks noGrp="1"/>
          </p:cNvSpPr>
          <p:nvPr>
            <p:ph type="subTitle" idx="1"/>
          </p:nvPr>
        </p:nvSpPr>
        <p:spPr>
          <a:xfrm>
            <a:off x="1524000" y="4256436"/>
            <a:ext cx="9144000" cy="1600818"/>
          </a:xfrm>
        </p:spPr>
        <p:txBody>
          <a:bodyPr>
            <a:normAutofit/>
          </a:bodyPr>
          <a:lstStyle/>
          <a:p>
            <a:endParaRPr lang="en-US">
              <a:solidFill>
                <a:schemeClr val="accent1">
                  <a:lumMod val="60000"/>
                  <a:lumOff val="40000"/>
                </a:schemeClr>
              </a:solidFill>
            </a:endParaRPr>
          </a:p>
          <a:p>
            <a:r>
              <a:rPr lang="en-US">
                <a:solidFill>
                  <a:schemeClr val="accent1">
                    <a:lumMod val="60000"/>
                    <a:lumOff val="40000"/>
                  </a:schemeClr>
                </a:solidFill>
              </a:rPr>
              <a:t>Thank you!</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0788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91AF5E-D9D5-41B9-9369-C2BD30A50EBD}"/>
              </a:ext>
            </a:extLst>
          </p:cNvPr>
          <p:cNvSpPr>
            <a:spLocks noGrp="1"/>
          </p:cNvSpPr>
          <p:nvPr>
            <p:ph type="title"/>
          </p:nvPr>
        </p:nvSpPr>
        <p:spPr>
          <a:xfrm>
            <a:off x="838200" y="992088"/>
            <a:ext cx="4277264" cy="2862729"/>
          </a:xfrm>
        </p:spPr>
        <p:txBody>
          <a:bodyPr anchor="b">
            <a:normAutofit/>
          </a:bodyPr>
          <a:lstStyle/>
          <a:p>
            <a:r>
              <a:rPr lang="en-US" sz="4800" dirty="0">
                <a:solidFill>
                  <a:srgbClr val="FFFFFF"/>
                </a:solidFill>
              </a:rPr>
              <a:t>Overview of Project</a:t>
            </a:r>
          </a:p>
        </p:txBody>
      </p:sp>
      <p:sp>
        <p:nvSpPr>
          <p:cNvPr id="3" name="Content Placeholder 2">
            <a:extLst>
              <a:ext uri="{FF2B5EF4-FFF2-40B4-BE49-F238E27FC236}">
                <a16:creationId xmlns:a16="http://schemas.microsoft.com/office/drawing/2014/main" id="{0C56D25B-1057-48C8-BB2C-F8090CD1A8E7}"/>
              </a:ext>
            </a:extLst>
          </p:cNvPr>
          <p:cNvSpPr>
            <a:spLocks noGrp="1"/>
          </p:cNvSpPr>
          <p:nvPr>
            <p:ph idx="1"/>
          </p:nvPr>
        </p:nvSpPr>
        <p:spPr>
          <a:xfrm>
            <a:off x="6769978" y="1338724"/>
            <a:ext cx="4583821" cy="4415146"/>
          </a:xfrm>
        </p:spPr>
        <p:txBody>
          <a:bodyPr anchor="ctr">
            <a:normAutofit/>
          </a:bodyPr>
          <a:lstStyle/>
          <a:p>
            <a:r>
              <a:rPr lang="en-US" sz="2000" dirty="0">
                <a:solidFill>
                  <a:schemeClr val="bg1"/>
                </a:solidFill>
              </a:rPr>
              <a:t>Examine transcriptional response of lung epithelial tissue in response to infection of SARS-CoV-2</a:t>
            </a:r>
          </a:p>
          <a:p>
            <a:r>
              <a:rPr lang="en-US" sz="2000" dirty="0">
                <a:solidFill>
                  <a:schemeClr val="bg1"/>
                </a:solidFill>
              </a:rPr>
              <a:t>Analyze raw counts using DESeq2 </a:t>
            </a:r>
            <a:r>
              <a:rPr lang="en-US" sz="2000" dirty="0" err="1">
                <a:solidFill>
                  <a:schemeClr val="bg1"/>
                </a:solidFill>
              </a:rPr>
              <a:t>RNAseq</a:t>
            </a:r>
            <a:r>
              <a:rPr lang="en-US" sz="2000" dirty="0">
                <a:solidFill>
                  <a:schemeClr val="bg1"/>
                </a:solidFill>
              </a:rPr>
              <a:t> workflow </a:t>
            </a:r>
          </a:p>
          <a:p>
            <a:pPr lvl="1"/>
            <a:r>
              <a:rPr lang="en-US" sz="2000" dirty="0">
                <a:solidFill>
                  <a:schemeClr val="bg1"/>
                </a:solidFill>
              </a:rPr>
              <a:t>Bioconductor and R Studio</a:t>
            </a:r>
          </a:p>
          <a:p>
            <a:r>
              <a:rPr lang="en-US" sz="2000" dirty="0">
                <a:solidFill>
                  <a:schemeClr val="bg1"/>
                </a:solidFill>
              </a:rPr>
              <a:t>Visualizing trends in data using R studio and Python</a:t>
            </a:r>
          </a:p>
          <a:p>
            <a:pPr lvl="1"/>
            <a:r>
              <a:rPr lang="en-US" sz="2000" dirty="0">
                <a:solidFill>
                  <a:schemeClr val="bg1"/>
                </a:solidFill>
              </a:rPr>
              <a:t>Pandas and </a:t>
            </a:r>
            <a:r>
              <a:rPr lang="en-US" sz="2000" dirty="0" err="1">
                <a:solidFill>
                  <a:schemeClr val="bg1"/>
                </a:solidFill>
              </a:rPr>
              <a:t>pyplot</a:t>
            </a:r>
            <a:endParaRPr lang="en-US" sz="2000" dirty="0">
              <a:solidFill>
                <a:schemeClr val="bg1"/>
              </a:solidFill>
            </a:endParaRPr>
          </a:p>
          <a:p>
            <a:r>
              <a:rPr lang="en-US" sz="2000" dirty="0">
                <a:solidFill>
                  <a:schemeClr val="bg1"/>
                </a:solidFill>
              </a:rPr>
              <a:t>Make biological connections from trends</a:t>
            </a:r>
          </a:p>
          <a:p>
            <a:pPr lvl="1"/>
            <a:r>
              <a:rPr lang="en-US" sz="2000" dirty="0">
                <a:solidFill>
                  <a:schemeClr val="bg1"/>
                </a:solidFill>
              </a:rPr>
              <a:t>DAVID </a:t>
            </a:r>
          </a:p>
          <a:p>
            <a:endParaRPr lang="en-US" sz="2000" dirty="0">
              <a:solidFill>
                <a:schemeClr val="bg1"/>
              </a:solidFill>
            </a:endParaRPr>
          </a:p>
        </p:txBody>
      </p:sp>
    </p:spTree>
    <p:extLst>
      <p:ext uri="{BB962C8B-B14F-4D97-AF65-F5344CB8AC3E}">
        <p14:creationId xmlns:p14="http://schemas.microsoft.com/office/powerpoint/2010/main" val="12305682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847C7588-8C18-44D9-8469-ABB9865FE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22DB1F-2B8C-4D58-8448-8C31E0029D11}"/>
              </a:ext>
            </a:extLst>
          </p:cNvPr>
          <p:cNvSpPr>
            <a:spLocks noGrp="1"/>
          </p:cNvSpPr>
          <p:nvPr>
            <p:ph type="title"/>
          </p:nvPr>
        </p:nvSpPr>
        <p:spPr>
          <a:xfrm>
            <a:off x="838199" y="1841614"/>
            <a:ext cx="3409508" cy="3173819"/>
          </a:xfrm>
        </p:spPr>
        <p:txBody>
          <a:bodyPr>
            <a:normAutofit/>
          </a:bodyPr>
          <a:lstStyle/>
          <a:p>
            <a:r>
              <a:rPr lang="en-US">
                <a:solidFill>
                  <a:schemeClr val="bg1"/>
                </a:solidFill>
              </a:rPr>
              <a:t>Overview of Dataset</a:t>
            </a:r>
          </a:p>
        </p:txBody>
      </p:sp>
      <p:sp>
        <p:nvSpPr>
          <p:cNvPr id="3" name="Content Placeholder 2">
            <a:extLst>
              <a:ext uri="{FF2B5EF4-FFF2-40B4-BE49-F238E27FC236}">
                <a16:creationId xmlns:a16="http://schemas.microsoft.com/office/drawing/2014/main" id="{0E218BF4-7FD3-45B8-B1A8-7BD7E0E547C5}"/>
              </a:ext>
            </a:extLst>
          </p:cNvPr>
          <p:cNvSpPr>
            <a:spLocks noGrp="1"/>
          </p:cNvSpPr>
          <p:nvPr>
            <p:ph idx="1"/>
          </p:nvPr>
        </p:nvSpPr>
        <p:spPr>
          <a:xfrm>
            <a:off x="6096000" y="1137208"/>
            <a:ext cx="5257800" cy="4582632"/>
          </a:xfrm>
        </p:spPr>
        <p:txBody>
          <a:bodyPr anchor="ctr">
            <a:normAutofit/>
          </a:bodyPr>
          <a:lstStyle/>
          <a:p>
            <a:r>
              <a:rPr lang="en-US" sz="2000"/>
              <a:t>Published March 25, 2020 and accessed through NCBI - GSE147507</a:t>
            </a:r>
          </a:p>
          <a:p>
            <a:r>
              <a:rPr lang="en-US" sz="2000"/>
              <a:t>Expression profiling by high throughput sequencing – Illumina NextSeq</a:t>
            </a:r>
          </a:p>
          <a:p>
            <a:r>
              <a:rPr lang="en-US" sz="2000"/>
              <a:t>Sequenced independent biological triplicates of primary human lung epithelium </a:t>
            </a:r>
          </a:p>
          <a:p>
            <a:r>
              <a:rPr lang="en-US" sz="2000"/>
              <a:t>Examined response by treating triplicate lines with and without SARS-CoV-2 </a:t>
            </a:r>
          </a:p>
          <a:p>
            <a:r>
              <a:rPr lang="en-US" sz="2000"/>
              <a:t>Raw read counts were provided from study </a:t>
            </a:r>
          </a:p>
          <a:p>
            <a:pPr lvl="1"/>
            <a:r>
              <a:rPr lang="en-US" sz="2000"/>
              <a:t>SRA : SRP253951</a:t>
            </a:r>
          </a:p>
          <a:p>
            <a:pPr lvl="1"/>
            <a:r>
              <a:rPr lang="en-US" sz="2000"/>
              <a:t>BioProject : PRJNA615032</a:t>
            </a:r>
          </a:p>
        </p:txBody>
      </p:sp>
    </p:spTree>
    <p:extLst>
      <p:ext uri="{BB962C8B-B14F-4D97-AF65-F5344CB8AC3E}">
        <p14:creationId xmlns:p14="http://schemas.microsoft.com/office/powerpoint/2010/main" val="257982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76499"/>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3D30FD-A053-41BB-9C96-AECC9445B5E7}"/>
              </a:ext>
            </a:extLst>
          </p:cNvPr>
          <p:cNvSpPr>
            <a:spLocks noGrp="1"/>
          </p:cNvSpPr>
          <p:nvPr>
            <p:ph type="title"/>
          </p:nvPr>
        </p:nvSpPr>
        <p:spPr>
          <a:xfrm>
            <a:off x="841248" y="503270"/>
            <a:ext cx="2889504" cy="1345997"/>
          </a:xfrm>
        </p:spPr>
        <p:txBody>
          <a:bodyPr vert="horz" lIns="91440" tIns="45720" rIns="91440" bIns="45720" rtlCol="0" anchor="ctr">
            <a:normAutofit/>
          </a:bodyPr>
          <a:lstStyle/>
          <a:p>
            <a:r>
              <a:rPr lang="en-US" sz="2600" dirty="0">
                <a:solidFill>
                  <a:schemeClr val="bg1"/>
                </a:solidFill>
              </a:rPr>
              <a:t>Raw Counts from RNA Sequence Data</a:t>
            </a:r>
          </a:p>
        </p:txBody>
      </p:sp>
      <p:cxnSp>
        <p:nvCxnSpPr>
          <p:cNvPr id="33" name="Straight Connector 3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73216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3B97211E-61D3-449B-BBF4-614D0607592E}"/>
              </a:ext>
            </a:extLst>
          </p:cNvPr>
          <p:cNvSpPr>
            <a:spLocks noGrp="1"/>
          </p:cNvSpPr>
          <p:nvPr>
            <p:ph idx="1"/>
          </p:nvPr>
        </p:nvSpPr>
        <p:spPr>
          <a:xfrm>
            <a:off x="4379976" y="503270"/>
            <a:ext cx="6976872" cy="1345997"/>
          </a:xfrm>
        </p:spPr>
        <p:txBody>
          <a:bodyPr anchor="ctr">
            <a:normAutofit/>
          </a:bodyPr>
          <a:lstStyle/>
          <a:p>
            <a:r>
              <a:rPr lang="en-US" sz="1700" dirty="0">
                <a:solidFill>
                  <a:schemeClr val="bg1"/>
                </a:solidFill>
              </a:rPr>
              <a:t>Mock </a:t>
            </a:r>
            <a:r>
              <a:rPr lang="en-US" sz="1700" dirty="0">
                <a:solidFill>
                  <a:schemeClr val="bg1"/>
                </a:solidFill>
                <a:sym typeface="Wingdings" panose="05000000000000000000" pitchFamily="2" charset="2"/>
              </a:rPr>
              <a:t>- Not infected with virus </a:t>
            </a:r>
          </a:p>
          <a:p>
            <a:r>
              <a:rPr lang="en-US" sz="1700" dirty="0">
                <a:solidFill>
                  <a:schemeClr val="bg1"/>
                </a:solidFill>
                <a:sym typeface="Wingdings" panose="05000000000000000000" pitchFamily="2" charset="2"/>
              </a:rPr>
              <a:t>Biological Triplicates for each series were completed</a:t>
            </a:r>
            <a:endParaRPr lang="en-US" sz="1700" dirty="0">
              <a:solidFill>
                <a:schemeClr val="bg1"/>
              </a:solidFill>
            </a:endParaRPr>
          </a:p>
        </p:txBody>
      </p:sp>
      <p:pic>
        <p:nvPicPr>
          <p:cNvPr id="4" name="Content Placeholder 3" descr="A screenshot of a computer&#10;&#10;Description automatically generated">
            <a:extLst>
              <a:ext uri="{FF2B5EF4-FFF2-40B4-BE49-F238E27FC236}">
                <a16:creationId xmlns:a16="http://schemas.microsoft.com/office/drawing/2014/main" id="{829D4E8C-0777-4061-A048-744C764BFC77}"/>
              </a:ext>
            </a:extLst>
          </p:cNvPr>
          <p:cNvPicPr>
            <a:picLocks noChangeAspect="1"/>
          </p:cNvPicPr>
          <p:nvPr/>
        </p:nvPicPr>
        <p:blipFill rotWithShape="1">
          <a:blip r:embed="rId2"/>
          <a:srcRect r="-1" b="3293"/>
          <a:stretch/>
        </p:blipFill>
        <p:spPr>
          <a:xfrm>
            <a:off x="320040" y="2194560"/>
            <a:ext cx="11548872" cy="4299859"/>
          </a:xfrm>
          <a:prstGeom prst="rect">
            <a:avLst/>
          </a:prstGeom>
        </p:spPr>
      </p:pic>
    </p:spTree>
    <p:extLst>
      <p:ext uri="{BB962C8B-B14F-4D97-AF65-F5344CB8AC3E}">
        <p14:creationId xmlns:p14="http://schemas.microsoft.com/office/powerpoint/2010/main" val="303667728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5D7E30-4E50-4FC5-9477-98FA5719E091}"/>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DESeq2 – Kind of a PITA</a:t>
            </a:r>
          </a:p>
        </p:txBody>
      </p:sp>
      <p:sp>
        <p:nvSpPr>
          <p:cNvPr id="3" name="Text Placeholder 2">
            <a:extLst>
              <a:ext uri="{FF2B5EF4-FFF2-40B4-BE49-F238E27FC236}">
                <a16:creationId xmlns:a16="http://schemas.microsoft.com/office/drawing/2014/main" id="{A369C5B7-C019-4B56-B36D-27A22090CE0A}"/>
              </a:ext>
            </a:extLst>
          </p:cNvPr>
          <p:cNvSpPr>
            <a:spLocks noGrp="1"/>
          </p:cNvSpPr>
          <p:nvPr>
            <p:ph type="body" sz="half" idx="2"/>
          </p:nvPr>
        </p:nvSpPr>
        <p:spPr>
          <a:xfrm>
            <a:off x="643468" y="2638043"/>
            <a:ext cx="3363974" cy="3415623"/>
          </a:xfrm>
        </p:spPr>
        <p:txBody>
          <a:bodyPr vert="horz" lIns="91440" tIns="45720" rIns="91440" bIns="45720" rtlCol="0">
            <a:normAutofit/>
          </a:bodyPr>
          <a:lstStyle/>
          <a:p>
            <a:pPr marL="285750" indent="-228600">
              <a:buFont typeface="Arial" panose="020B0604020202020204" pitchFamily="34" charset="0"/>
              <a:buChar char="•"/>
            </a:pPr>
            <a:r>
              <a:rPr lang="en-US" dirty="0"/>
              <a:t>DESeq2 is a library within Bioconductor</a:t>
            </a:r>
          </a:p>
          <a:p>
            <a:pPr marL="285750" indent="-228600">
              <a:buFont typeface="Arial" panose="020B0604020202020204" pitchFamily="34" charset="0"/>
              <a:buChar char="•"/>
            </a:pPr>
            <a:r>
              <a:rPr lang="en-US" dirty="0"/>
              <a:t>Bioconductor is an open-source project built primarily for R and used for analyzing genomic data </a:t>
            </a:r>
          </a:p>
          <a:p>
            <a:pPr marL="285750" indent="-228600">
              <a:buFont typeface="Arial" panose="020B0604020202020204" pitchFamily="34" charset="0"/>
              <a:buChar char="•"/>
            </a:pPr>
            <a:r>
              <a:rPr lang="en-US" dirty="0"/>
              <a:t>Input data:</a:t>
            </a:r>
          </a:p>
          <a:p>
            <a:pPr marL="742950" lvl="1" indent="-228600">
              <a:buFont typeface="Arial" panose="020B0604020202020204" pitchFamily="34" charset="0"/>
              <a:buChar char="•"/>
            </a:pPr>
            <a:r>
              <a:rPr lang="en-US" sz="1600" dirty="0"/>
              <a:t>Raw count stats</a:t>
            </a:r>
          </a:p>
          <a:p>
            <a:pPr marL="742950" lvl="1" indent="-228600">
              <a:buFont typeface="Arial" panose="020B0604020202020204" pitchFamily="34" charset="0"/>
              <a:buChar char="•"/>
            </a:pPr>
            <a:r>
              <a:rPr lang="en-US" sz="1600" dirty="0"/>
              <a:t>Count matrix</a:t>
            </a:r>
          </a:p>
          <a:p>
            <a:pPr marL="742950" lvl="1" indent="-228600">
              <a:buFont typeface="Arial" panose="020B0604020202020204" pitchFamily="34" charset="0"/>
              <a:buChar char="•"/>
            </a:pPr>
            <a:r>
              <a:rPr lang="en-US" sz="1600" dirty="0"/>
              <a:t>Metadata </a:t>
            </a:r>
          </a:p>
          <a:p>
            <a:pPr indent="-228600">
              <a:buFont typeface="Arial" panose="020B0604020202020204" pitchFamily="34" charset="0"/>
              <a:buChar char="•"/>
            </a:pPr>
            <a:r>
              <a:rPr lang="en-US" dirty="0"/>
              <a:t>Clunky at first, but fantastic once everything is formatted. </a:t>
            </a:r>
          </a:p>
        </p:txBody>
      </p:sp>
      <p:pic>
        <p:nvPicPr>
          <p:cNvPr id="4" name="Content Placeholder 3">
            <a:extLst>
              <a:ext uri="{FF2B5EF4-FFF2-40B4-BE49-F238E27FC236}">
                <a16:creationId xmlns:a16="http://schemas.microsoft.com/office/drawing/2014/main" id="{5FA272F4-EF2E-4973-9ED6-8A26FE91A94C}"/>
              </a:ext>
            </a:extLst>
          </p:cNvPr>
          <p:cNvPicPr>
            <a:picLocks noGrp="1" noChangeAspect="1"/>
          </p:cNvPicPr>
          <p:nvPr>
            <p:ph idx="1"/>
          </p:nvPr>
        </p:nvPicPr>
        <p:blipFill>
          <a:blip r:embed="rId2"/>
          <a:stretch>
            <a:fillRect/>
          </a:stretch>
        </p:blipFill>
        <p:spPr>
          <a:xfrm>
            <a:off x="4847821" y="2876582"/>
            <a:ext cx="7344179" cy="3706114"/>
          </a:xfrm>
          <a:prstGeom prst="rect">
            <a:avLst/>
          </a:prstGeom>
        </p:spPr>
      </p:pic>
      <p:pic>
        <p:nvPicPr>
          <p:cNvPr id="5" name="Picture 4">
            <a:extLst>
              <a:ext uri="{FF2B5EF4-FFF2-40B4-BE49-F238E27FC236}">
                <a16:creationId xmlns:a16="http://schemas.microsoft.com/office/drawing/2014/main" id="{D738C46D-A1F7-4852-8798-D28DBB4A322B}"/>
              </a:ext>
            </a:extLst>
          </p:cNvPr>
          <p:cNvPicPr>
            <a:picLocks noChangeAspect="1"/>
          </p:cNvPicPr>
          <p:nvPr/>
        </p:nvPicPr>
        <p:blipFill>
          <a:blip r:embed="rId3"/>
          <a:stretch>
            <a:fillRect/>
          </a:stretch>
        </p:blipFill>
        <p:spPr>
          <a:xfrm>
            <a:off x="4847821" y="513843"/>
            <a:ext cx="7135021" cy="1716609"/>
          </a:xfrm>
          <a:prstGeom prst="rect">
            <a:avLst/>
          </a:prstGeom>
        </p:spPr>
      </p:pic>
    </p:spTree>
    <p:extLst>
      <p:ext uri="{BB962C8B-B14F-4D97-AF65-F5344CB8AC3E}">
        <p14:creationId xmlns:p14="http://schemas.microsoft.com/office/powerpoint/2010/main" val="36027266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208649-C4A4-4D60-98A8-091C95AF443D}"/>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Output from DESeq2</a:t>
            </a:r>
          </a:p>
        </p:txBody>
      </p:sp>
      <p:sp>
        <p:nvSpPr>
          <p:cNvPr id="3" name="Text Placeholder 2">
            <a:extLst>
              <a:ext uri="{FF2B5EF4-FFF2-40B4-BE49-F238E27FC236}">
                <a16:creationId xmlns:a16="http://schemas.microsoft.com/office/drawing/2014/main" id="{336B266A-B86A-435E-B6CC-6DAD5A261659}"/>
              </a:ext>
            </a:extLst>
          </p:cNvPr>
          <p:cNvSpPr>
            <a:spLocks noGrp="1"/>
          </p:cNvSpPr>
          <p:nvPr>
            <p:ph type="body" sz="half" idx="2"/>
          </p:nvPr>
        </p:nvSpPr>
        <p:spPr>
          <a:xfrm>
            <a:off x="643468" y="2638043"/>
            <a:ext cx="3363974" cy="3820814"/>
          </a:xfrm>
        </p:spPr>
        <p:txBody>
          <a:bodyPr vert="horz" lIns="91440" tIns="45720" rIns="91440" bIns="45720" rtlCol="0">
            <a:normAutofit/>
          </a:bodyPr>
          <a:lstStyle/>
          <a:p>
            <a:pPr indent="-228600">
              <a:buFont typeface="Arial" panose="020B0604020202020204" pitchFamily="34" charset="0"/>
              <a:buChar char="•"/>
            </a:pPr>
            <a:r>
              <a:rPr lang="en-US" b="1" dirty="0" err="1"/>
              <a:t>baseMean</a:t>
            </a:r>
            <a:r>
              <a:rPr lang="en-US" dirty="0"/>
              <a:t> – Average value of normalized level counts.</a:t>
            </a:r>
          </a:p>
          <a:p>
            <a:pPr indent="-228600">
              <a:buFont typeface="Arial" panose="020B0604020202020204" pitchFamily="34" charset="0"/>
              <a:buChar char="•"/>
            </a:pPr>
            <a:r>
              <a:rPr lang="en-US" b="1" dirty="0"/>
              <a:t>log2FoldChange</a:t>
            </a:r>
            <a:r>
              <a:rPr lang="en-US" dirty="0"/>
              <a:t> – Effect size estimate. How much change in gene expression can be attributed to treatment.</a:t>
            </a:r>
          </a:p>
          <a:p>
            <a:pPr indent="-228600">
              <a:buFont typeface="Arial" panose="020B0604020202020204" pitchFamily="34" charset="0"/>
              <a:buChar char="•"/>
            </a:pPr>
            <a:r>
              <a:rPr lang="en-US" b="1" dirty="0" err="1"/>
              <a:t>lfcSE</a:t>
            </a:r>
            <a:r>
              <a:rPr lang="en-US" dirty="0"/>
              <a:t> – standard error estimate for log2FoldChange</a:t>
            </a:r>
          </a:p>
          <a:p>
            <a:pPr indent="-228600">
              <a:buFont typeface="Arial" panose="020B0604020202020204" pitchFamily="34" charset="0"/>
              <a:buChar char="•"/>
            </a:pPr>
            <a:r>
              <a:rPr lang="en-US" b="1" dirty="0"/>
              <a:t>p-value</a:t>
            </a:r>
            <a:r>
              <a:rPr lang="en-US" dirty="0"/>
              <a:t> – likelihood change in gene expression occurred randomly and independent of treatment</a:t>
            </a:r>
          </a:p>
          <a:p>
            <a:pPr indent="-228600">
              <a:buFont typeface="Arial" panose="020B0604020202020204" pitchFamily="34" charset="0"/>
              <a:buChar char="•"/>
            </a:pPr>
            <a:r>
              <a:rPr lang="en-US" b="1" dirty="0" err="1"/>
              <a:t>padj</a:t>
            </a:r>
            <a:r>
              <a:rPr lang="en-US" dirty="0"/>
              <a:t> – Filters p-values less than designated critical value. (Default = 0.01)</a:t>
            </a:r>
          </a:p>
          <a:p>
            <a:pPr indent="-228600">
              <a:buFont typeface="Arial" panose="020B0604020202020204" pitchFamily="34" charset="0"/>
              <a:buChar char="•"/>
            </a:pPr>
            <a:endParaRPr lang="en-US" sz="1400" dirty="0"/>
          </a:p>
        </p:txBody>
      </p:sp>
      <p:pic>
        <p:nvPicPr>
          <p:cNvPr id="4" name="Content Placeholder 3">
            <a:extLst>
              <a:ext uri="{FF2B5EF4-FFF2-40B4-BE49-F238E27FC236}">
                <a16:creationId xmlns:a16="http://schemas.microsoft.com/office/drawing/2014/main" id="{09D60245-A1D1-420E-946E-68036FF09BE6}"/>
              </a:ext>
            </a:extLst>
          </p:cNvPr>
          <p:cNvPicPr>
            <a:picLocks noGrp="1" noChangeAspect="1"/>
          </p:cNvPicPr>
          <p:nvPr>
            <p:ph idx="1"/>
          </p:nvPr>
        </p:nvPicPr>
        <p:blipFill>
          <a:blip r:embed="rId2"/>
          <a:stretch>
            <a:fillRect/>
          </a:stretch>
        </p:blipFill>
        <p:spPr>
          <a:xfrm>
            <a:off x="4650910" y="1457035"/>
            <a:ext cx="7541090" cy="4409194"/>
          </a:xfrm>
          <a:prstGeom prst="rect">
            <a:avLst/>
          </a:prstGeom>
        </p:spPr>
      </p:pic>
    </p:spTree>
    <p:extLst>
      <p:ext uri="{BB962C8B-B14F-4D97-AF65-F5344CB8AC3E}">
        <p14:creationId xmlns:p14="http://schemas.microsoft.com/office/powerpoint/2010/main" val="5734794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BFCDC-742C-4166-8982-38BA416F8486}"/>
              </a:ext>
            </a:extLst>
          </p:cNvPr>
          <p:cNvSpPr>
            <a:spLocks noGrp="1"/>
          </p:cNvSpPr>
          <p:nvPr>
            <p:ph type="title"/>
          </p:nvPr>
        </p:nvSpPr>
        <p:spPr>
          <a:xfrm>
            <a:off x="546351" y="433545"/>
            <a:ext cx="11139854" cy="1351712"/>
          </a:xfrm>
        </p:spPr>
        <p:txBody>
          <a:bodyPr vert="horz" lIns="91440" tIns="45720" rIns="91440" bIns="45720" rtlCol="0" anchor="b">
            <a:normAutofit fontScale="90000"/>
          </a:bodyPr>
          <a:lstStyle/>
          <a:p>
            <a:pPr algn="ctr"/>
            <a:br>
              <a:rPr lang="en-US" sz="1400" b="1" dirty="0">
                <a:solidFill>
                  <a:srgbClr val="FFFFFF"/>
                </a:solidFill>
              </a:rPr>
            </a:br>
            <a:br>
              <a:rPr lang="en-US" sz="4000" b="1" dirty="0">
                <a:solidFill>
                  <a:srgbClr val="FFFFFF"/>
                </a:solidFill>
              </a:rPr>
            </a:br>
            <a:r>
              <a:rPr lang="en-US" b="1" dirty="0">
                <a:solidFill>
                  <a:srgbClr val="FFFFFF"/>
                </a:solidFill>
              </a:rPr>
              <a:t>Variance</a:t>
            </a:r>
            <a:r>
              <a:rPr lang="en-US" sz="4000" b="1" dirty="0">
                <a:solidFill>
                  <a:srgbClr val="FFFFFF"/>
                </a:solidFill>
              </a:rPr>
              <a:t> Between Groups and Samples </a:t>
            </a:r>
            <a:br>
              <a:rPr lang="en-US" sz="1400" dirty="0">
                <a:solidFill>
                  <a:srgbClr val="FFFFFF"/>
                </a:solidFill>
              </a:rPr>
            </a:br>
            <a:r>
              <a:rPr lang="en-US" sz="1400" dirty="0">
                <a:solidFill>
                  <a:srgbClr val="FFFFFF"/>
                </a:solidFill>
              </a:rPr>
              <a:t>   </a:t>
            </a:r>
            <a:br>
              <a:rPr lang="en-US" sz="1400" dirty="0">
                <a:solidFill>
                  <a:srgbClr val="FFFFFF"/>
                </a:solidFill>
              </a:rPr>
            </a:br>
            <a:endParaRPr lang="en-US" sz="1400" dirty="0">
              <a:solidFill>
                <a:srgbClr val="FFFFFF"/>
              </a:solidFill>
            </a:endParaRPr>
          </a:p>
        </p:txBody>
      </p:sp>
      <p:cxnSp>
        <p:nvCxnSpPr>
          <p:cNvPr id="65" name="Straight Connector 6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screenshot of a cell phone&#10;&#10;Description automatically generated">
            <a:extLst>
              <a:ext uri="{FF2B5EF4-FFF2-40B4-BE49-F238E27FC236}">
                <a16:creationId xmlns:a16="http://schemas.microsoft.com/office/drawing/2014/main" id="{925FB30D-5392-4048-B52E-5DE6E4C7E16F}"/>
              </a:ext>
            </a:extLst>
          </p:cNvPr>
          <p:cNvPicPr>
            <a:picLocks noChangeAspect="1"/>
          </p:cNvPicPr>
          <p:nvPr/>
        </p:nvPicPr>
        <p:blipFill rotWithShape="1">
          <a:blip r:embed="rId2">
            <a:extLst>
              <a:ext uri="{28A0092B-C50C-407E-A947-70E740481C1C}">
                <a14:useLocalDpi xmlns:a14="http://schemas.microsoft.com/office/drawing/2010/main" val="0"/>
              </a:ext>
            </a:extLst>
          </a:blip>
          <a:srcRect t="11425" r="1" b="7645"/>
          <a:stretch/>
        </p:blipFill>
        <p:spPr>
          <a:xfrm>
            <a:off x="358852" y="2245286"/>
            <a:ext cx="5646623" cy="4179170"/>
          </a:xfrm>
          <a:prstGeom prst="rect">
            <a:avLst/>
          </a:prstGeom>
        </p:spPr>
      </p:pic>
      <p:cxnSp>
        <p:nvCxnSpPr>
          <p:cNvPr id="67" name="Straight Connector 6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5" name="Picture 14" descr="A screenshot of a cell phone&#10;&#10;Description automatically generated">
            <a:extLst>
              <a:ext uri="{FF2B5EF4-FFF2-40B4-BE49-F238E27FC236}">
                <a16:creationId xmlns:a16="http://schemas.microsoft.com/office/drawing/2014/main" id="{EC63EECF-9EBC-476F-9552-9B23E5C5C5C2}"/>
              </a:ext>
            </a:extLst>
          </p:cNvPr>
          <p:cNvPicPr>
            <a:picLocks noChangeAspect="1"/>
          </p:cNvPicPr>
          <p:nvPr/>
        </p:nvPicPr>
        <p:blipFill rotWithShape="1">
          <a:blip r:embed="rId3">
            <a:extLst>
              <a:ext uri="{28A0092B-C50C-407E-A947-70E740481C1C}">
                <a14:useLocalDpi xmlns:a14="http://schemas.microsoft.com/office/drawing/2010/main" val="0"/>
              </a:ext>
            </a:extLst>
          </a:blip>
          <a:srcRect t="7567" r="-4" b="11408"/>
          <a:stretch/>
        </p:blipFill>
        <p:spPr>
          <a:xfrm>
            <a:off x="6226636" y="2245286"/>
            <a:ext cx="5647480" cy="4179170"/>
          </a:xfrm>
          <a:prstGeom prst="rect">
            <a:avLst/>
          </a:prstGeom>
        </p:spPr>
      </p:pic>
    </p:spTree>
    <p:extLst>
      <p:ext uri="{BB962C8B-B14F-4D97-AF65-F5344CB8AC3E}">
        <p14:creationId xmlns:p14="http://schemas.microsoft.com/office/powerpoint/2010/main" val="285809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itle 26">
            <a:extLst>
              <a:ext uri="{FF2B5EF4-FFF2-40B4-BE49-F238E27FC236}">
                <a16:creationId xmlns:a16="http://schemas.microsoft.com/office/drawing/2014/main" id="{882A94F2-D612-4A8D-AFFB-C23D90C95C2F}"/>
              </a:ext>
            </a:extLst>
          </p:cNvPr>
          <p:cNvSpPr>
            <a:spLocks noGrp="1"/>
          </p:cNvSpPr>
          <p:nvPr>
            <p:ph type="ctrTitle"/>
          </p:nvPr>
        </p:nvSpPr>
        <p:spPr>
          <a:xfrm>
            <a:off x="707011" y="4502330"/>
            <a:ext cx="10765410" cy="1207269"/>
          </a:xfrm>
        </p:spPr>
        <p:txBody>
          <a:bodyPr>
            <a:normAutofit fontScale="90000"/>
          </a:bodyPr>
          <a:lstStyle/>
          <a:p>
            <a:r>
              <a:rPr lang="en-US" dirty="0">
                <a:solidFill>
                  <a:schemeClr val="bg1"/>
                </a:solidFill>
              </a:rPr>
              <a:t> </a:t>
            </a:r>
            <a:br>
              <a:rPr lang="en-US" dirty="0">
                <a:solidFill>
                  <a:schemeClr val="bg1"/>
                </a:solidFill>
              </a:rPr>
            </a:br>
            <a:r>
              <a:rPr lang="en-US" dirty="0">
                <a:solidFill>
                  <a:schemeClr val="bg1"/>
                </a:solidFill>
              </a:rPr>
              <a:t>   </a:t>
            </a:r>
            <a:br>
              <a:rPr lang="en-US" dirty="0">
                <a:solidFill>
                  <a:schemeClr val="bg1"/>
                </a:solidFill>
              </a:rPr>
            </a:br>
            <a:r>
              <a:rPr lang="en-US" dirty="0">
                <a:solidFill>
                  <a:schemeClr val="bg1"/>
                </a:solidFill>
              </a:rPr>
              <a:t>   </a:t>
            </a:r>
          </a:p>
        </p:txBody>
      </p:sp>
      <p:sp>
        <p:nvSpPr>
          <p:cNvPr id="29" name="Subtitle 28">
            <a:extLst>
              <a:ext uri="{FF2B5EF4-FFF2-40B4-BE49-F238E27FC236}">
                <a16:creationId xmlns:a16="http://schemas.microsoft.com/office/drawing/2014/main" id="{ABC73694-D74A-4A5D-8AB8-64635FFA716C}"/>
              </a:ext>
            </a:extLst>
          </p:cNvPr>
          <p:cNvSpPr>
            <a:spLocks noGrp="1"/>
          </p:cNvSpPr>
          <p:nvPr>
            <p:ph type="subTitle" idx="1"/>
          </p:nvPr>
        </p:nvSpPr>
        <p:spPr>
          <a:xfrm>
            <a:off x="1376313" y="5665510"/>
            <a:ext cx="9426806" cy="719122"/>
          </a:xfrm>
        </p:spPr>
        <p:txBody>
          <a:bodyPr>
            <a:normAutofit/>
          </a:bodyPr>
          <a:lstStyle/>
          <a:p>
            <a:r>
              <a:rPr lang="en-US" dirty="0">
                <a:solidFill>
                  <a:schemeClr val="bg2"/>
                </a:solidFill>
              </a:rPr>
              <a:t> </a:t>
            </a:r>
          </a:p>
          <a:p>
            <a:endParaRPr lang="en-US" dirty="0">
              <a:solidFill>
                <a:schemeClr val="bg2"/>
              </a:solidFill>
            </a:endParaRPr>
          </a:p>
        </p:txBody>
      </p:sp>
      <p:cxnSp>
        <p:nvCxnSpPr>
          <p:cNvPr id="36" name="Straight Connector 35">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6013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3" name="Picture 32" descr="A screenshot of a cell phone&#10;&#10;Description automatically generated">
            <a:extLst>
              <a:ext uri="{FF2B5EF4-FFF2-40B4-BE49-F238E27FC236}">
                <a16:creationId xmlns:a16="http://schemas.microsoft.com/office/drawing/2014/main" id="{DD253553-ED0F-4950-BC00-2C193B6BC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50" y="184209"/>
            <a:ext cx="4405608" cy="4028962"/>
          </a:xfrm>
          <a:prstGeom prst="rect">
            <a:avLst/>
          </a:prstGeom>
        </p:spPr>
      </p:pic>
      <p:sp>
        <p:nvSpPr>
          <p:cNvPr id="38" name="TextBox 37">
            <a:extLst>
              <a:ext uri="{FF2B5EF4-FFF2-40B4-BE49-F238E27FC236}">
                <a16:creationId xmlns:a16="http://schemas.microsoft.com/office/drawing/2014/main" id="{6E0E0C19-6403-4B39-AF49-E4F79E0C31FD}"/>
              </a:ext>
            </a:extLst>
          </p:cNvPr>
          <p:cNvSpPr txBox="1"/>
          <p:nvPr/>
        </p:nvSpPr>
        <p:spPr>
          <a:xfrm>
            <a:off x="8866150" y="414076"/>
            <a:ext cx="979755" cy="369332"/>
          </a:xfrm>
          <a:prstGeom prst="rect">
            <a:avLst/>
          </a:prstGeom>
          <a:noFill/>
        </p:spPr>
        <p:txBody>
          <a:bodyPr wrap="none" rtlCol="0">
            <a:spAutoFit/>
          </a:bodyPr>
          <a:lstStyle/>
          <a:p>
            <a:r>
              <a:rPr lang="en-US" b="1" dirty="0">
                <a:cs typeface="Aharoni" panose="02010803020104030203" pitchFamily="2" charset="-79"/>
              </a:rPr>
              <a:t>MA-plot</a:t>
            </a:r>
          </a:p>
        </p:txBody>
      </p:sp>
      <p:pic>
        <p:nvPicPr>
          <p:cNvPr id="40" name="Picture 39" descr="A screenshot of a cell phone&#10;&#10;Description automatically generated">
            <a:extLst>
              <a:ext uri="{FF2B5EF4-FFF2-40B4-BE49-F238E27FC236}">
                <a16:creationId xmlns:a16="http://schemas.microsoft.com/office/drawing/2014/main" id="{5E85684A-8F6C-4557-A564-EE7CA13A4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120" y="782950"/>
            <a:ext cx="5034685" cy="3354911"/>
          </a:xfrm>
          <a:prstGeom prst="rect">
            <a:avLst/>
          </a:prstGeom>
        </p:spPr>
      </p:pic>
      <p:sp>
        <p:nvSpPr>
          <p:cNvPr id="42" name="TextBox 41">
            <a:extLst>
              <a:ext uri="{FF2B5EF4-FFF2-40B4-BE49-F238E27FC236}">
                <a16:creationId xmlns:a16="http://schemas.microsoft.com/office/drawing/2014/main" id="{38D64DE7-3A59-49A7-A665-2B64BC4C1ADF}"/>
              </a:ext>
            </a:extLst>
          </p:cNvPr>
          <p:cNvSpPr txBox="1"/>
          <p:nvPr/>
        </p:nvSpPr>
        <p:spPr>
          <a:xfrm>
            <a:off x="419100" y="4427023"/>
            <a:ext cx="11298484" cy="2246769"/>
          </a:xfrm>
          <a:prstGeom prst="rect">
            <a:avLst/>
          </a:prstGeom>
          <a:solidFill>
            <a:schemeClr val="bg1"/>
          </a:solidFill>
        </p:spPr>
        <p:txBody>
          <a:bodyPr wrap="square" rtlCol="0">
            <a:spAutoFit/>
          </a:bodyPr>
          <a:lstStyle/>
          <a:p>
            <a:r>
              <a:rPr lang="en-US" sz="2000" b="1" dirty="0"/>
              <a:t>Volcano Plot :</a:t>
            </a:r>
            <a:r>
              <a:rPr lang="en-US" sz="2000" dirty="0"/>
              <a:t> Compares statistical significance (p-value) versus magnitude of change (log2FoldChange). Quick view to see if change in gene expression is significant.  Most upregulated genes are to the right, and most downregulated to left, and most significant to the top.</a:t>
            </a:r>
          </a:p>
          <a:p>
            <a:endParaRPr lang="en-US" sz="2000" dirty="0"/>
          </a:p>
          <a:p>
            <a:endParaRPr lang="en-US" sz="2000" dirty="0"/>
          </a:p>
          <a:p>
            <a:r>
              <a:rPr lang="en-US" sz="2000" b="1" dirty="0"/>
              <a:t>MA-plot: </a:t>
            </a:r>
            <a:r>
              <a:rPr lang="en-US" sz="2000" dirty="0"/>
              <a:t>Log of the ratio of expression level counts versus log-average of level counts for each gene.  Genes with little change  in expression levels will be situated near the x-axis. Red dots have </a:t>
            </a:r>
            <a:r>
              <a:rPr lang="en-US" sz="2000" dirty="0" err="1"/>
              <a:t>padj</a:t>
            </a:r>
            <a:r>
              <a:rPr lang="en-US" sz="2000" dirty="0"/>
              <a:t> &lt; 0.01.</a:t>
            </a:r>
          </a:p>
        </p:txBody>
      </p:sp>
      <p:sp>
        <p:nvSpPr>
          <p:cNvPr id="43" name="TextBox 42">
            <a:extLst>
              <a:ext uri="{FF2B5EF4-FFF2-40B4-BE49-F238E27FC236}">
                <a16:creationId xmlns:a16="http://schemas.microsoft.com/office/drawing/2014/main" id="{0147D390-7CF6-4EBE-87DE-C45E06E24610}"/>
              </a:ext>
            </a:extLst>
          </p:cNvPr>
          <p:cNvSpPr txBox="1"/>
          <p:nvPr/>
        </p:nvSpPr>
        <p:spPr>
          <a:xfrm>
            <a:off x="4680380" y="1905842"/>
            <a:ext cx="1364476" cy="954107"/>
          </a:xfrm>
          <a:prstGeom prst="rect">
            <a:avLst/>
          </a:prstGeom>
          <a:noFill/>
        </p:spPr>
        <p:txBody>
          <a:bodyPr wrap="none" rtlCol="0">
            <a:spAutoFit/>
          </a:bodyPr>
          <a:lstStyle/>
          <a:p>
            <a:r>
              <a:rPr lang="en-US" sz="1400" dirty="0">
                <a:solidFill>
                  <a:srgbClr val="0070C0"/>
                </a:solidFill>
              </a:rPr>
              <a:t>Blue: </a:t>
            </a:r>
            <a:r>
              <a:rPr lang="en-US" sz="1400" dirty="0" err="1">
                <a:solidFill>
                  <a:srgbClr val="0070C0"/>
                </a:solidFill>
              </a:rPr>
              <a:t>padj</a:t>
            </a:r>
            <a:r>
              <a:rPr lang="en-US" sz="1400" dirty="0">
                <a:solidFill>
                  <a:srgbClr val="0070C0"/>
                </a:solidFill>
              </a:rPr>
              <a:t>&lt; 0.01</a:t>
            </a:r>
          </a:p>
          <a:p>
            <a:endParaRPr lang="en-US" sz="1400" dirty="0">
              <a:solidFill>
                <a:srgbClr val="FF0000"/>
              </a:solidFill>
            </a:endParaRPr>
          </a:p>
          <a:p>
            <a:r>
              <a:rPr lang="en-US" sz="1400" dirty="0">
                <a:solidFill>
                  <a:srgbClr val="FF0000"/>
                </a:solidFill>
              </a:rPr>
              <a:t>Red: </a:t>
            </a:r>
            <a:r>
              <a:rPr lang="en-US" sz="1400" dirty="0" err="1">
                <a:solidFill>
                  <a:srgbClr val="FF0000"/>
                </a:solidFill>
              </a:rPr>
              <a:t>padj</a:t>
            </a:r>
            <a:r>
              <a:rPr lang="en-US" sz="1400" dirty="0">
                <a:solidFill>
                  <a:srgbClr val="FF0000"/>
                </a:solidFill>
              </a:rPr>
              <a:t> &lt; 0.01</a:t>
            </a:r>
          </a:p>
          <a:p>
            <a:r>
              <a:rPr lang="en-US" sz="1400" dirty="0">
                <a:solidFill>
                  <a:srgbClr val="FF0000"/>
                </a:solidFill>
              </a:rPr>
              <a:t>   |log2Fold| &gt; 2</a:t>
            </a:r>
          </a:p>
        </p:txBody>
      </p:sp>
    </p:spTree>
    <p:extLst>
      <p:ext uri="{BB962C8B-B14F-4D97-AF65-F5344CB8AC3E}">
        <p14:creationId xmlns:p14="http://schemas.microsoft.com/office/powerpoint/2010/main" val="205252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212F-10FC-4AD6-9B5E-1D8904C3426C}"/>
              </a:ext>
            </a:extLst>
          </p:cNvPr>
          <p:cNvSpPr>
            <a:spLocks noGrp="1"/>
          </p:cNvSpPr>
          <p:nvPr>
            <p:ph type="title"/>
          </p:nvPr>
        </p:nvSpPr>
        <p:spPr>
          <a:xfrm>
            <a:off x="1146313" y="989395"/>
            <a:ext cx="4165600" cy="490983"/>
          </a:xfrm>
        </p:spPr>
        <p:txBody>
          <a:bodyPr>
            <a:normAutofit fontScale="90000"/>
          </a:bodyPr>
          <a:lstStyle/>
          <a:p>
            <a:r>
              <a:rPr lang="en-US" dirty="0"/>
              <a:t>     DESeq2 Results </a:t>
            </a:r>
            <a:br>
              <a:rPr lang="en-US"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35E694DB-FBBD-4DDA-8AAD-3AD1545E11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3589" y="1690688"/>
            <a:ext cx="5251117" cy="4802187"/>
          </a:xfrm>
        </p:spPr>
      </p:pic>
      <p:graphicFrame>
        <p:nvGraphicFramePr>
          <p:cNvPr id="6" name="Table 6">
            <a:extLst>
              <a:ext uri="{FF2B5EF4-FFF2-40B4-BE49-F238E27FC236}">
                <a16:creationId xmlns:a16="http://schemas.microsoft.com/office/drawing/2014/main" id="{93F8CBDA-B2D1-4AFF-96CD-ECE644991586}"/>
              </a:ext>
            </a:extLst>
          </p:cNvPr>
          <p:cNvGraphicFramePr>
            <a:graphicFrameLocks noGrp="1"/>
          </p:cNvGraphicFramePr>
          <p:nvPr>
            <p:extLst>
              <p:ext uri="{D42A27DB-BD31-4B8C-83A1-F6EECF244321}">
                <p14:modId xmlns:p14="http://schemas.microsoft.com/office/powerpoint/2010/main" val="1783231287"/>
              </p:ext>
            </p:extLst>
          </p:nvPr>
        </p:nvGraphicFramePr>
        <p:xfrm>
          <a:off x="362226" y="1841185"/>
          <a:ext cx="5733774" cy="4663440"/>
        </p:xfrm>
        <a:graphic>
          <a:graphicData uri="http://schemas.openxmlformats.org/drawingml/2006/table">
            <a:tbl>
              <a:tblPr firstRow="1" bandRow="1">
                <a:tableStyleId>{5C22544A-7EE6-4342-B048-85BDC9FD1C3A}</a:tableStyleId>
              </a:tblPr>
              <a:tblGrid>
                <a:gridCol w="1032564">
                  <a:extLst>
                    <a:ext uri="{9D8B030D-6E8A-4147-A177-3AD203B41FA5}">
                      <a16:colId xmlns:a16="http://schemas.microsoft.com/office/drawing/2014/main" val="707111769"/>
                    </a:ext>
                  </a:extLst>
                </a:gridCol>
                <a:gridCol w="2628900">
                  <a:extLst>
                    <a:ext uri="{9D8B030D-6E8A-4147-A177-3AD203B41FA5}">
                      <a16:colId xmlns:a16="http://schemas.microsoft.com/office/drawing/2014/main" val="2664833634"/>
                    </a:ext>
                  </a:extLst>
                </a:gridCol>
                <a:gridCol w="2072310">
                  <a:extLst>
                    <a:ext uri="{9D8B030D-6E8A-4147-A177-3AD203B41FA5}">
                      <a16:colId xmlns:a16="http://schemas.microsoft.com/office/drawing/2014/main" val="2731650908"/>
                    </a:ext>
                  </a:extLst>
                </a:gridCol>
              </a:tblGrid>
              <a:tr h="561772">
                <a:tc>
                  <a:txBody>
                    <a:bodyPr/>
                    <a:lstStyle/>
                    <a:p>
                      <a:r>
                        <a:rPr lang="en-US" b="0" dirty="0">
                          <a:solidFill>
                            <a:schemeClr val="bg1"/>
                          </a:solidFill>
                        </a:rPr>
                        <a:t>CXCL5</a:t>
                      </a:r>
                    </a:p>
                  </a:txBody>
                  <a:tcPr>
                    <a:solidFill>
                      <a:schemeClr val="tx1">
                        <a:lumMod val="65000"/>
                        <a:lumOff val="35000"/>
                      </a:schemeClr>
                    </a:solidFill>
                  </a:tcPr>
                </a:tc>
                <a:tc>
                  <a:txBody>
                    <a:bodyPr/>
                    <a:lstStyle/>
                    <a:p>
                      <a:r>
                        <a:rPr lang="en-US" b="0" dirty="0">
                          <a:solidFill>
                            <a:schemeClr val="bg1"/>
                          </a:solidFill>
                        </a:rPr>
                        <a:t>C-X-C Motif Chemokine Ligand 5</a:t>
                      </a:r>
                    </a:p>
                  </a:txBody>
                  <a:tcPr>
                    <a:solidFill>
                      <a:schemeClr val="tx1">
                        <a:lumMod val="65000"/>
                        <a:lumOff val="35000"/>
                      </a:schemeClr>
                    </a:solidFill>
                  </a:tcPr>
                </a:tc>
                <a:tc>
                  <a:txBody>
                    <a:bodyPr/>
                    <a:lstStyle/>
                    <a:p>
                      <a:r>
                        <a:rPr lang="en-US" b="0" dirty="0">
                          <a:solidFill>
                            <a:schemeClr val="bg1"/>
                          </a:solidFill>
                        </a:rPr>
                        <a:t>Recruits WBC – inflammation</a:t>
                      </a:r>
                    </a:p>
                  </a:txBody>
                  <a:tcPr>
                    <a:solidFill>
                      <a:schemeClr val="tx1">
                        <a:lumMod val="65000"/>
                        <a:lumOff val="35000"/>
                      </a:schemeClr>
                    </a:solidFill>
                  </a:tcPr>
                </a:tc>
                <a:extLst>
                  <a:ext uri="{0D108BD9-81ED-4DB2-BD59-A6C34878D82A}">
                    <a16:rowId xmlns:a16="http://schemas.microsoft.com/office/drawing/2014/main" val="4044305842"/>
                  </a:ext>
                </a:extLst>
              </a:tr>
              <a:tr h="561772">
                <a:tc>
                  <a:txBody>
                    <a:bodyPr/>
                    <a:lstStyle/>
                    <a:p>
                      <a:r>
                        <a:rPr lang="en-US" dirty="0">
                          <a:solidFill>
                            <a:schemeClr val="bg1"/>
                          </a:solidFill>
                        </a:rPr>
                        <a:t>EREG</a:t>
                      </a:r>
                    </a:p>
                  </a:txBody>
                  <a:tcPr>
                    <a:solidFill>
                      <a:schemeClr val="tx1">
                        <a:lumMod val="65000"/>
                        <a:lumOff val="35000"/>
                      </a:schemeClr>
                    </a:solidFill>
                  </a:tcPr>
                </a:tc>
                <a:tc>
                  <a:txBody>
                    <a:bodyPr/>
                    <a:lstStyle/>
                    <a:p>
                      <a:r>
                        <a:rPr lang="en-US" dirty="0">
                          <a:solidFill>
                            <a:schemeClr val="bg1"/>
                          </a:solidFill>
                        </a:rPr>
                        <a:t>Epiregulin</a:t>
                      </a:r>
                    </a:p>
                  </a:txBody>
                  <a:tcPr>
                    <a:solidFill>
                      <a:schemeClr val="tx1">
                        <a:lumMod val="65000"/>
                        <a:lumOff val="35000"/>
                      </a:schemeClr>
                    </a:solidFill>
                  </a:tcPr>
                </a:tc>
                <a:tc>
                  <a:txBody>
                    <a:bodyPr/>
                    <a:lstStyle/>
                    <a:p>
                      <a:r>
                        <a:rPr lang="en-US" dirty="0">
                          <a:solidFill>
                            <a:schemeClr val="bg1"/>
                          </a:solidFill>
                        </a:rPr>
                        <a:t>Growth factor for inflammation</a:t>
                      </a:r>
                    </a:p>
                  </a:txBody>
                  <a:tcPr>
                    <a:solidFill>
                      <a:schemeClr val="tx1">
                        <a:lumMod val="65000"/>
                        <a:lumOff val="35000"/>
                      </a:schemeClr>
                    </a:solidFill>
                  </a:tcPr>
                </a:tc>
                <a:extLst>
                  <a:ext uri="{0D108BD9-81ED-4DB2-BD59-A6C34878D82A}">
                    <a16:rowId xmlns:a16="http://schemas.microsoft.com/office/drawing/2014/main" val="653100423"/>
                  </a:ext>
                </a:extLst>
              </a:tr>
              <a:tr h="561772">
                <a:tc>
                  <a:txBody>
                    <a:bodyPr/>
                    <a:lstStyle/>
                    <a:p>
                      <a:r>
                        <a:rPr lang="en-US" dirty="0">
                          <a:solidFill>
                            <a:schemeClr val="bg1"/>
                          </a:solidFill>
                        </a:rPr>
                        <a:t>UBE2L6</a:t>
                      </a:r>
                    </a:p>
                  </a:txBody>
                  <a:tcPr>
                    <a:solidFill>
                      <a:schemeClr val="tx1">
                        <a:lumMod val="65000"/>
                        <a:lumOff val="35000"/>
                      </a:schemeClr>
                    </a:solidFill>
                  </a:tcPr>
                </a:tc>
                <a:tc>
                  <a:txBody>
                    <a:bodyPr/>
                    <a:lstStyle/>
                    <a:p>
                      <a:r>
                        <a:rPr lang="en-US" dirty="0">
                          <a:solidFill>
                            <a:schemeClr val="bg1"/>
                          </a:solidFill>
                        </a:rPr>
                        <a:t>Ubiquitin Conjugating Enzyme E2 L6</a:t>
                      </a:r>
                    </a:p>
                  </a:txBody>
                  <a:tcPr>
                    <a:solidFill>
                      <a:schemeClr val="tx1">
                        <a:lumMod val="65000"/>
                        <a:lumOff val="35000"/>
                      </a:schemeClr>
                    </a:solidFill>
                  </a:tcPr>
                </a:tc>
                <a:tc>
                  <a:txBody>
                    <a:bodyPr/>
                    <a:lstStyle/>
                    <a:p>
                      <a:r>
                        <a:rPr lang="en-US" dirty="0">
                          <a:solidFill>
                            <a:schemeClr val="bg1"/>
                          </a:solidFill>
                        </a:rPr>
                        <a:t>Short-life protein degradation</a:t>
                      </a:r>
                    </a:p>
                  </a:txBody>
                  <a:tcPr>
                    <a:solidFill>
                      <a:schemeClr val="tx1">
                        <a:lumMod val="65000"/>
                        <a:lumOff val="35000"/>
                      </a:schemeClr>
                    </a:solidFill>
                  </a:tcPr>
                </a:tc>
                <a:extLst>
                  <a:ext uri="{0D108BD9-81ED-4DB2-BD59-A6C34878D82A}">
                    <a16:rowId xmlns:a16="http://schemas.microsoft.com/office/drawing/2014/main" val="2855110411"/>
                  </a:ext>
                </a:extLst>
              </a:tr>
              <a:tr h="561772">
                <a:tc>
                  <a:txBody>
                    <a:bodyPr/>
                    <a:lstStyle/>
                    <a:p>
                      <a:r>
                        <a:rPr lang="en-US" dirty="0">
                          <a:solidFill>
                            <a:schemeClr val="bg1"/>
                          </a:solidFill>
                        </a:rPr>
                        <a:t>EGR1</a:t>
                      </a:r>
                    </a:p>
                  </a:txBody>
                  <a:tcPr>
                    <a:solidFill>
                      <a:schemeClr val="tx1">
                        <a:lumMod val="65000"/>
                        <a:lumOff val="35000"/>
                      </a:schemeClr>
                    </a:solidFill>
                  </a:tcPr>
                </a:tc>
                <a:tc>
                  <a:txBody>
                    <a:bodyPr/>
                    <a:lstStyle/>
                    <a:p>
                      <a:r>
                        <a:rPr lang="en-US" dirty="0">
                          <a:solidFill>
                            <a:schemeClr val="bg1"/>
                          </a:solidFill>
                        </a:rPr>
                        <a:t>Early Growth Response 1</a:t>
                      </a:r>
                    </a:p>
                  </a:txBody>
                  <a:tcPr>
                    <a:solidFill>
                      <a:schemeClr val="tx1">
                        <a:lumMod val="65000"/>
                        <a:lumOff val="35000"/>
                      </a:schemeClr>
                    </a:solidFill>
                  </a:tcPr>
                </a:tc>
                <a:tc>
                  <a:txBody>
                    <a:bodyPr/>
                    <a:lstStyle/>
                    <a:p>
                      <a:r>
                        <a:rPr lang="en-US" dirty="0">
                          <a:solidFill>
                            <a:schemeClr val="bg1"/>
                          </a:solidFill>
                        </a:rPr>
                        <a:t>Cancer suppressor gene</a:t>
                      </a:r>
                    </a:p>
                  </a:txBody>
                  <a:tcPr>
                    <a:solidFill>
                      <a:schemeClr val="tx1">
                        <a:lumMod val="65000"/>
                        <a:lumOff val="35000"/>
                      </a:schemeClr>
                    </a:solidFill>
                  </a:tcPr>
                </a:tc>
                <a:extLst>
                  <a:ext uri="{0D108BD9-81ED-4DB2-BD59-A6C34878D82A}">
                    <a16:rowId xmlns:a16="http://schemas.microsoft.com/office/drawing/2014/main" val="1961271621"/>
                  </a:ext>
                </a:extLst>
              </a:tr>
              <a:tr h="561772">
                <a:tc>
                  <a:txBody>
                    <a:bodyPr/>
                    <a:lstStyle/>
                    <a:p>
                      <a:r>
                        <a:rPr lang="en-US" dirty="0">
                          <a:solidFill>
                            <a:schemeClr val="bg1"/>
                          </a:solidFill>
                        </a:rPr>
                        <a:t>STAT1</a:t>
                      </a:r>
                    </a:p>
                  </a:txBody>
                  <a:tcPr>
                    <a:solidFill>
                      <a:schemeClr val="tx1">
                        <a:lumMod val="65000"/>
                        <a:lumOff val="35000"/>
                      </a:schemeClr>
                    </a:solidFill>
                  </a:tcPr>
                </a:tc>
                <a:tc>
                  <a:txBody>
                    <a:bodyPr/>
                    <a:lstStyle/>
                    <a:p>
                      <a:r>
                        <a:rPr lang="en-US" dirty="0">
                          <a:solidFill>
                            <a:schemeClr val="bg1"/>
                          </a:solidFill>
                        </a:rPr>
                        <a:t>Signal Transducer &amp; Activator of Transcription 1</a:t>
                      </a:r>
                    </a:p>
                  </a:txBody>
                  <a:tcPr>
                    <a:solidFill>
                      <a:schemeClr val="tx1">
                        <a:lumMod val="65000"/>
                        <a:lumOff val="35000"/>
                      </a:schemeClr>
                    </a:solidFill>
                  </a:tcPr>
                </a:tc>
                <a:tc>
                  <a:txBody>
                    <a:bodyPr/>
                    <a:lstStyle/>
                    <a:p>
                      <a:r>
                        <a:rPr lang="en-US" dirty="0">
                          <a:solidFill>
                            <a:schemeClr val="bg1"/>
                          </a:solidFill>
                        </a:rPr>
                        <a:t>Cell viability due to cytokine and pathogen response</a:t>
                      </a:r>
                    </a:p>
                  </a:txBody>
                  <a:tcPr>
                    <a:solidFill>
                      <a:schemeClr val="tx1">
                        <a:lumMod val="65000"/>
                        <a:lumOff val="35000"/>
                      </a:schemeClr>
                    </a:solidFill>
                  </a:tcPr>
                </a:tc>
                <a:extLst>
                  <a:ext uri="{0D108BD9-81ED-4DB2-BD59-A6C34878D82A}">
                    <a16:rowId xmlns:a16="http://schemas.microsoft.com/office/drawing/2014/main" val="1731189004"/>
                  </a:ext>
                </a:extLst>
              </a:tr>
              <a:tr h="0">
                <a:tc>
                  <a:txBody>
                    <a:bodyPr/>
                    <a:lstStyle/>
                    <a:p>
                      <a:r>
                        <a:rPr lang="en-US" dirty="0">
                          <a:solidFill>
                            <a:schemeClr val="bg1"/>
                          </a:solidFill>
                        </a:rPr>
                        <a:t>TNFAIP3</a:t>
                      </a:r>
                    </a:p>
                  </a:txBody>
                  <a:tcPr>
                    <a:solidFill>
                      <a:schemeClr val="tx1">
                        <a:lumMod val="65000"/>
                        <a:lumOff val="35000"/>
                      </a:schemeClr>
                    </a:solidFill>
                  </a:tcPr>
                </a:tc>
                <a:tc>
                  <a:txBody>
                    <a:bodyPr/>
                    <a:lstStyle/>
                    <a:p>
                      <a:r>
                        <a:rPr lang="en-US" dirty="0">
                          <a:solidFill>
                            <a:schemeClr val="bg1"/>
                          </a:solidFill>
                        </a:rPr>
                        <a:t>TNF Alpha Induced Protein 3</a:t>
                      </a:r>
                    </a:p>
                  </a:txBody>
                  <a:tcPr>
                    <a:solidFill>
                      <a:schemeClr val="tx1">
                        <a:lumMod val="65000"/>
                        <a:lumOff val="35000"/>
                      </a:schemeClr>
                    </a:solidFill>
                  </a:tcPr>
                </a:tc>
                <a:tc>
                  <a:txBody>
                    <a:bodyPr/>
                    <a:lstStyle/>
                    <a:p>
                      <a:r>
                        <a:rPr lang="en-US" dirty="0">
                          <a:solidFill>
                            <a:schemeClr val="bg1"/>
                          </a:solidFill>
                        </a:rPr>
                        <a:t>Response to tumor necrosis factor – immune/inflammatory response</a:t>
                      </a:r>
                    </a:p>
                  </a:txBody>
                  <a:tcPr>
                    <a:solidFill>
                      <a:schemeClr val="tx1">
                        <a:lumMod val="65000"/>
                        <a:lumOff val="35000"/>
                      </a:schemeClr>
                    </a:solidFill>
                  </a:tcPr>
                </a:tc>
                <a:extLst>
                  <a:ext uri="{0D108BD9-81ED-4DB2-BD59-A6C34878D82A}">
                    <a16:rowId xmlns:a16="http://schemas.microsoft.com/office/drawing/2014/main" val="2367435172"/>
                  </a:ext>
                </a:extLst>
              </a:tr>
            </a:tbl>
          </a:graphicData>
        </a:graphic>
      </p:graphicFrame>
      <p:sp>
        <p:nvSpPr>
          <p:cNvPr id="8" name="TextBox 7">
            <a:extLst>
              <a:ext uri="{FF2B5EF4-FFF2-40B4-BE49-F238E27FC236}">
                <a16:creationId xmlns:a16="http://schemas.microsoft.com/office/drawing/2014/main" id="{455B3AC7-5D21-41F8-976A-8BE3A5F6EF14}"/>
              </a:ext>
            </a:extLst>
          </p:cNvPr>
          <p:cNvSpPr txBox="1"/>
          <p:nvPr/>
        </p:nvSpPr>
        <p:spPr>
          <a:xfrm>
            <a:off x="6851675" y="635452"/>
            <a:ext cx="4474943" cy="707886"/>
          </a:xfrm>
          <a:prstGeom prst="rect">
            <a:avLst/>
          </a:prstGeom>
          <a:noFill/>
        </p:spPr>
        <p:txBody>
          <a:bodyPr wrap="none" rtlCol="0">
            <a:spAutoFit/>
          </a:bodyPr>
          <a:lstStyle/>
          <a:p>
            <a:pPr algn="ctr"/>
            <a:r>
              <a:rPr lang="en-US" sz="2000" b="1" dirty="0"/>
              <a:t>Plot count of genes with highest scoring </a:t>
            </a:r>
          </a:p>
          <a:p>
            <a:pPr algn="ctr"/>
            <a:r>
              <a:rPr lang="en-US" sz="2000" b="1" dirty="0"/>
              <a:t>adjusted p-values</a:t>
            </a:r>
          </a:p>
        </p:txBody>
      </p:sp>
    </p:spTree>
    <p:extLst>
      <p:ext uri="{BB962C8B-B14F-4D97-AF65-F5344CB8AC3E}">
        <p14:creationId xmlns:p14="http://schemas.microsoft.com/office/powerpoint/2010/main" val="4169956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602</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Gene Expression in Response to SARS-CoV-2 Infection </vt:lpstr>
      <vt:lpstr>Overview of Project</vt:lpstr>
      <vt:lpstr>Overview of Dataset</vt:lpstr>
      <vt:lpstr>Raw Counts from RNA Sequence Data</vt:lpstr>
      <vt:lpstr>DESeq2 – Kind of a PITA</vt:lpstr>
      <vt:lpstr>Output from DESeq2</vt:lpstr>
      <vt:lpstr>  Variance Between Groups and Samples      </vt:lpstr>
      <vt:lpstr>         </vt:lpstr>
      <vt:lpstr>     DESeq2 Results  </vt:lpstr>
      <vt:lpstr>Upregulated and Downregulated Genes</vt:lpstr>
      <vt:lpstr>Upregulated and Downregulated cont.</vt:lpstr>
      <vt:lpstr>Needed a heatmap </vt:lpstr>
      <vt:lpstr>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Expression in Response to SARS-CoV-2 Infection </dc:title>
  <dc:creator>Hipp, Adam</dc:creator>
  <cp:lastModifiedBy>Hipp, Adam</cp:lastModifiedBy>
  <cp:revision>9</cp:revision>
  <dcterms:created xsi:type="dcterms:W3CDTF">2020-05-04T17:20:33Z</dcterms:created>
  <dcterms:modified xsi:type="dcterms:W3CDTF">2020-05-04T20:07:22Z</dcterms:modified>
</cp:coreProperties>
</file>