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59" r:id="rId3"/>
    <p:sldId id="260" r:id="rId4"/>
    <p:sldId id="265" r:id="rId5"/>
    <p:sldId id="278" r:id="rId6"/>
    <p:sldId id="261" r:id="rId7"/>
    <p:sldId id="262" r:id="rId8"/>
    <p:sldId id="263" r:id="rId9"/>
    <p:sldId id="266" r:id="rId10"/>
    <p:sldId id="267" r:id="rId11"/>
    <p:sldId id="268" r:id="rId12"/>
    <p:sldId id="269" r:id="rId13"/>
    <p:sldId id="274" r:id="rId14"/>
    <p:sldId id="276" r:id="rId15"/>
    <p:sldId id="275" r:id="rId16"/>
    <p:sldId id="280"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p:scale>
          <a:sx n="75" d="100"/>
          <a:sy n="75"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653538"/>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049040"/>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388084"/>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03851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6441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7695054"/>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670914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407565"/>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291204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310585"/>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4466784"/>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87249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061909"/>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57207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797859"/>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271665"/>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044757"/>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7/26/2018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67738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11086"/>
            <a:ext cx="6815669" cy="1785257"/>
          </a:xfrm>
        </p:spPr>
        <p:txBody>
          <a:bodyPr>
            <a:normAutofit fontScale="90000"/>
          </a:bodyPr>
          <a:lstStyle/>
          <a:p>
            <a:r>
              <a:rPr lang="en-US" sz="3200" dirty="0" smtClean="0"/>
              <a:t>IMPLEMENTATION OF KNOWLEDGE MANAGEMENT SYSTEM FOR UNIVERSITY ACADEMIC RESOURCES</a:t>
            </a:r>
            <a:r>
              <a:rPr lang="en-US" sz="2800" dirty="0" smtClean="0"/>
              <a:t>.</a:t>
            </a:r>
            <a:endParaRPr lang="en-US" sz="2800" dirty="0"/>
          </a:p>
        </p:txBody>
      </p:sp>
      <p:sp>
        <p:nvSpPr>
          <p:cNvPr id="3" name="Subtitle 2"/>
          <p:cNvSpPr>
            <a:spLocks noGrp="1"/>
          </p:cNvSpPr>
          <p:nvPr>
            <p:ph type="subTitle" idx="1"/>
          </p:nvPr>
        </p:nvSpPr>
        <p:spPr>
          <a:xfrm>
            <a:off x="2692398" y="4049483"/>
            <a:ext cx="6815669" cy="1320802"/>
          </a:xfrm>
        </p:spPr>
        <p:txBody>
          <a:bodyPr>
            <a:normAutofit fontScale="55000" lnSpcReduction="20000"/>
          </a:bodyPr>
          <a:lstStyle/>
          <a:p>
            <a:r>
              <a:rPr lang="en-US" dirty="0" smtClean="0"/>
              <a:t>A</a:t>
            </a:r>
            <a:r>
              <a:rPr lang="en-US" sz="3400" dirty="0" smtClean="0"/>
              <a:t>BDULKAREEM OLUWATOYIN .B.</a:t>
            </a:r>
          </a:p>
          <a:p>
            <a:r>
              <a:rPr lang="en-US" sz="3400" dirty="0" smtClean="0"/>
              <a:t>192056</a:t>
            </a:r>
          </a:p>
          <a:p>
            <a:r>
              <a:rPr lang="en-US" dirty="0" smtClean="0"/>
              <a:t>SUPERVISED BY:</a:t>
            </a:r>
          </a:p>
          <a:p>
            <a:r>
              <a:rPr lang="en-US" dirty="0" smtClean="0"/>
              <a:t>DR B.F. OLADEJO</a:t>
            </a:r>
          </a:p>
          <a:p>
            <a:endParaRPr lang="en-US" dirty="0"/>
          </a:p>
        </p:txBody>
      </p:sp>
    </p:spTree>
    <p:extLst>
      <p:ext uri="{BB962C8B-B14F-4D97-AF65-F5344CB8AC3E}">
        <p14:creationId xmlns:p14="http://schemas.microsoft.com/office/powerpoint/2010/main" val="3685641722"/>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LEVEL-0 DFD FOR THE UNIVERSITY KMS</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3651" y="2557463"/>
            <a:ext cx="6187801" cy="3317875"/>
          </a:xfrm>
          <a:prstGeom prst="rect">
            <a:avLst/>
          </a:prstGeom>
          <a:noFill/>
          <a:ln>
            <a:noFill/>
          </a:ln>
        </p:spPr>
      </p:pic>
    </p:spTree>
    <p:extLst>
      <p:ext uri="{BB962C8B-B14F-4D97-AF65-F5344CB8AC3E}">
        <p14:creationId xmlns:p14="http://schemas.microsoft.com/office/powerpoint/2010/main" val="126232945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USE CASE FOR THE UNIVERSITY KMS</a:t>
            </a:r>
            <a:br>
              <a:rPr lang="en-US" dirty="0" smtClean="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575775"/>
            <a:ext cx="7967142" cy="3601187"/>
          </a:xfrm>
          <a:prstGeom prst="rect">
            <a:avLst/>
          </a:prstGeom>
          <a:noFill/>
          <a:ln>
            <a:noFill/>
          </a:ln>
        </p:spPr>
      </p:pic>
    </p:spTree>
    <p:extLst>
      <p:ext uri="{BB962C8B-B14F-4D97-AF65-F5344CB8AC3E}">
        <p14:creationId xmlns:p14="http://schemas.microsoft.com/office/powerpoint/2010/main" val="4208015662"/>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ERD CONCEPTUAL DATABASE DESIGN</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524259"/>
            <a:ext cx="6489599" cy="3652704"/>
          </a:xfrm>
          <a:prstGeom prst="rect">
            <a:avLst/>
          </a:prstGeom>
          <a:noFill/>
          <a:ln>
            <a:noFill/>
          </a:ln>
        </p:spPr>
      </p:pic>
    </p:spTree>
    <p:extLst>
      <p:ext uri="{BB962C8B-B14F-4D97-AF65-F5344CB8AC3E}">
        <p14:creationId xmlns:p14="http://schemas.microsoft.com/office/powerpoint/2010/main" val="1628904316"/>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ARCHITECTURAL DESIGN FOR UKMS</a:t>
            </a:r>
          </a:p>
        </p:txBody>
      </p:sp>
      <p:pic>
        <p:nvPicPr>
          <p:cNvPr id="4" name="Content Placeholder 3"/>
          <p:cNvPicPr>
            <a:picLocks noGrp="1" noChangeAspect="1"/>
          </p:cNvPicPr>
          <p:nvPr>
            <p:ph idx="1"/>
          </p:nvPr>
        </p:nvPicPr>
        <p:blipFill>
          <a:blip r:embed="rId2"/>
          <a:stretch>
            <a:fillRect/>
          </a:stretch>
        </p:blipFill>
        <p:spPr>
          <a:xfrm>
            <a:off x="1799771" y="2614411"/>
            <a:ext cx="7112000" cy="3562552"/>
          </a:xfrm>
          <a:prstGeom prst="rect">
            <a:avLst/>
          </a:prstGeom>
        </p:spPr>
      </p:pic>
    </p:spTree>
    <p:extLst>
      <p:ext uri="{BB962C8B-B14F-4D97-AF65-F5344CB8AC3E}">
        <p14:creationId xmlns:p14="http://schemas.microsoft.com/office/powerpoint/2010/main" val="2244505819"/>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991120" y="2560638"/>
            <a:ext cx="3332959" cy="3309937"/>
          </a:xfrm>
          <a:prstGeom prst="rect">
            <a:avLst/>
          </a:prstGeom>
          <a:noFill/>
          <a:ln>
            <a:noFill/>
          </a:ln>
        </p:spPr>
      </p:pic>
      <p:pic>
        <p:nvPicPr>
          <p:cNvPr id="5" name="Content Placeholder 4"/>
          <p:cNvPicPr>
            <a:picLocks noGrp="1" noChangeAspect="1"/>
          </p:cNvPicPr>
          <p:nvPr>
            <p:ph sz="half" idx="2"/>
          </p:nvPr>
        </p:nvPicPr>
        <p:blipFill>
          <a:blip r:embed="rId3"/>
          <a:stretch>
            <a:fillRect/>
          </a:stretch>
        </p:blipFill>
        <p:spPr>
          <a:xfrm>
            <a:off x="7429313" y="2560638"/>
            <a:ext cx="2222874" cy="3309937"/>
          </a:xfrm>
          <a:prstGeom prst="rect">
            <a:avLst/>
          </a:prstGeom>
        </p:spPr>
      </p:pic>
    </p:spTree>
    <p:extLst>
      <p:ext uri="{BB962C8B-B14F-4D97-AF65-F5344CB8AC3E}">
        <p14:creationId xmlns:p14="http://schemas.microsoft.com/office/powerpoint/2010/main" val="2849381974"/>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LOGIC DATA MODELLING OF THE KMS PORTAL</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algorithm used for the implementation is outlined below</a:t>
            </a:r>
          </a:p>
          <a:p>
            <a:r>
              <a:rPr lang="en-US" dirty="0"/>
              <a:t>Step 1: captured student data</a:t>
            </a:r>
          </a:p>
          <a:p>
            <a:r>
              <a:rPr lang="en-US" dirty="0"/>
              <a:t>Step 2: stored the data in a repository</a:t>
            </a:r>
          </a:p>
          <a:p>
            <a:r>
              <a:rPr lang="en-US" dirty="0"/>
              <a:t>Step 3: retrieve student information </a:t>
            </a:r>
          </a:p>
          <a:p>
            <a:r>
              <a:rPr lang="en-US" dirty="0"/>
              <a:t>Step 4: reuse and share knowledge acquired from the information.</a:t>
            </a:r>
          </a:p>
          <a:p>
            <a:endParaRPr lang="en-US" dirty="0"/>
          </a:p>
        </p:txBody>
      </p:sp>
    </p:spTree>
    <p:extLst>
      <p:ext uri="{BB962C8B-B14F-4D97-AF65-F5344CB8AC3E}">
        <p14:creationId xmlns:p14="http://schemas.microsoft.com/office/powerpoint/2010/main" val="324101785"/>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AND TOOLS</a:t>
            </a:r>
          </a:p>
        </p:txBody>
      </p:sp>
      <p:sp>
        <p:nvSpPr>
          <p:cNvPr id="3" name="Content Placeholder 2"/>
          <p:cNvSpPr>
            <a:spLocks noGrp="1"/>
          </p:cNvSpPr>
          <p:nvPr>
            <p:ph sz="half" idx="1"/>
          </p:nvPr>
        </p:nvSpPr>
        <p:spPr/>
        <p:txBody>
          <a:bodyPr>
            <a:normAutofit fontScale="70000" lnSpcReduction="20000"/>
          </a:bodyPr>
          <a:lstStyle/>
          <a:p>
            <a:r>
              <a:rPr lang="en-US" dirty="0" smtClean="0"/>
              <a:t>The </a:t>
            </a:r>
            <a:r>
              <a:rPr lang="en-US" dirty="0"/>
              <a:t>proposed system will be developed on a web-based platform</a:t>
            </a:r>
            <a:r>
              <a:rPr lang="en-US" dirty="0" smtClean="0"/>
              <a:t>.</a:t>
            </a:r>
          </a:p>
          <a:p>
            <a:r>
              <a:rPr lang="en-US" dirty="0" smtClean="0"/>
              <a:t> </a:t>
            </a:r>
            <a:r>
              <a:rPr lang="en-US" dirty="0"/>
              <a:t>The user interface (front end) will be implemented using HTML (hypertext markup language) and CSS (cascading style sheet</a:t>
            </a:r>
            <a:r>
              <a:rPr lang="en-US" dirty="0" smtClean="0"/>
              <a:t>).</a:t>
            </a:r>
          </a:p>
          <a:p>
            <a:r>
              <a:rPr lang="en-US" dirty="0" err="1" smtClean="0"/>
              <a:t>AngularJS</a:t>
            </a:r>
            <a:r>
              <a:rPr lang="en-US" dirty="0" smtClean="0"/>
              <a:t> </a:t>
            </a:r>
            <a:r>
              <a:rPr lang="en-US" dirty="0"/>
              <a:t>will be used to enhance the design functionality, interaction </a:t>
            </a:r>
            <a:r>
              <a:rPr lang="en-US" dirty="0" smtClean="0"/>
              <a:t> client-side </a:t>
            </a:r>
            <a:r>
              <a:rPr lang="en-US" dirty="0"/>
              <a:t>developments. </a:t>
            </a:r>
            <a:endParaRPr lang="en-US" dirty="0" smtClean="0"/>
          </a:p>
          <a:p>
            <a:r>
              <a:rPr lang="en-US" dirty="0" smtClean="0"/>
              <a:t>Node </a:t>
            </a:r>
            <a:r>
              <a:rPr lang="en-US" dirty="0" err="1"/>
              <a:t>javaScript</a:t>
            </a:r>
            <a:r>
              <a:rPr lang="en-US" dirty="0"/>
              <a:t> will be used for the server-side, </a:t>
            </a:r>
            <a:r>
              <a:rPr lang="en-US" dirty="0" err="1"/>
              <a:t>mySQL</a:t>
            </a:r>
            <a:r>
              <a:rPr lang="en-US" dirty="0"/>
              <a:t> will be used for the database (data storage and management).</a:t>
            </a:r>
          </a:p>
          <a:p>
            <a:endParaRPr lang="en-US" dirty="0"/>
          </a:p>
        </p:txBody>
      </p:sp>
      <p:sp>
        <p:nvSpPr>
          <p:cNvPr id="4" name="Content Placeholder 3"/>
          <p:cNvSpPr>
            <a:spLocks noGrp="1"/>
          </p:cNvSpPr>
          <p:nvPr>
            <p:ph sz="half" idx="2"/>
          </p:nvPr>
        </p:nvSpPr>
        <p:spPr/>
        <p:txBody>
          <a:bodyPr>
            <a:normAutofit fontScale="70000" lnSpcReduction="20000"/>
          </a:bodyPr>
          <a:lstStyle/>
          <a:p>
            <a:r>
              <a:rPr lang="en-US" smtClean="0"/>
              <a:t>Visual studio codes</a:t>
            </a:r>
            <a:endParaRPr lang="en-US" dirty="0"/>
          </a:p>
        </p:txBody>
      </p:sp>
    </p:spTree>
    <p:extLst>
      <p:ext uri="{BB962C8B-B14F-4D97-AF65-F5344CB8AC3E}">
        <p14:creationId xmlns:p14="http://schemas.microsoft.com/office/powerpoint/2010/main" val="748968507"/>
      </p:ext>
    </p:extLst>
  </p:cSld>
  <p:clrMapOvr>
    <a:masterClrMapping/>
  </p:clrMapOvr>
  <mc:AlternateContent xmlns:mc="http://schemas.openxmlformats.org/markup-compatibility/2006">
    <mc:Choice xmlns:p15="http://schemas.microsoft.com/office/powerpoint/2012/main" Requires="p15">
      <p:transition>
        <p15:prstTrans prst="wind"/>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9303" y="2967335"/>
            <a:ext cx="4453399" cy="923330"/>
          </a:xfrm>
          <a:prstGeom prst="rect">
            <a:avLst/>
          </a:prstGeom>
          <a:noFill/>
        </p:spPr>
        <p:txBody>
          <a:bodyPr wrap="none" lIns="91440" tIns="45720" rIns="91440" bIns="45720">
            <a:spAutoFit/>
            <a:scene3d>
              <a:camera prst="isometricOffAxis2Left"/>
              <a:lightRig rig="threePt" dir="t"/>
            </a:scene3d>
          </a:bodyPr>
          <a:lstStyle/>
          <a:p>
            <a:pPr algn="ctr"/>
            <a:r>
              <a:rPr lang="en-US" sz="5400" b="1" cap="none" spc="0" dirty="0" smtClean="0">
                <a:ln w="12700">
                  <a:solidFill>
                    <a:schemeClr val="tx2">
                      <a:lumMod val="75000"/>
                    </a:schemeClr>
                  </a:solidFill>
                  <a:prstDash val="solid"/>
                </a:ln>
                <a:solidFill>
                  <a:srgbClr val="92D050"/>
                </a:solidFill>
                <a:effectLst>
                  <a:glow rad="228600">
                    <a:schemeClr val="accent3">
                      <a:satMod val="175000"/>
                      <a:alpha val="40000"/>
                    </a:schemeClr>
                  </a:glow>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solidFill>
                <a:srgbClr val="92D050"/>
              </a:solidFill>
              <a:effectLst>
                <a:glow rad="228600">
                  <a:schemeClr val="accent3">
                    <a:satMod val="175000"/>
                    <a:alpha val="40000"/>
                  </a:schemeClr>
                </a:glow>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53844357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OF </a:t>
            </a:r>
            <a:r>
              <a:rPr lang="en-US" dirty="0" smtClean="0"/>
              <a:t>STUDY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Arial Narrow" panose="020B0606020202030204" pitchFamily="34" charset="0"/>
              </a:rPr>
              <a:t>Traditionally, paper-based documents were considered as the primary means for storing and managing knowledge; however the process of creating, editing and using it effectively took considerable time and effort, mostly in terms of data indexing and retrieval (Abdel, </a:t>
            </a:r>
            <a:r>
              <a:rPr lang="en-US" dirty="0" err="1">
                <a:latin typeface="Arial Narrow" panose="020B0606020202030204" pitchFamily="34" charset="0"/>
              </a:rPr>
              <a:t>Waseem</a:t>
            </a:r>
            <a:r>
              <a:rPr lang="en-US" dirty="0">
                <a:latin typeface="Arial Narrow" panose="020B0606020202030204" pitchFamily="34" charset="0"/>
              </a:rPr>
              <a:t>, </a:t>
            </a:r>
            <a:r>
              <a:rPr lang="en-US" dirty="0" err="1">
                <a:latin typeface="Arial Narrow" panose="020B0606020202030204" pitchFamily="34" charset="0"/>
              </a:rPr>
              <a:t>Basaam</a:t>
            </a:r>
            <a:r>
              <a:rPr lang="en-US" dirty="0">
                <a:latin typeface="Arial Narrow" panose="020B0606020202030204" pitchFamily="34" charset="0"/>
              </a:rPr>
              <a:t>, </a:t>
            </a:r>
            <a:r>
              <a:rPr lang="en-US" dirty="0" err="1">
                <a:latin typeface="Arial Narrow" panose="020B0606020202030204" pitchFamily="34" charset="0"/>
              </a:rPr>
              <a:t>Majd</a:t>
            </a:r>
            <a:r>
              <a:rPr lang="en-US" dirty="0">
                <a:latin typeface="Arial Narrow" panose="020B0606020202030204" pitchFamily="34" charset="0"/>
              </a:rPr>
              <a:t>,  &amp; </a:t>
            </a:r>
            <a:r>
              <a:rPr lang="en-US" dirty="0" err="1">
                <a:latin typeface="Arial Narrow" panose="020B0606020202030204" pitchFamily="34" charset="0"/>
              </a:rPr>
              <a:t>Muhamad</a:t>
            </a:r>
            <a:r>
              <a:rPr lang="en-US" dirty="0">
                <a:latin typeface="Arial Narrow" panose="020B0606020202030204" pitchFamily="34" charset="0"/>
              </a:rPr>
              <a:t>, 2015).</a:t>
            </a:r>
          </a:p>
          <a:p>
            <a:pPr marL="0" indent="0">
              <a:buNone/>
            </a:pPr>
            <a:r>
              <a:rPr lang="en-US" dirty="0">
                <a:latin typeface="Arial Narrow" panose="020B0606020202030204" pitchFamily="34" charset="0"/>
              </a:rPr>
              <a:t>In an organization, collecting knowledge has always been considered as an important factor as this basically saves a lot of time and money. Leading organizations of all sorts are seeking new, smarter ways to collect, store, retrieve and increase workforce effectiveness. These days, new technology such as KMS has been developed which is a key factor in achieving such results to enhance organization process to collect, store and analyze a large parcel of information which not only saves time but saves effort too enabling both students and staff to take the most effective action in a given situation and achieve a win-win. </a:t>
            </a:r>
          </a:p>
          <a:p>
            <a:endParaRPr lang="en-US" dirty="0"/>
          </a:p>
        </p:txBody>
      </p:sp>
    </p:spTree>
    <p:extLst>
      <p:ext uri="{BB962C8B-B14F-4D97-AF65-F5344CB8AC3E}">
        <p14:creationId xmlns:p14="http://schemas.microsoft.com/office/powerpoint/2010/main" val="2334940494"/>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OBJECTIVES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a:t>
            </a:r>
            <a:r>
              <a:rPr lang="en-US" sz="2600" dirty="0" smtClean="0"/>
              <a:t>This </a:t>
            </a:r>
            <a:r>
              <a:rPr lang="en-US" sz="2600" dirty="0"/>
              <a:t>project aims at development of a Knowledge Management system for University of Ibadan undergraduate academic resources. </a:t>
            </a:r>
          </a:p>
          <a:p>
            <a:pPr marL="0" indent="0">
              <a:buNone/>
            </a:pPr>
            <a:endParaRPr lang="en-US" sz="2600" dirty="0"/>
          </a:p>
          <a:p>
            <a:pPr marL="0" indent="0">
              <a:buNone/>
            </a:pPr>
            <a:r>
              <a:rPr lang="en-US" sz="2600" dirty="0"/>
              <a:t>The specific objectives of this project are as follows</a:t>
            </a:r>
          </a:p>
          <a:p>
            <a:r>
              <a:rPr lang="en-US" sz="2600" dirty="0"/>
              <a:t>1. To collect, identify and acquire information on academic activities.</a:t>
            </a:r>
          </a:p>
          <a:p>
            <a:r>
              <a:rPr lang="en-US" sz="2600" dirty="0"/>
              <a:t>2. To model an information representation and storage interface.</a:t>
            </a:r>
          </a:p>
          <a:p>
            <a:r>
              <a:rPr lang="en-US" sz="2600" dirty="0"/>
              <a:t>3. To model information retrieval techniques.</a:t>
            </a:r>
          </a:p>
          <a:p>
            <a:r>
              <a:rPr lang="en-US" sz="2600" dirty="0"/>
              <a:t>4. To implement a knowledge management system for information sharing, retrieval and reuse</a:t>
            </a:r>
          </a:p>
          <a:p>
            <a:r>
              <a:rPr lang="en-US" sz="2600" dirty="0"/>
              <a:t>5. To test an implemented or developed Knowledge Management System (KMS)</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548399934"/>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t>
            </a:r>
            <a:r>
              <a:rPr lang="en-US" dirty="0" smtClean="0"/>
              <a:t> OVERVIEW  OF THE EXISTING SYSTEM</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Information are captured manually, and student have to wait on a long queue to submit these data. Converting the data submitted by student into a programmable format is another tedious task which involves going through large stack of papers and filling those documents. This does not only consumes time and lead to human fatigue but can also leads to data redundancy. </a:t>
            </a:r>
          </a:p>
          <a:p>
            <a:r>
              <a:rPr lang="en-US" dirty="0"/>
              <a:t>Since information are kept manually and stashed in large piles, retrieval becomes a laborious work, resources available in the university cannot be seen at a glance. Records could be loss due to human mismanagement. </a:t>
            </a:r>
          </a:p>
          <a:p>
            <a:r>
              <a:rPr lang="en-US" dirty="0"/>
              <a:t>As a result of the method used in capturing; making decisions by stake holders might take time since there is no means to pull resources together without having to go through large stashed documents, thus disabling knowledge reuse and sharing.</a:t>
            </a:r>
          </a:p>
          <a:p>
            <a:endParaRPr lang="en-US" dirty="0"/>
          </a:p>
        </p:txBody>
      </p:sp>
    </p:spTree>
    <p:extLst>
      <p:ext uri="{BB962C8B-B14F-4D97-AF65-F5344CB8AC3E}">
        <p14:creationId xmlns:p14="http://schemas.microsoft.com/office/powerpoint/2010/main" val="4256863022"/>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PROPOSED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new system would be carried out to assist the university in managing all its information with simple, quick and efficient means of capturing and storing information, and drastically reduce the difficulty in information access, reduce information loss and also allow for easy retrieval of information, knowledge reuse, sharing and decision making by the employees of the university.</a:t>
            </a:r>
            <a:endParaRPr lang="en-US" b="1" dirty="0"/>
          </a:p>
          <a:p>
            <a:r>
              <a:rPr lang="en-US" dirty="0" smtClean="0"/>
              <a:t>Data </a:t>
            </a:r>
            <a:r>
              <a:rPr lang="en-US" dirty="0"/>
              <a:t>Mining would be used as the retrieval techniques and Clustering algorithm would be used to structure the information. This retrieved knowledge can be used by the users and stakeholders.</a:t>
            </a:r>
            <a:endParaRPr lang="en-US" dirty="0"/>
          </a:p>
          <a:p>
            <a:r>
              <a:rPr lang="en-US" dirty="0"/>
              <a:t> </a:t>
            </a:r>
            <a:r>
              <a:rPr lang="en-US" dirty="0" smtClean="0"/>
              <a:t>The </a:t>
            </a:r>
            <a:r>
              <a:rPr lang="en-US" dirty="0"/>
              <a:t>retrieval model </a:t>
            </a:r>
            <a:r>
              <a:rPr lang="en-US" dirty="0" smtClean="0"/>
              <a:t>to be used would be hierarchical </a:t>
            </a:r>
            <a:r>
              <a:rPr lang="en-US" dirty="0"/>
              <a:t>(nested) clustering model.</a:t>
            </a:r>
            <a:endParaRPr lang="en-US" dirty="0"/>
          </a:p>
          <a:p>
            <a:r>
              <a:rPr lang="en-US" dirty="0"/>
              <a:t>On this platform, information can be converted to knowledge, which is shared among the various users. This knowledge shared can be retrieved by the aforementioned technique to aid decision making by the stake holders.</a:t>
            </a:r>
            <a:endParaRPr lang="en-US" dirty="0"/>
          </a:p>
          <a:p>
            <a:endParaRPr lang="en-US" dirty="0"/>
          </a:p>
        </p:txBody>
      </p:sp>
    </p:spTree>
    <p:extLst>
      <p:ext uri="{BB962C8B-B14F-4D97-AF65-F5344CB8AC3E}">
        <p14:creationId xmlns:p14="http://schemas.microsoft.com/office/powerpoint/2010/main" val="2676960406"/>
      </p:ext>
    </p:extLst>
  </p:cSld>
  <p:clrMapOvr>
    <a:masterClrMapping/>
  </p:clrMapOvr>
  <mc:AlternateContent xmlns:mc="http://schemas.openxmlformats.org/markup-compatibility/2006">
    <mc:Choice xmlns:p15="http://schemas.microsoft.com/office/powerpoint/2012/main" Requires="p15">
      <p:transition>
        <p15:prstTrans prst="wind"/>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functional user requirement is usually a higher-level statement(s) of what is expected of the system to </a:t>
            </a:r>
            <a:r>
              <a:rPr lang="en-US" dirty="0" smtClean="0"/>
              <a:t>do.</a:t>
            </a:r>
          </a:p>
          <a:p>
            <a:pPr lvl="0"/>
            <a:r>
              <a:rPr lang="en-US" dirty="0" smtClean="0"/>
              <a:t>Captures </a:t>
            </a:r>
            <a:r>
              <a:rPr lang="en-US" dirty="0"/>
              <a:t>users (Student and Staff) information.</a:t>
            </a:r>
          </a:p>
          <a:p>
            <a:pPr lvl="0"/>
            <a:r>
              <a:rPr lang="en-US" dirty="0"/>
              <a:t>The admin would be able to store all the information captured in a repository.</a:t>
            </a:r>
          </a:p>
          <a:p>
            <a:pPr lvl="0"/>
            <a:r>
              <a:rPr lang="en-US" dirty="0"/>
              <a:t>Users shall be able to access and retrieve the information.</a:t>
            </a:r>
          </a:p>
          <a:p>
            <a:pPr lvl="0"/>
            <a:r>
              <a:rPr lang="en-US" dirty="0"/>
              <a:t>Convert information to knowledge which can later be reuse and shared</a:t>
            </a:r>
          </a:p>
          <a:p>
            <a:pPr marL="0" indent="0">
              <a:buNone/>
            </a:pPr>
            <a:endParaRPr lang="en-US" dirty="0"/>
          </a:p>
        </p:txBody>
      </p:sp>
    </p:spTree>
    <p:extLst>
      <p:ext uri="{BB962C8B-B14F-4D97-AF65-F5344CB8AC3E}">
        <p14:creationId xmlns:p14="http://schemas.microsoft.com/office/powerpoint/2010/main" val="4121608463"/>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a:xfrm>
            <a:off x="1295402" y="2685721"/>
            <a:ext cx="9601196" cy="3318936"/>
          </a:xfrm>
        </p:spPr>
        <p:txBody>
          <a:bodyPr>
            <a:normAutofit fontScale="92500"/>
          </a:bodyPr>
          <a:lstStyle/>
          <a:p>
            <a:pPr marL="0" indent="0">
              <a:buNone/>
            </a:pPr>
            <a:r>
              <a:rPr lang="en-US" dirty="0"/>
              <a:t>non-functional requirements involve detail description of system service (the attributes and the overall properties of the systems</a:t>
            </a:r>
            <a:r>
              <a:rPr lang="en-US" dirty="0" smtClean="0"/>
              <a:t>).</a:t>
            </a:r>
            <a:endParaRPr lang="en-US" dirty="0"/>
          </a:p>
          <a:p>
            <a:pPr lvl="0"/>
            <a:r>
              <a:rPr lang="en-US" sz="1600" b="1" dirty="0"/>
              <a:t>Portability</a:t>
            </a:r>
            <a:endParaRPr lang="en-US" sz="1600" dirty="0"/>
          </a:p>
          <a:p>
            <a:pPr marL="0" indent="0">
              <a:buNone/>
            </a:pPr>
            <a:r>
              <a:rPr lang="en-US" sz="1600" dirty="0"/>
              <a:t>The system shall be able to function on any browser such as Mozilla Firefox, Google chrome, internet explorer, Microsoft Edges, Tore browser, Safari, UC browser etc</a:t>
            </a:r>
            <a:r>
              <a:rPr lang="en-US" sz="1600" dirty="0" smtClean="0"/>
              <a:t>.</a:t>
            </a:r>
          </a:p>
          <a:p>
            <a:r>
              <a:rPr lang="en-US" sz="1600" b="1" dirty="0"/>
              <a:t>Efficiency </a:t>
            </a:r>
            <a:endParaRPr lang="en-US" sz="1600" dirty="0"/>
          </a:p>
          <a:p>
            <a:pPr marL="0" lvl="0" indent="0">
              <a:buNone/>
            </a:pPr>
            <a:r>
              <a:rPr lang="en-US" sz="1600" dirty="0"/>
              <a:t>The system must process all user transaction request within a maximum of 30 second, under good network conditions</a:t>
            </a:r>
            <a:r>
              <a:rPr lang="en-US" sz="1600" dirty="0" smtClean="0"/>
              <a:t>.</a:t>
            </a:r>
          </a:p>
          <a:p>
            <a:pPr lvl="0"/>
            <a:r>
              <a:rPr lang="en-US" sz="1600" b="1" dirty="0"/>
              <a:t>Maintainability</a:t>
            </a:r>
            <a:endParaRPr lang="en-US" sz="1600" dirty="0"/>
          </a:p>
          <a:p>
            <a:pPr marL="0" indent="0">
              <a:buNone/>
            </a:pPr>
            <a:r>
              <a:rPr lang="en-US" sz="1600" dirty="0"/>
              <a:t>The system shall be built in such a way that it will allow upgrade without having to overhaul the entire system completely.</a:t>
            </a:r>
          </a:p>
          <a:p>
            <a:pPr marL="0" lvl="0" indent="0">
              <a:buNone/>
            </a:pPr>
            <a:endParaRPr lang="en-US" sz="1600" dirty="0"/>
          </a:p>
          <a:p>
            <a:endParaRPr lang="en-US" b="1" dirty="0"/>
          </a:p>
          <a:p>
            <a:pPr marL="0" indent="0">
              <a:buNone/>
            </a:pPr>
            <a:endParaRPr lang="en-US" dirty="0"/>
          </a:p>
        </p:txBody>
      </p:sp>
    </p:spTree>
    <p:extLst>
      <p:ext uri="{BB962C8B-B14F-4D97-AF65-F5344CB8AC3E}">
        <p14:creationId xmlns:p14="http://schemas.microsoft.com/office/powerpoint/2010/main" val="478261080"/>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NON-FUNCTIONAL </a:t>
            </a:r>
            <a:r>
              <a:rPr lang="en-US" dirty="0" smtClean="0"/>
              <a:t>REQUIREMENTS(CONT’D)</a:t>
            </a:r>
            <a:endParaRPr lang="en-US" dirty="0"/>
          </a:p>
        </p:txBody>
      </p:sp>
      <p:sp>
        <p:nvSpPr>
          <p:cNvPr id="3" name="Content Placeholder 2"/>
          <p:cNvSpPr>
            <a:spLocks noGrp="1"/>
          </p:cNvSpPr>
          <p:nvPr>
            <p:ph idx="1"/>
          </p:nvPr>
        </p:nvSpPr>
        <p:spPr/>
        <p:txBody>
          <a:bodyPr>
            <a:normAutofit/>
          </a:bodyPr>
          <a:lstStyle/>
          <a:p>
            <a:pPr marL="0" lvl="0" indent="0">
              <a:buNone/>
            </a:pPr>
            <a:r>
              <a:rPr lang="en-US" sz="1600" b="1" dirty="0" smtClean="0"/>
              <a:t>Security</a:t>
            </a:r>
            <a:endParaRPr lang="en-US" sz="1600" dirty="0"/>
          </a:p>
          <a:p>
            <a:pPr lvl="0"/>
            <a:r>
              <a:rPr lang="en-US" sz="1400" dirty="0" smtClean="0"/>
              <a:t>The </a:t>
            </a:r>
            <a:r>
              <a:rPr lang="en-US" sz="1400" dirty="0"/>
              <a:t>system is protected and only authenticated users are allowed specific functions of the system (i.e.) a user can only access what is pertaining to </a:t>
            </a:r>
            <a:r>
              <a:rPr lang="en-US" sz="1400" dirty="0" smtClean="0"/>
              <a:t>them.</a:t>
            </a:r>
          </a:p>
          <a:p>
            <a:pPr marL="0" lvl="0" indent="0">
              <a:buNone/>
            </a:pPr>
            <a:r>
              <a:rPr lang="en-US" sz="1400" b="1" dirty="0" smtClean="0"/>
              <a:t>Usability</a:t>
            </a:r>
            <a:endParaRPr lang="en-US" sz="1400" dirty="0"/>
          </a:p>
          <a:p>
            <a:pPr lvl="0"/>
            <a:r>
              <a:rPr lang="en-US" sz="1400" dirty="0"/>
              <a:t>The system shall be user friendly (i.e.) user shall be able to access it without having to be trained or read manual.</a:t>
            </a:r>
          </a:p>
          <a:p>
            <a:pPr lvl="0"/>
            <a:r>
              <a:rPr lang="en-US" sz="1400" dirty="0"/>
              <a:t>The system shall have menus with clear description and easy navigation tools bar.</a:t>
            </a:r>
          </a:p>
          <a:p>
            <a:pPr marL="0" lvl="0" indent="0">
              <a:buNone/>
            </a:pPr>
            <a:r>
              <a:rPr lang="en-US" sz="1400" b="1" dirty="0" smtClean="0"/>
              <a:t>Reliability</a:t>
            </a:r>
          </a:p>
          <a:p>
            <a:r>
              <a:rPr lang="en-US" sz="1400" dirty="0"/>
              <a:t>They system should be able to generate reports for stakeholders for decision making and on time too.</a:t>
            </a:r>
          </a:p>
          <a:p>
            <a:pPr marL="0" lvl="0" indent="0">
              <a:buNone/>
            </a:pPr>
            <a:endParaRPr lang="en-US" sz="1400" dirty="0"/>
          </a:p>
          <a:p>
            <a:pPr lvl="0"/>
            <a:endParaRPr lang="en-US" sz="1400" dirty="0"/>
          </a:p>
          <a:p>
            <a:endParaRPr lang="en-US" dirty="0"/>
          </a:p>
          <a:p>
            <a:pPr marL="0" lvl="0" indent="0">
              <a:buNone/>
            </a:pPr>
            <a:endParaRPr lang="en-US" dirty="0"/>
          </a:p>
          <a:p>
            <a:endParaRPr lang="en-US" dirty="0"/>
          </a:p>
        </p:txBody>
      </p:sp>
    </p:spTree>
    <p:extLst>
      <p:ext uri="{BB962C8B-B14F-4D97-AF65-F5344CB8AC3E}">
        <p14:creationId xmlns:p14="http://schemas.microsoft.com/office/powerpoint/2010/main" val="2413653362"/>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 FLOW DIAGRAM(DFD)FOR THE UNIVERSITY KMS</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28990" y="2557463"/>
            <a:ext cx="6534020" cy="3317875"/>
          </a:xfrm>
          <a:prstGeom prst="rect">
            <a:avLst/>
          </a:prstGeom>
          <a:noFill/>
          <a:ln>
            <a:noFill/>
          </a:ln>
        </p:spPr>
      </p:pic>
    </p:spTree>
    <p:extLst>
      <p:ext uri="{BB962C8B-B14F-4D97-AF65-F5344CB8AC3E}">
        <p14:creationId xmlns:p14="http://schemas.microsoft.com/office/powerpoint/2010/main" val="3047054406"/>
      </p:ext>
    </p:extLst>
  </p:cSld>
  <p:clrMapOvr>
    <a:masterClrMapping/>
  </p:clrMapOvr>
  <mc:AlternateContent xmlns:mc="http://schemas.openxmlformats.org/markup-compatibility/2006" xmlns:p15="http://schemas.microsoft.com/office/powerpoint/2012/main">
    <mc:Choice Requires="p15">
      <p:transition>
        <p15:prstTrans prst="wind"/>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130</TotalTime>
  <Words>925</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Narrow</vt:lpstr>
      <vt:lpstr>Garamond</vt:lpstr>
      <vt:lpstr>Organic</vt:lpstr>
      <vt:lpstr>IMPLEMENTATION OF KNOWLEDGE MANAGEMENT SYSTEM FOR UNIVERSITY ACADEMIC RESOURCES.</vt:lpstr>
      <vt:lpstr>BACKGROUND OF STUDY</vt:lpstr>
      <vt:lpstr>AIM AND OBJECTIVES</vt:lpstr>
      <vt:lpstr>   OVERVIEW  OF THE EXISTING SYSTEM </vt:lpstr>
      <vt:lpstr>THE PROPOSED SYSTEM</vt:lpstr>
      <vt:lpstr>FUNCTIONAL REQUIREMENTS</vt:lpstr>
      <vt:lpstr>NON-FUNCTIONAL REQUIREMENTS</vt:lpstr>
      <vt:lpstr>NON-FUNCTIONAL REQUIREMENTS(CONT’D)</vt:lpstr>
      <vt:lpstr> DATA FLOW DIAGRAM(DFD)FOR THE UNIVERSITY KMS </vt:lpstr>
      <vt:lpstr> LEVEL-0 DFD FOR THE UNIVERSITY KMS </vt:lpstr>
      <vt:lpstr> USE CASE FOR THE UNIVERSITY KMS </vt:lpstr>
      <vt:lpstr> ERD CONCEPTUAL DATABASE DESIGN </vt:lpstr>
      <vt:lpstr>ARCHITECTURAL DESIGN FOR UKMS</vt:lpstr>
      <vt:lpstr>ACTIVITY DIAGRAM</vt:lpstr>
      <vt:lpstr>THE LOGIC DATA MODELLING OF THE KMS PORTAL </vt:lpstr>
      <vt:lpstr>LANGUAGES AND TOOLS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IMPLEMENTTION OF KNOWLEDGE MANAGEMENT SYSTEM FOR UNIVERSITY ACADEMIC RESOURCES.</dc:title>
  <dc:creator>Windows User</dc:creator>
  <cp:lastModifiedBy>Windows User</cp:lastModifiedBy>
  <cp:revision>14</cp:revision>
  <dcterms:created xsi:type="dcterms:W3CDTF">2018-07-24T21:56:57Z</dcterms:created>
  <dcterms:modified xsi:type="dcterms:W3CDTF">2018-07-26T06:23:04Z</dcterms:modified>
</cp:coreProperties>
</file>