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6"/>
  </p:notesMasterIdLst>
  <p:sldIdLst>
    <p:sldId id="256" r:id="rId2"/>
    <p:sldId id="283" r:id="rId3"/>
    <p:sldId id="284" r:id="rId4"/>
    <p:sldId id="285" r:id="rId5"/>
    <p:sldId id="286" r:id="rId6"/>
    <p:sldId id="287" r:id="rId7"/>
    <p:sldId id="288" r:id="rId8"/>
    <p:sldId id="289" r:id="rId9"/>
    <p:sldId id="290" r:id="rId10"/>
    <p:sldId id="291" r:id="rId11"/>
    <p:sldId id="292" r:id="rId12"/>
    <p:sldId id="293" r:id="rId13"/>
    <p:sldId id="294" r:id="rId14"/>
    <p:sldId id="278" r:id="rId15"/>
  </p:sldIdLst>
  <p:sldSz cx="9144000" cy="5143500" type="screen16x9"/>
  <p:notesSz cx="6858000" cy="9144000"/>
  <p:embeddedFontLst>
    <p:embeddedFont>
      <p:font typeface="Poppins" panose="020B0604020202020204" charset="0"/>
      <p:regular r:id="rId17"/>
      <p:bold r:id="rId18"/>
      <p:italic r:id="rId19"/>
      <p:boldItalic r:id="rId20"/>
    </p:embeddedFont>
    <p:embeddedFont>
      <p:font typeface="Poppins Light"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36A6CE8-E545-4FB0-A72E-BCCB696A1AB4}">
  <a:tblStyle styleId="{E36A6CE8-E545-4FB0-A72E-BCCB696A1A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60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Google Shape;13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35ed75ccf_02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8" name="Google Shape;41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1592400" y="-407850"/>
            <a:ext cx="5959200" cy="5959200"/>
          </a:xfrm>
          <a:prstGeom prst="ellipse">
            <a:avLst/>
          </a:prstGeom>
          <a:solidFill>
            <a:srgbClr val="000000">
              <a:alpha val="26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Google Shape;11;p2"/>
          <p:cNvGrpSpPr/>
          <p:nvPr/>
        </p:nvGrpSpPr>
        <p:grpSpPr>
          <a:xfrm>
            <a:off x="501210" y="175873"/>
            <a:ext cx="2451351" cy="2451351"/>
            <a:chOff x="6680825" y="2549350"/>
            <a:chExt cx="1539600" cy="1539600"/>
          </a:xfrm>
        </p:grpSpPr>
        <p:sp>
          <p:nvSpPr>
            <p:cNvPr id="12" name="Google Shape;12;p2"/>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Google Shape;13;p2"/>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Google Shape;14;p2"/>
            <p:cNvSpPr/>
            <p:nvPr/>
          </p:nvSpPr>
          <p:spPr>
            <a:xfrm>
              <a:off x="6680825" y="2549350"/>
              <a:ext cx="1539600" cy="1539600"/>
            </a:xfrm>
            <a:prstGeom prst="donut">
              <a:avLst>
                <a:gd name="adj" fmla="val 495"/>
              </a:avLst>
            </a:prstGeom>
            <a:solidFill>
              <a:srgbClr val="000000">
                <a:alpha val="6539"/>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grpSp>
        <p:nvGrpSpPr>
          <p:cNvPr id="15" name="Google Shape;15;p2"/>
          <p:cNvGrpSpPr/>
          <p:nvPr/>
        </p:nvGrpSpPr>
        <p:grpSpPr>
          <a:xfrm>
            <a:off x="6427669" y="2502633"/>
            <a:ext cx="2324700" cy="2324700"/>
            <a:chOff x="-474900" y="321200"/>
            <a:chExt cx="2324700" cy="2324700"/>
          </a:xfrm>
        </p:grpSpPr>
        <p:sp>
          <p:nvSpPr>
            <p:cNvPr id="16" name="Google Shape;16;p2"/>
            <p:cNvSpPr/>
            <p:nvPr/>
          </p:nvSpPr>
          <p:spPr>
            <a:xfrm>
              <a:off x="-474900" y="321200"/>
              <a:ext cx="2324700" cy="23247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Google Shape;17;p2"/>
            <p:cNvSpPr/>
            <p:nvPr/>
          </p:nvSpPr>
          <p:spPr>
            <a:xfrm>
              <a:off x="120725" y="916825"/>
              <a:ext cx="1133400" cy="11334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Google Shape;18;p2"/>
            <p:cNvSpPr/>
            <p:nvPr/>
          </p:nvSpPr>
          <p:spPr>
            <a:xfrm>
              <a:off x="-137125" y="658975"/>
              <a:ext cx="1649100" cy="16491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Google Shape;19;p2"/>
            <p:cNvSpPr/>
            <p:nvPr/>
          </p:nvSpPr>
          <p:spPr>
            <a:xfrm>
              <a:off x="313650" y="1109750"/>
              <a:ext cx="747600" cy="7476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0" name="Google Shape;20;p2"/>
          <p:cNvSpPr txBox="1">
            <a:spLocks noGrp="1"/>
          </p:cNvSpPr>
          <p:nvPr>
            <p:ph type="ctrTitle"/>
          </p:nvPr>
        </p:nvSpPr>
        <p:spPr>
          <a:xfrm>
            <a:off x="2211600" y="1991850"/>
            <a:ext cx="4720800" cy="1159800"/>
          </a:xfrm>
          <a:prstGeom prst="rect">
            <a:avLst/>
          </a:prstGeom>
          <a:effectLst>
            <a:outerShdw blurRad="85725" dist="19050" dir="5400000" algn="bl" rotWithShape="0">
              <a:srgbClr val="000000">
                <a:alpha val="10000"/>
              </a:srgbClr>
            </a:outerShdw>
          </a:effectLst>
        </p:spPr>
        <p:txBody>
          <a:bodyPr spcFirstLastPara="1" wrap="square" lIns="91425" tIns="91425" rIns="91425" bIns="91425" anchor="ctr" anchorCtr="0"/>
          <a:lstStyle>
            <a:lvl1pPr lvl="0" algn="ctr">
              <a:spcBef>
                <a:spcPts val="0"/>
              </a:spcBef>
              <a:spcAft>
                <a:spcPts val="0"/>
              </a:spcAft>
              <a:buClr>
                <a:srgbClr val="FFFFFF"/>
              </a:buClr>
              <a:buSzPts val="5200"/>
              <a:buNone/>
              <a:defRPr sz="5200">
                <a:solidFill>
                  <a:srgbClr val="FFFFFF"/>
                </a:solidFill>
              </a:defRPr>
            </a:lvl1pPr>
            <a:lvl2pPr lvl="1" algn="ctr">
              <a:spcBef>
                <a:spcPts val="0"/>
              </a:spcBef>
              <a:spcAft>
                <a:spcPts val="0"/>
              </a:spcAft>
              <a:buClr>
                <a:srgbClr val="FFFFFF"/>
              </a:buClr>
              <a:buSzPts val="5200"/>
              <a:buNone/>
              <a:defRPr sz="5200">
                <a:solidFill>
                  <a:srgbClr val="FFFFFF"/>
                </a:solidFill>
              </a:defRPr>
            </a:lvl2pPr>
            <a:lvl3pPr lvl="2" algn="ctr">
              <a:spcBef>
                <a:spcPts val="0"/>
              </a:spcBef>
              <a:spcAft>
                <a:spcPts val="0"/>
              </a:spcAft>
              <a:buClr>
                <a:srgbClr val="FFFFFF"/>
              </a:buClr>
              <a:buSzPts val="5200"/>
              <a:buNone/>
              <a:defRPr sz="5200">
                <a:solidFill>
                  <a:srgbClr val="FFFFFF"/>
                </a:solidFill>
              </a:defRPr>
            </a:lvl3pPr>
            <a:lvl4pPr lvl="3" algn="ctr">
              <a:spcBef>
                <a:spcPts val="0"/>
              </a:spcBef>
              <a:spcAft>
                <a:spcPts val="0"/>
              </a:spcAft>
              <a:buClr>
                <a:srgbClr val="FFFFFF"/>
              </a:buClr>
              <a:buSzPts val="5200"/>
              <a:buNone/>
              <a:defRPr sz="5200">
                <a:solidFill>
                  <a:srgbClr val="FFFFFF"/>
                </a:solidFill>
              </a:defRPr>
            </a:lvl4pPr>
            <a:lvl5pPr lvl="4" algn="ctr">
              <a:spcBef>
                <a:spcPts val="0"/>
              </a:spcBef>
              <a:spcAft>
                <a:spcPts val="0"/>
              </a:spcAft>
              <a:buClr>
                <a:srgbClr val="FFFFFF"/>
              </a:buClr>
              <a:buSzPts val="5200"/>
              <a:buNone/>
              <a:defRPr sz="5200">
                <a:solidFill>
                  <a:srgbClr val="FFFFFF"/>
                </a:solidFill>
              </a:defRPr>
            </a:lvl5pPr>
            <a:lvl6pPr lvl="5" algn="ctr">
              <a:spcBef>
                <a:spcPts val="0"/>
              </a:spcBef>
              <a:spcAft>
                <a:spcPts val="0"/>
              </a:spcAft>
              <a:buClr>
                <a:srgbClr val="FFFFFF"/>
              </a:buClr>
              <a:buSzPts val="5200"/>
              <a:buNone/>
              <a:defRPr sz="5200">
                <a:solidFill>
                  <a:srgbClr val="FFFFFF"/>
                </a:solidFill>
              </a:defRPr>
            </a:lvl6pPr>
            <a:lvl7pPr lvl="6" algn="ctr">
              <a:spcBef>
                <a:spcPts val="0"/>
              </a:spcBef>
              <a:spcAft>
                <a:spcPts val="0"/>
              </a:spcAft>
              <a:buClr>
                <a:srgbClr val="FFFFFF"/>
              </a:buClr>
              <a:buSzPts val="5200"/>
              <a:buNone/>
              <a:defRPr sz="5200">
                <a:solidFill>
                  <a:srgbClr val="FFFFFF"/>
                </a:solidFill>
              </a:defRPr>
            </a:lvl7pPr>
            <a:lvl8pPr lvl="7" algn="ctr">
              <a:spcBef>
                <a:spcPts val="0"/>
              </a:spcBef>
              <a:spcAft>
                <a:spcPts val="0"/>
              </a:spcAft>
              <a:buClr>
                <a:srgbClr val="FFFFFF"/>
              </a:buClr>
              <a:buSzPts val="5200"/>
              <a:buNone/>
              <a:defRPr sz="5200">
                <a:solidFill>
                  <a:srgbClr val="FFFFFF"/>
                </a:solidFill>
              </a:defRPr>
            </a:lvl8pPr>
            <a:lvl9pPr lvl="8" algn="ctr">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5"/>
        <p:cNvGrpSpPr/>
        <p:nvPr/>
      </p:nvGrpSpPr>
      <p:grpSpPr>
        <a:xfrm>
          <a:off x="0" y="0"/>
          <a:ext cx="0" cy="0"/>
          <a:chOff x="0" y="0"/>
          <a:chExt cx="0" cy="0"/>
        </a:xfrm>
      </p:grpSpPr>
      <p:sp>
        <p:nvSpPr>
          <p:cNvPr id="46" name="Google Shape;46;p5"/>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7" name="Google Shape;47;p5"/>
          <p:cNvGrpSpPr/>
          <p:nvPr/>
        </p:nvGrpSpPr>
        <p:grpSpPr>
          <a:xfrm>
            <a:off x="-442731" y="337284"/>
            <a:ext cx="2324700" cy="2324700"/>
            <a:chOff x="-474900" y="321200"/>
            <a:chExt cx="2324700" cy="2324700"/>
          </a:xfrm>
        </p:grpSpPr>
        <p:sp>
          <p:nvSpPr>
            <p:cNvPr id="48" name="Google Shape;48;p5"/>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 name="Google Shape;49;p5"/>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Google Shape;50;p5"/>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Google Shape;51;p5"/>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Google Shape;52;p5"/>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Google Shape;53;p5"/>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54" name="Google Shape;54;p5"/>
          <p:cNvSpPr txBox="1">
            <a:spLocks noGrp="1"/>
          </p:cNvSpPr>
          <p:nvPr>
            <p:ph type="body" idx="1"/>
          </p:nvPr>
        </p:nvSpPr>
        <p:spPr>
          <a:xfrm>
            <a:off x="1069625" y="1958050"/>
            <a:ext cx="4608000" cy="2618400"/>
          </a:xfrm>
          <a:prstGeom prst="rect">
            <a:avLst/>
          </a:prstGeom>
        </p:spPr>
        <p:txBody>
          <a:bodyPr spcFirstLastPara="1" wrap="square" lIns="91425" tIns="91425" rIns="91425" bIns="91425" anchor="t" anchorCtr="0"/>
          <a:lstStyle>
            <a:lvl1pPr marL="457200" lvl="0" indent="-330200">
              <a:spcBef>
                <a:spcPts val="60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55" name="Google Shape;55;p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
        <p:nvSpPr>
          <p:cNvPr id="56" name="Google Shape;56;p5"/>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 B">
  <p:cSld name="BLANK_2">
    <p:spTree>
      <p:nvGrpSpPr>
        <p:cNvPr id="1" name="Shape 121"/>
        <p:cNvGrpSpPr/>
        <p:nvPr/>
      </p:nvGrpSpPr>
      <p:grpSpPr>
        <a:xfrm>
          <a:off x="0" y="0"/>
          <a:ext cx="0" cy="0"/>
          <a:chOff x="0" y="0"/>
          <a:chExt cx="0" cy="0"/>
        </a:xfrm>
      </p:grpSpPr>
      <p:sp>
        <p:nvSpPr>
          <p:cNvPr id="122" name="Google Shape;122;p12"/>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Google Shape;123;p12"/>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grpSp>
        <p:nvGrpSpPr>
          <p:cNvPr id="124" name="Google Shape;124;p12"/>
          <p:cNvGrpSpPr/>
          <p:nvPr/>
        </p:nvGrpSpPr>
        <p:grpSpPr>
          <a:xfrm>
            <a:off x="818844" y="502333"/>
            <a:ext cx="2324700" cy="2324700"/>
            <a:chOff x="-474900" y="321200"/>
            <a:chExt cx="2324700" cy="2324700"/>
          </a:xfrm>
        </p:grpSpPr>
        <p:sp>
          <p:nvSpPr>
            <p:cNvPr id="125" name="Google Shape;125;p12"/>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 name="Google Shape;126;p12"/>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 name="Google Shape;127;p12"/>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 name="Google Shape;128;p12"/>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9" name="Google Shape;129;p12"/>
          <p:cNvSpPr/>
          <p:nvPr/>
        </p:nvSpPr>
        <p:spPr>
          <a:xfrm>
            <a:off x="1794525" y="-407900"/>
            <a:ext cx="5959200" cy="59592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555875" y="4576450"/>
            <a:ext cx="435600" cy="435600"/>
          </a:xfrm>
          <a:prstGeom prst="rect">
            <a:avLst/>
          </a:prstGeom>
          <a:noFill/>
          <a:ln>
            <a:noFill/>
          </a:ln>
        </p:spPr>
        <p:txBody>
          <a:bodyPr spcFirstLastPara="1" wrap="square" lIns="91425" tIns="91425" rIns="91425" bIns="91425" anchor="ctr" anchorCtr="0">
            <a:noAutofit/>
          </a:bodyPr>
          <a:lstStyle>
            <a:lvl1pPr lvl="0" algn="ctr">
              <a:buNone/>
              <a:defRPr sz="1000" b="1">
                <a:solidFill>
                  <a:srgbClr val="FFFFFF"/>
                </a:solidFill>
                <a:latin typeface="Poppins"/>
                <a:ea typeface="Poppins"/>
                <a:cs typeface="Poppins"/>
                <a:sym typeface="Poppins"/>
              </a:defRPr>
            </a:lvl1pPr>
            <a:lvl2pPr lvl="1" algn="ctr">
              <a:buNone/>
              <a:defRPr sz="1000" b="1">
                <a:solidFill>
                  <a:srgbClr val="FFFFFF"/>
                </a:solidFill>
                <a:latin typeface="Poppins"/>
                <a:ea typeface="Poppins"/>
                <a:cs typeface="Poppins"/>
                <a:sym typeface="Poppins"/>
              </a:defRPr>
            </a:lvl2pPr>
            <a:lvl3pPr lvl="2" algn="ctr">
              <a:buNone/>
              <a:defRPr sz="1000" b="1">
                <a:solidFill>
                  <a:srgbClr val="FFFFFF"/>
                </a:solidFill>
                <a:latin typeface="Poppins"/>
                <a:ea typeface="Poppins"/>
                <a:cs typeface="Poppins"/>
                <a:sym typeface="Poppins"/>
              </a:defRPr>
            </a:lvl3pPr>
            <a:lvl4pPr lvl="3" algn="ctr">
              <a:buNone/>
              <a:defRPr sz="1000" b="1">
                <a:solidFill>
                  <a:srgbClr val="FFFFFF"/>
                </a:solidFill>
                <a:latin typeface="Poppins"/>
                <a:ea typeface="Poppins"/>
                <a:cs typeface="Poppins"/>
                <a:sym typeface="Poppins"/>
              </a:defRPr>
            </a:lvl4pPr>
            <a:lvl5pPr lvl="4" algn="ctr">
              <a:buNone/>
              <a:defRPr sz="1000" b="1">
                <a:solidFill>
                  <a:srgbClr val="FFFFFF"/>
                </a:solidFill>
                <a:latin typeface="Poppins"/>
                <a:ea typeface="Poppins"/>
                <a:cs typeface="Poppins"/>
                <a:sym typeface="Poppins"/>
              </a:defRPr>
            </a:lvl5pPr>
            <a:lvl6pPr lvl="5" algn="ctr">
              <a:buNone/>
              <a:defRPr sz="1000" b="1">
                <a:solidFill>
                  <a:srgbClr val="FFFFFF"/>
                </a:solidFill>
                <a:latin typeface="Poppins"/>
                <a:ea typeface="Poppins"/>
                <a:cs typeface="Poppins"/>
                <a:sym typeface="Poppins"/>
              </a:defRPr>
            </a:lvl6pPr>
            <a:lvl7pPr lvl="6" algn="ctr">
              <a:buNone/>
              <a:defRPr sz="1000" b="1">
                <a:solidFill>
                  <a:srgbClr val="FFFFFF"/>
                </a:solidFill>
                <a:latin typeface="Poppins"/>
                <a:ea typeface="Poppins"/>
                <a:cs typeface="Poppins"/>
                <a:sym typeface="Poppins"/>
              </a:defRPr>
            </a:lvl7pPr>
            <a:lvl8pPr lvl="7" algn="ctr">
              <a:buNone/>
              <a:defRPr sz="1000" b="1">
                <a:solidFill>
                  <a:srgbClr val="FFFFFF"/>
                </a:solidFill>
                <a:latin typeface="Poppins"/>
                <a:ea typeface="Poppins"/>
                <a:cs typeface="Poppins"/>
                <a:sym typeface="Poppins"/>
              </a:defRPr>
            </a:lvl8pPr>
            <a:lvl9pPr lvl="8" algn="ctr">
              <a:buNone/>
              <a:defRPr sz="1000" b="1">
                <a:solidFill>
                  <a:srgbClr val="FFFFFF"/>
                </a:solidFill>
                <a:latin typeface="Poppins"/>
                <a:ea typeface="Poppins"/>
                <a:cs typeface="Poppins"/>
                <a:sym typeface="Poppins"/>
              </a:defRPr>
            </a:lvl9pPr>
          </a:lstStyle>
          <a:p>
            <a:pPr marL="0" lvl="0" indent="0">
              <a:spcBef>
                <a:spcPts val="0"/>
              </a:spcBef>
              <a:spcAft>
                <a:spcPts val="0"/>
              </a:spcAft>
              <a:buNone/>
            </a:pPr>
            <a:fld id="{00000000-1234-1234-1234-123412341234}" type="slidenum">
              <a:rPr lang="en"/>
              <a:t>‹#›</a:t>
            </a:fld>
            <a:endParaRPr/>
          </a:p>
        </p:txBody>
      </p:sp>
      <p:sp>
        <p:nvSpPr>
          <p:cNvPr id="7" name="Google Shape;7;p1"/>
          <p:cNvSpPr txBox="1">
            <a:spLocks noGrp="1"/>
          </p:cNvSpPr>
          <p:nvPr>
            <p:ph type="title"/>
          </p:nvPr>
        </p:nvSpPr>
        <p:spPr>
          <a:xfrm>
            <a:off x="457200" y="1166125"/>
            <a:ext cx="5220300" cy="6831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1pPr>
            <a:lvl2pPr lvl="1">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2pPr>
            <a:lvl3pPr lvl="2">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3pPr>
            <a:lvl4pPr lvl="3">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4pPr>
            <a:lvl5pPr lvl="4">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5pPr>
            <a:lvl6pPr lvl="5">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6pPr>
            <a:lvl7pPr lvl="6">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7pPr>
            <a:lvl8pPr lvl="7">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8pPr>
            <a:lvl9pPr lvl="8">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9pPr>
          </a:lstStyle>
          <a:p>
            <a:endParaRPr/>
          </a:p>
        </p:txBody>
      </p:sp>
      <p:sp>
        <p:nvSpPr>
          <p:cNvPr id="8" name="Google Shape;8;p1"/>
          <p:cNvSpPr txBox="1">
            <a:spLocks noGrp="1"/>
          </p:cNvSpPr>
          <p:nvPr>
            <p:ph type="body" idx="1"/>
          </p:nvPr>
        </p:nvSpPr>
        <p:spPr>
          <a:xfrm>
            <a:off x="1069625" y="1958050"/>
            <a:ext cx="4608300" cy="2618400"/>
          </a:xfrm>
          <a:prstGeom prst="rect">
            <a:avLst/>
          </a:prstGeom>
          <a:noFill/>
          <a:ln>
            <a:noFill/>
          </a:ln>
        </p:spPr>
        <p:txBody>
          <a:bodyPr spcFirstLastPara="1" wrap="square" lIns="91425" tIns="91425" rIns="91425" bIns="91425" anchor="t" anchorCtr="0"/>
          <a:lstStyle>
            <a:lvl1pPr marL="457200" lvl="0" indent="-330200">
              <a:spcBef>
                <a:spcPts val="60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1pPr>
            <a:lvl2pPr marL="914400" lvl="1"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2pPr>
            <a:lvl3pPr marL="1371600" lvl="2"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3pPr>
            <a:lvl4pPr marL="1828800" lvl="3"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4pPr>
            <a:lvl5pPr marL="2286000" lvl="4"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5pPr>
            <a:lvl6pPr marL="2743200" lvl="5"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6pPr>
            <a:lvl7pPr marL="3200400" lvl="6"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7pPr>
            <a:lvl8pPr marL="3657600" lvl="7"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8pPr>
            <a:lvl9pPr marL="4114800" lvl="8"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ctrTitle"/>
          </p:nvPr>
        </p:nvSpPr>
        <p:spPr>
          <a:xfrm>
            <a:off x="1416906" y="737419"/>
            <a:ext cx="6257266" cy="4178709"/>
          </a:xfrm>
          <a:prstGeom prst="rect">
            <a:avLst/>
          </a:prstGeom>
        </p:spPr>
        <p:txBody>
          <a:bodyPr spcFirstLastPara="1" wrap="square" lIns="91425" tIns="91425" rIns="91425" bIns="91425" anchor="ctr" anchorCtr="0">
            <a:noAutofit/>
          </a:bodyPr>
          <a:lstStyle/>
          <a:p>
            <a:r>
              <a:rPr lang="en-GB" sz="2800" dirty="0"/>
              <a:t>FINAL YEAR PROJECT METHODOLOGY PRESENTATION</a:t>
            </a:r>
            <a:br>
              <a:rPr lang="en-GB" sz="2800" dirty="0"/>
            </a:br>
            <a:br>
              <a:rPr lang="en-GB" sz="2800" dirty="0"/>
            </a:br>
            <a:r>
              <a:rPr lang="en-US" sz="2800" dirty="0"/>
              <a:t>DATA SECURITY AND CONCEALING USING ADAPTIVE STEGANOGRAPHY</a:t>
            </a:r>
            <a:br>
              <a:rPr lang="en-US" sz="2800" dirty="0"/>
            </a:br>
            <a:r>
              <a:rPr lang="en-US" sz="2000" dirty="0"/>
              <a:t>BY:</a:t>
            </a:r>
            <a:br>
              <a:rPr lang="en-US" sz="2000" dirty="0"/>
            </a:br>
            <a:r>
              <a:rPr lang="en-GB" sz="2000" dirty="0"/>
              <a:t>ADEBAYO-IGE OMOTOYOSI</a:t>
            </a:r>
            <a:br>
              <a:rPr lang="en-GB" sz="2000" dirty="0"/>
            </a:br>
            <a:r>
              <a:rPr lang="en-GB" sz="2000" dirty="0"/>
              <a:t>192081</a:t>
            </a:r>
            <a:br>
              <a:rPr lang="en-GB" sz="2000" dirty="0"/>
            </a:br>
            <a:br>
              <a:rPr lang="en-GB" sz="2000" dirty="0"/>
            </a:br>
            <a:r>
              <a:rPr lang="en-GB" sz="2000" dirty="0"/>
              <a:t>SUPERVISED BY: </a:t>
            </a:r>
            <a:br>
              <a:rPr lang="en-GB" sz="2000" dirty="0"/>
            </a:br>
            <a:r>
              <a:rPr lang="en-GB" sz="2000" dirty="0"/>
              <a:t>DR. ADEYEMO A.B.</a:t>
            </a:r>
            <a:br>
              <a:rPr lang="en-GB" sz="2800" dirty="0"/>
            </a:br>
            <a:endParaRPr sz="2800" dirty="0"/>
          </a:p>
        </p:txBody>
      </p:sp>
      <p:grpSp>
        <p:nvGrpSpPr>
          <p:cNvPr id="142" name="Google Shape;142;p14"/>
          <p:cNvGrpSpPr/>
          <p:nvPr/>
        </p:nvGrpSpPr>
        <p:grpSpPr>
          <a:xfrm>
            <a:off x="1311079" y="985525"/>
            <a:ext cx="832106" cy="832102"/>
            <a:chOff x="1923675" y="1633650"/>
            <a:chExt cx="436000" cy="435975"/>
          </a:xfrm>
        </p:grpSpPr>
        <p:sp>
          <p:nvSpPr>
            <p:cNvPr id="143" name="Google Shape;143;p14"/>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 name="Google Shape;144;p14"/>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Google Shape;145;p14"/>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Google Shape;146;p14"/>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Google Shape;147;p14"/>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Google Shape;148;p14"/>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225D-933C-4639-8453-2BD8645630D5}"/>
              </a:ext>
            </a:extLst>
          </p:cNvPr>
          <p:cNvSpPr>
            <a:spLocks noGrp="1"/>
          </p:cNvSpPr>
          <p:nvPr>
            <p:ph type="title"/>
          </p:nvPr>
        </p:nvSpPr>
        <p:spPr>
          <a:xfrm>
            <a:off x="378542" y="225500"/>
            <a:ext cx="7467600" cy="683100"/>
          </a:xfrm>
        </p:spPr>
        <p:txBody>
          <a:bodyPr/>
          <a:lstStyle/>
          <a:p>
            <a:r>
              <a:rPr lang="en-GB" dirty="0"/>
              <a:t>Flowchart and UML Diagrams:</a:t>
            </a:r>
          </a:p>
        </p:txBody>
      </p:sp>
      <p:sp>
        <p:nvSpPr>
          <p:cNvPr id="3" name="Text Placeholder 2">
            <a:extLst>
              <a:ext uri="{FF2B5EF4-FFF2-40B4-BE49-F238E27FC236}">
                <a16:creationId xmlns:a16="http://schemas.microsoft.com/office/drawing/2014/main" id="{5C7FBB9C-578F-4464-B311-B2C056C9097B}"/>
              </a:ext>
            </a:extLst>
          </p:cNvPr>
          <p:cNvSpPr>
            <a:spLocks noGrp="1"/>
          </p:cNvSpPr>
          <p:nvPr>
            <p:ph type="body" idx="1"/>
          </p:nvPr>
        </p:nvSpPr>
        <p:spPr>
          <a:xfrm>
            <a:off x="548515" y="890365"/>
            <a:ext cx="7808904" cy="3878279"/>
          </a:xfrm>
        </p:spPr>
        <p:txBody>
          <a:bodyPr/>
          <a:lstStyle/>
          <a:p>
            <a:pPr marL="127000" indent="0">
              <a:buNone/>
            </a:pPr>
            <a:endParaRPr lang="en-GB" dirty="0"/>
          </a:p>
        </p:txBody>
      </p:sp>
      <p:sp>
        <p:nvSpPr>
          <p:cNvPr id="4" name="Slide Number Placeholder 3">
            <a:extLst>
              <a:ext uri="{FF2B5EF4-FFF2-40B4-BE49-F238E27FC236}">
                <a16:creationId xmlns:a16="http://schemas.microsoft.com/office/drawing/2014/main" id="{B022B940-47FB-4305-A4A5-40B7E8C3FF1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10</a:t>
            </a:fld>
            <a:endParaRPr lang="en"/>
          </a:p>
        </p:txBody>
      </p:sp>
      <p:pic>
        <p:nvPicPr>
          <p:cNvPr id="5" name="Picture 4">
            <a:extLst>
              <a:ext uri="{FF2B5EF4-FFF2-40B4-BE49-F238E27FC236}">
                <a16:creationId xmlns:a16="http://schemas.microsoft.com/office/drawing/2014/main" id="{DADE0C22-336F-4CE2-92C4-BA01E9B036D5}"/>
              </a:ext>
            </a:extLst>
          </p:cNvPr>
          <p:cNvPicPr>
            <a:picLocks noChangeAspect="1"/>
          </p:cNvPicPr>
          <p:nvPr/>
        </p:nvPicPr>
        <p:blipFill>
          <a:blip r:embed="rId2"/>
          <a:stretch>
            <a:fillRect/>
          </a:stretch>
        </p:blipFill>
        <p:spPr>
          <a:xfrm>
            <a:off x="709819" y="890365"/>
            <a:ext cx="7136323" cy="3862739"/>
          </a:xfrm>
          <a:prstGeom prst="rect">
            <a:avLst/>
          </a:prstGeom>
        </p:spPr>
      </p:pic>
    </p:spTree>
    <p:extLst>
      <p:ext uri="{BB962C8B-B14F-4D97-AF65-F5344CB8AC3E}">
        <p14:creationId xmlns:p14="http://schemas.microsoft.com/office/powerpoint/2010/main" val="187868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9944F-D178-4FCC-8ED5-8BDB12E87EBB}"/>
              </a:ext>
            </a:extLst>
          </p:cNvPr>
          <p:cNvSpPr>
            <a:spLocks noGrp="1"/>
          </p:cNvSpPr>
          <p:nvPr>
            <p:ph type="title"/>
          </p:nvPr>
        </p:nvSpPr>
        <p:spPr>
          <a:xfrm>
            <a:off x="457325" y="225500"/>
            <a:ext cx="5220300" cy="679068"/>
          </a:xfrm>
        </p:spPr>
        <p:txBody>
          <a:bodyPr/>
          <a:lstStyle/>
          <a:p>
            <a:r>
              <a:rPr lang="en-GB" dirty="0"/>
              <a:t>Use Case Diagram:</a:t>
            </a:r>
          </a:p>
        </p:txBody>
      </p:sp>
      <p:sp>
        <p:nvSpPr>
          <p:cNvPr id="4" name="Slide Number Placeholder 3">
            <a:extLst>
              <a:ext uri="{FF2B5EF4-FFF2-40B4-BE49-F238E27FC236}">
                <a16:creationId xmlns:a16="http://schemas.microsoft.com/office/drawing/2014/main" id="{464D2771-289E-4581-B027-D6D48106A75B}"/>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11</a:t>
            </a:fld>
            <a:endParaRPr lang="en"/>
          </a:p>
        </p:txBody>
      </p:sp>
      <p:pic>
        <p:nvPicPr>
          <p:cNvPr id="5" name="Picture 4">
            <a:extLst>
              <a:ext uri="{FF2B5EF4-FFF2-40B4-BE49-F238E27FC236}">
                <a16:creationId xmlns:a16="http://schemas.microsoft.com/office/drawing/2014/main" id="{1431CD72-1D21-4B4B-987A-8346B771DF1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62842" y="904568"/>
            <a:ext cx="3333135" cy="3913680"/>
          </a:xfrm>
          <a:prstGeom prst="rect">
            <a:avLst/>
          </a:prstGeom>
          <a:noFill/>
          <a:ln>
            <a:noFill/>
          </a:ln>
        </p:spPr>
      </p:pic>
    </p:spTree>
    <p:extLst>
      <p:ext uri="{BB962C8B-B14F-4D97-AF65-F5344CB8AC3E}">
        <p14:creationId xmlns:p14="http://schemas.microsoft.com/office/powerpoint/2010/main" val="511402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0B5A4-204F-4B52-AA68-A43432099670}"/>
              </a:ext>
            </a:extLst>
          </p:cNvPr>
          <p:cNvSpPr>
            <a:spLocks noGrp="1"/>
          </p:cNvSpPr>
          <p:nvPr>
            <p:ph type="title"/>
          </p:nvPr>
        </p:nvSpPr>
        <p:spPr>
          <a:xfrm>
            <a:off x="329380" y="225500"/>
            <a:ext cx="5220300" cy="683100"/>
          </a:xfrm>
        </p:spPr>
        <p:txBody>
          <a:bodyPr/>
          <a:lstStyle/>
          <a:p>
            <a:r>
              <a:rPr lang="en-GB" dirty="0"/>
              <a:t>Sequence Diagram:</a:t>
            </a:r>
          </a:p>
        </p:txBody>
      </p:sp>
      <p:sp>
        <p:nvSpPr>
          <p:cNvPr id="3" name="Text Placeholder 2">
            <a:extLst>
              <a:ext uri="{FF2B5EF4-FFF2-40B4-BE49-F238E27FC236}">
                <a16:creationId xmlns:a16="http://schemas.microsoft.com/office/drawing/2014/main" id="{EE518A24-16CA-4F31-BC60-EA95983E9B9C}"/>
              </a:ext>
            </a:extLst>
          </p:cNvPr>
          <p:cNvSpPr>
            <a:spLocks noGrp="1"/>
          </p:cNvSpPr>
          <p:nvPr>
            <p:ph type="body" idx="1"/>
          </p:nvPr>
        </p:nvSpPr>
        <p:spPr>
          <a:xfrm>
            <a:off x="440359" y="908599"/>
            <a:ext cx="8115515" cy="3938703"/>
          </a:xfrm>
        </p:spPr>
        <p:txBody>
          <a:bodyPr/>
          <a:lstStyle/>
          <a:p>
            <a:pPr marL="127000" indent="0">
              <a:buNone/>
            </a:pPr>
            <a:endParaRPr lang="en-GB" dirty="0"/>
          </a:p>
        </p:txBody>
      </p:sp>
      <p:sp>
        <p:nvSpPr>
          <p:cNvPr id="4" name="Slide Number Placeholder 3">
            <a:extLst>
              <a:ext uri="{FF2B5EF4-FFF2-40B4-BE49-F238E27FC236}">
                <a16:creationId xmlns:a16="http://schemas.microsoft.com/office/drawing/2014/main" id="{2194BEE5-6C31-434D-9C68-CB1969617A6A}"/>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381586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B849-CEC3-463D-99CF-C72C6E34C9E6}"/>
              </a:ext>
            </a:extLst>
          </p:cNvPr>
          <p:cNvSpPr>
            <a:spLocks noGrp="1"/>
          </p:cNvSpPr>
          <p:nvPr>
            <p:ph type="title"/>
          </p:nvPr>
        </p:nvSpPr>
        <p:spPr>
          <a:xfrm>
            <a:off x="329380" y="225500"/>
            <a:ext cx="5220300" cy="683100"/>
          </a:xfrm>
        </p:spPr>
        <p:txBody>
          <a:bodyPr/>
          <a:lstStyle/>
          <a:p>
            <a:r>
              <a:rPr lang="en-GB" dirty="0"/>
              <a:t>Activity Diagram:</a:t>
            </a:r>
          </a:p>
        </p:txBody>
      </p:sp>
      <p:sp>
        <p:nvSpPr>
          <p:cNvPr id="4" name="Slide Number Placeholder 3">
            <a:extLst>
              <a:ext uri="{FF2B5EF4-FFF2-40B4-BE49-F238E27FC236}">
                <a16:creationId xmlns:a16="http://schemas.microsoft.com/office/drawing/2014/main" id="{E4AF82C7-FC0D-48AD-939F-A556F5E95DF6}"/>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13</a:t>
            </a:fld>
            <a:endParaRPr lang="en"/>
          </a:p>
        </p:txBody>
      </p:sp>
      <p:pic>
        <p:nvPicPr>
          <p:cNvPr id="5" name="Picture 4">
            <a:extLst>
              <a:ext uri="{FF2B5EF4-FFF2-40B4-BE49-F238E27FC236}">
                <a16:creationId xmlns:a16="http://schemas.microsoft.com/office/drawing/2014/main" id="{5393B25D-ACC3-4081-8EEF-277F5F2F6A9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39530" y="908600"/>
            <a:ext cx="2598420" cy="4137399"/>
          </a:xfrm>
          <a:prstGeom prst="rect">
            <a:avLst/>
          </a:prstGeom>
          <a:noFill/>
          <a:ln>
            <a:noFill/>
          </a:ln>
        </p:spPr>
      </p:pic>
    </p:spTree>
    <p:extLst>
      <p:ext uri="{BB962C8B-B14F-4D97-AF65-F5344CB8AC3E}">
        <p14:creationId xmlns:p14="http://schemas.microsoft.com/office/powerpoint/2010/main" val="1284871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14</a:t>
            </a:fld>
            <a:endParaRPr/>
          </a:p>
        </p:txBody>
      </p:sp>
      <p:sp>
        <p:nvSpPr>
          <p:cNvPr id="421" name="Google Shape;421;p36"/>
          <p:cNvSpPr txBox="1">
            <a:spLocks noGrp="1"/>
          </p:cNvSpPr>
          <p:nvPr>
            <p:ph type="ctrTitle" idx="4294967295"/>
          </p:nvPr>
        </p:nvSpPr>
        <p:spPr>
          <a:xfrm>
            <a:off x="2351788" y="1180487"/>
            <a:ext cx="46080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8000"/>
              <a:t>Thanks!</a:t>
            </a:r>
            <a:endParaRPr sz="8000" dirty="0"/>
          </a:p>
        </p:txBody>
      </p:sp>
      <p:grpSp>
        <p:nvGrpSpPr>
          <p:cNvPr id="423" name="Google Shape;423;p36"/>
          <p:cNvGrpSpPr/>
          <p:nvPr/>
        </p:nvGrpSpPr>
        <p:grpSpPr>
          <a:xfrm>
            <a:off x="1812552" y="1460659"/>
            <a:ext cx="345971" cy="325505"/>
            <a:chOff x="5972700" y="2330200"/>
            <a:chExt cx="411625" cy="387275"/>
          </a:xfrm>
        </p:grpSpPr>
        <p:sp>
          <p:nvSpPr>
            <p:cNvPr id="424" name="Google Shape;424;p3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5" name="Google Shape;425;p36"/>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EEA70-B280-4CF4-B7C1-8BA8A8BEBE95}"/>
              </a:ext>
            </a:extLst>
          </p:cNvPr>
          <p:cNvSpPr>
            <a:spLocks noGrp="1"/>
          </p:cNvSpPr>
          <p:nvPr>
            <p:ph type="title"/>
          </p:nvPr>
        </p:nvSpPr>
        <p:spPr>
          <a:xfrm>
            <a:off x="457325" y="225500"/>
            <a:ext cx="5220300" cy="683100"/>
          </a:xfrm>
        </p:spPr>
        <p:txBody>
          <a:bodyPr/>
          <a:lstStyle/>
          <a:p>
            <a:r>
              <a:rPr lang="en-GB" dirty="0"/>
              <a:t>Problem Statement:</a:t>
            </a:r>
          </a:p>
        </p:txBody>
      </p:sp>
      <p:sp>
        <p:nvSpPr>
          <p:cNvPr id="3" name="Text Placeholder 2">
            <a:extLst>
              <a:ext uri="{FF2B5EF4-FFF2-40B4-BE49-F238E27FC236}">
                <a16:creationId xmlns:a16="http://schemas.microsoft.com/office/drawing/2014/main" id="{63D07C3A-EE6E-49C7-851F-F0E3E318B67C}"/>
              </a:ext>
            </a:extLst>
          </p:cNvPr>
          <p:cNvSpPr>
            <a:spLocks noGrp="1"/>
          </p:cNvSpPr>
          <p:nvPr>
            <p:ph type="body" idx="1"/>
          </p:nvPr>
        </p:nvSpPr>
        <p:spPr>
          <a:xfrm>
            <a:off x="763475" y="908600"/>
            <a:ext cx="6984344" cy="4009400"/>
          </a:xfrm>
        </p:spPr>
        <p:txBody>
          <a:bodyPr/>
          <a:lstStyle/>
          <a:p>
            <a:r>
              <a:rPr lang="en-US" sz="2000" dirty="0"/>
              <a:t>There is a need to communicate sensitive information or personal messages secretly to a particular target destination without the fear of the message being breached or intercepted by a malicious third-party, considering the security challenges posed to users over the internet and possible identity thefts, we are forced to take matters into our own hands and protect ourselves from malicious people. These means of protection needs to be fast, very accessible and handy.</a:t>
            </a:r>
            <a:endParaRPr lang="en-GB" sz="2000" b="1" dirty="0"/>
          </a:p>
        </p:txBody>
      </p:sp>
      <p:sp>
        <p:nvSpPr>
          <p:cNvPr id="4" name="Slide Number Placeholder 3">
            <a:extLst>
              <a:ext uri="{FF2B5EF4-FFF2-40B4-BE49-F238E27FC236}">
                <a16:creationId xmlns:a16="http://schemas.microsoft.com/office/drawing/2014/main" id="{FEF36CA2-CA93-4F6A-9E3A-5841659B5D4D}"/>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3299837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C9C6E-53B6-464C-AD18-03B20EF195F6}"/>
              </a:ext>
            </a:extLst>
          </p:cNvPr>
          <p:cNvSpPr>
            <a:spLocks noGrp="1"/>
          </p:cNvSpPr>
          <p:nvPr>
            <p:ph type="title"/>
          </p:nvPr>
        </p:nvSpPr>
        <p:spPr>
          <a:xfrm>
            <a:off x="349045" y="153402"/>
            <a:ext cx="5220300" cy="683100"/>
          </a:xfrm>
        </p:spPr>
        <p:txBody>
          <a:bodyPr/>
          <a:lstStyle/>
          <a:p>
            <a:r>
              <a:rPr lang="en-GB" dirty="0"/>
              <a:t>Aim and Objectives:</a:t>
            </a:r>
          </a:p>
        </p:txBody>
      </p:sp>
      <p:sp>
        <p:nvSpPr>
          <p:cNvPr id="4" name="Slide Number Placeholder 3">
            <a:extLst>
              <a:ext uri="{FF2B5EF4-FFF2-40B4-BE49-F238E27FC236}">
                <a16:creationId xmlns:a16="http://schemas.microsoft.com/office/drawing/2014/main" id="{A64BA59D-FA8D-4217-A0C6-F95CC9053ACF}"/>
              </a:ext>
            </a:extLst>
          </p:cNvPr>
          <p:cNvSpPr>
            <a:spLocks noGrp="1"/>
          </p:cNvSpPr>
          <p:nvPr>
            <p:ph type="sldNum" idx="12"/>
          </p:nvPr>
        </p:nvSpPr>
        <p:spPr>
          <a:xfrm>
            <a:off x="8526379" y="4556786"/>
            <a:ext cx="435600" cy="435600"/>
          </a:xfrm>
        </p:spPr>
        <p:txBody>
          <a:bodyPr/>
          <a:lstStyle/>
          <a:p>
            <a:pPr marL="0" lvl="0" indent="0">
              <a:spcBef>
                <a:spcPts val="0"/>
              </a:spcBef>
              <a:spcAft>
                <a:spcPts val="0"/>
              </a:spcAft>
              <a:buNone/>
            </a:pPr>
            <a:fld id="{00000000-1234-1234-1234-123412341234}" type="slidenum">
              <a:rPr lang="en" smtClean="0"/>
              <a:t>3</a:t>
            </a:fld>
            <a:endParaRPr lang="en"/>
          </a:p>
        </p:txBody>
      </p:sp>
      <p:sp>
        <p:nvSpPr>
          <p:cNvPr id="3" name="Text Placeholder 2">
            <a:extLst>
              <a:ext uri="{FF2B5EF4-FFF2-40B4-BE49-F238E27FC236}">
                <a16:creationId xmlns:a16="http://schemas.microsoft.com/office/drawing/2014/main" id="{C075146C-AA7E-446F-B5F5-9ACA84F2D57E}"/>
              </a:ext>
            </a:extLst>
          </p:cNvPr>
          <p:cNvSpPr>
            <a:spLocks noGrp="1"/>
          </p:cNvSpPr>
          <p:nvPr>
            <p:ph type="body" idx="1"/>
          </p:nvPr>
        </p:nvSpPr>
        <p:spPr>
          <a:xfrm>
            <a:off x="558347" y="836501"/>
            <a:ext cx="6324233" cy="3863317"/>
          </a:xfrm>
        </p:spPr>
        <p:txBody>
          <a:bodyPr/>
          <a:lstStyle/>
          <a:p>
            <a:pPr marL="0" indent="0">
              <a:buNone/>
            </a:pPr>
            <a:r>
              <a:rPr lang="en-US" sz="1800" dirty="0">
                <a:solidFill>
                  <a:schemeClr val="tx1"/>
                </a:solidFill>
                <a:latin typeface="Poppins" panose="020B0604020202020204" charset="0"/>
                <a:cs typeface="Times New Roman" panose="02020603050405020304" pitchFamily="18" charset="0"/>
              </a:rPr>
              <a:t>The aim of this project is to develop an android based image steganography system as security tool based on adaptive steganography techniques.</a:t>
            </a:r>
          </a:p>
          <a:p>
            <a:pPr marL="0" indent="0">
              <a:buNone/>
            </a:pPr>
            <a:endParaRPr lang="en-US" sz="1800" b="1" dirty="0">
              <a:solidFill>
                <a:schemeClr val="tx1"/>
              </a:solidFill>
              <a:latin typeface="Poppins" panose="020B0604020202020204" charset="0"/>
              <a:cs typeface="Times New Roman" panose="02020603050405020304" pitchFamily="18" charset="0"/>
            </a:endParaRPr>
          </a:p>
          <a:p>
            <a:pPr marL="0" indent="0">
              <a:buNone/>
            </a:pPr>
            <a:r>
              <a:rPr lang="en-US" sz="1800" b="1" dirty="0">
                <a:solidFill>
                  <a:schemeClr val="tx1"/>
                </a:solidFill>
                <a:latin typeface="Poppins" panose="020B0604020202020204" charset="0"/>
                <a:cs typeface="Times New Roman" panose="02020603050405020304" pitchFamily="18" charset="0"/>
              </a:rPr>
              <a:t>The objectives of this study are:</a:t>
            </a:r>
          </a:p>
          <a:p>
            <a:pPr marL="0" lvl="0" indent="0">
              <a:buNone/>
            </a:pPr>
            <a:r>
              <a:rPr lang="en-US" sz="1800" dirty="0">
                <a:solidFill>
                  <a:schemeClr val="tx1"/>
                </a:solidFill>
                <a:latin typeface="Poppins" panose="020B0604020202020204" charset="0"/>
                <a:cs typeface="Times New Roman" panose="02020603050405020304" pitchFamily="18" charset="0"/>
              </a:rPr>
              <a:t>1.determine the best and most efficient image steganography algorithm.</a:t>
            </a:r>
            <a:endParaRPr lang="en-GB" sz="1800" dirty="0">
              <a:solidFill>
                <a:schemeClr val="tx1"/>
              </a:solidFill>
              <a:latin typeface="Poppins" panose="020B0604020202020204" charset="0"/>
              <a:cs typeface="Times New Roman" panose="02020603050405020304" pitchFamily="18" charset="0"/>
            </a:endParaRPr>
          </a:p>
          <a:p>
            <a:pPr marL="0" lvl="0" indent="0">
              <a:buNone/>
            </a:pPr>
            <a:r>
              <a:rPr lang="en-GB" sz="1800" dirty="0">
                <a:solidFill>
                  <a:schemeClr val="tx1"/>
                </a:solidFill>
                <a:latin typeface="Poppins" panose="020B0604020202020204" charset="0"/>
                <a:cs typeface="Times New Roman" panose="02020603050405020304" pitchFamily="18" charset="0"/>
              </a:rPr>
              <a:t>2. </a:t>
            </a:r>
            <a:r>
              <a:rPr lang="en-US" sz="1800" dirty="0">
                <a:solidFill>
                  <a:schemeClr val="tx1"/>
                </a:solidFill>
                <a:latin typeface="Poppins" panose="020B0604020202020204" charset="0"/>
                <a:cs typeface="Times New Roman" panose="02020603050405020304" pitchFamily="18" charset="0"/>
              </a:rPr>
              <a:t>implement the chosen algorithm in the most suitable language.</a:t>
            </a:r>
            <a:endParaRPr lang="en-GB" sz="1800" dirty="0">
              <a:solidFill>
                <a:schemeClr val="tx1"/>
              </a:solidFill>
              <a:latin typeface="Poppins" panose="020B0604020202020204" charset="0"/>
              <a:cs typeface="Times New Roman" panose="02020603050405020304" pitchFamily="18" charset="0"/>
            </a:endParaRPr>
          </a:p>
          <a:p>
            <a:pPr marL="0" lvl="0" indent="0">
              <a:buNone/>
            </a:pPr>
            <a:r>
              <a:rPr lang="en-GB" sz="1800" dirty="0">
                <a:solidFill>
                  <a:schemeClr val="tx1"/>
                </a:solidFill>
                <a:latin typeface="Poppins" panose="020B0604020202020204" charset="0"/>
                <a:cs typeface="Times New Roman" panose="02020603050405020304" pitchFamily="18" charset="0"/>
              </a:rPr>
              <a:t>3. design the workflow and  user interfaces following best practices for mobile design.</a:t>
            </a:r>
          </a:p>
          <a:p>
            <a:pPr marL="0" lvl="0" indent="0">
              <a:buNone/>
            </a:pPr>
            <a:r>
              <a:rPr lang="en-US" sz="1800" dirty="0">
                <a:solidFill>
                  <a:schemeClr val="tx1"/>
                </a:solidFill>
                <a:latin typeface="Poppins" panose="020B0604020202020204" charset="0"/>
                <a:cs typeface="Times New Roman" panose="02020603050405020304" pitchFamily="18" charset="0"/>
              </a:rPr>
              <a:t>4. build an android application around the algorithm and user interface designs.</a:t>
            </a:r>
            <a:r>
              <a:rPr lang="en-US" dirty="0">
                <a:solidFill>
                  <a:schemeClr val="accent2">
                    <a:lumMod val="50000"/>
                  </a:schemeClr>
                </a:solidFill>
                <a:latin typeface="Times New Roman" panose="02020603050405020304" pitchFamily="18" charset="0"/>
                <a:cs typeface="Times New Roman" panose="02020603050405020304" pitchFamily="18" charset="0"/>
              </a:rPr>
              <a:t>			</a:t>
            </a:r>
            <a:endParaRPr lang="en-GB" b="1"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4095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F7A77-48EE-493C-993A-77B63BBA0663}"/>
              </a:ext>
            </a:extLst>
          </p:cNvPr>
          <p:cNvSpPr>
            <a:spLocks noGrp="1"/>
          </p:cNvSpPr>
          <p:nvPr>
            <p:ph type="title"/>
          </p:nvPr>
        </p:nvSpPr>
        <p:spPr>
          <a:xfrm>
            <a:off x="319547" y="225500"/>
            <a:ext cx="7506929" cy="683100"/>
          </a:xfrm>
        </p:spPr>
        <p:txBody>
          <a:bodyPr/>
          <a:lstStyle/>
          <a:p>
            <a:r>
              <a:rPr lang="en-GB" dirty="0"/>
              <a:t>Overview of existing System:</a:t>
            </a:r>
          </a:p>
        </p:txBody>
      </p:sp>
      <p:sp>
        <p:nvSpPr>
          <p:cNvPr id="3" name="Text Placeholder 2">
            <a:extLst>
              <a:ext uri="{FF2B5EF4-FFF2-40B4-BE49-F238E27FC236}">
                <a16:creationId xmlns:a16="http://schemas.microsoft.com/office/drawing/2014/main" id="{0A61DE39-6B79-47B2-8B9D-E5BA08ECBA05}"/>
              </a:ext>
            </a:extLst>
          </p:cNvPr>
          <p:cNvSpPr>
            <a:spLocks noGrp="1"/>
          </p:cNvSpPr>
          <p:nvPr>
            <p:ph type="body" idx="1"/>
          </p:nvPr>
        </p:nvSpPr>
        <p:spPr>
          <a:xfrm>
            <a:off x="560438" y="908599"/>
            <a:ext cx="7506929" cy="3938703"/>
          </a:xfrm>
        </p:spPr>
        <p:txBody>
          <a:bodyPr/>
          <a:lstStyle/>
          <a:p>
            <a:pPr marL="127000" indent="0">
              <a:buNone/>
            </a:pPr>
            <a:r>
              <a:rPr lang="en-GB" dirty="0"/>
              <a:t>The existing image steganography system were computer based executable programs that ran only on Personal Computers. That would require user who needs to protect his/her data and send it while on the go, to carry a laptop or desktop around as the case maybe.</a:t>
            </a:r>
          </a:p>
          <a:p>
            <a:pPr marL="127000" indent="0">
              <a:buNone/>
            </a:pPr>
            <a:r>
              <a:rPr lang="en-GB" sz="1800" b="1" dirty="0"/>
              <a:t>Problems with existing Syste</a:t>
            </a:r>
            <a:r>
              <a:rPr lang="en-GB" sz="1800" dirty="0"/>
              <a:t>ms:</a:t>
            </a:r>
          </a:p>
          <a:p>
            <a:r>
              <a:rPr lang="en-GB" sz="1800" dirty="0"/>
              <a:t>The system was platform dependent.</a:t>
            </a:r>
          </a:p>
          <a:p>
            <a:r>
              <a:rPr lang="en-GB" sz="1800" dirty="0"/>
              <a:t>The system was limited to personal computers alone as stated above.</a:t>
            </a:r>
          </a:p>
          <a:p>
            <a:r>
              <a:rPr lang="en-GB" sz="1800" dirty="0"/>
              <a:t>The system wasn’t robust, it only could handle images of limited size.</a:t>
            </a:r>
          </a:p>
          <a:p>
            <a:r>
              <a:rPr lang="en-GB" sz="1800" dirty="0"/>
              <a:t>Researches has presented more performant and imperceptible steganography algorithms as opposed to the one used on the existing system.</a:t>
            </a:r>
            <a:endParaRPr lang="en-GB" dirty="0"/>
          </a:p>
        </p:txBody>
      </p:sp>
      <p:sp>
        <p:nvSpPr>
          <p:cNvPr id="4" name="Slide Number Placeholder 3">
            <a:extLst>
              <a:ext uri="{FF2B5EF4-FFF2-40B4-BE49-F238E27FC236}">
                <a16:creationId xmlns:a16="http://schemas.microsoft.com/office/drawing/2014/main" id="{60E9B60B-0B48-4FFC-9B68-C0985307EAD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2222516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04F1-38F3-4A3A-8D7B-4FC65E34AB86}"/>
              </a:ext>
            </a:extLst>
          </p:cNvPr>
          <p:cNvSpPr>
            <a:spLocks noGrp="1"/>
          </p:cNvSpPr>
          <p:nvPr>
            <p:ph type="title"/>
          </p:nvPr>
        </p:nvSpPr>
        <p:spPr>
          <a:xfrm>
            <a:off x="457325" y="225500"/>
            <a:ext cx="5220300" cy="683100"/>
          </a:xfrm>
        </p:spPr>
        <p:txBody>
          <a:bodyPr/>
          <a:lstStyle/>
          <a:p>
            <a:r>
              <a:rPr lang="en-GB" dirty="0"/>
              <a:t>Proposed System:</a:t>
            </a:r>
          </a:p>
        </p:txBody>
      </p:sp>
      <p:sp>
        <p:nvSpPr>
          <p:cNvPr id="3" name="Text Placeholder 2">
            <a:extLst>
              <a:ext uri="{FF2B5EF4-FFF2-40B4-BE49-F238E27FC236}">
                <a16:creationId xmlns:a16="http://schemas.microsoft.com/office/drawing/2014/main" id="{7C913543-595B-41F2-9C99-A6AA3BE1E63E}"/>
              </a:ext>
            </a:extLst>
          </p:cNvPr>
          <p:cNvSpPr>
            <a:spLocks noGrp="1"/>
          </p:cNvSpPr>
          <p:nvPr>
            <p:ph type="body" idx="1"/>
          </p:nvPr>
        </p:nvSpPr>
        <p:spPr>
          <a:xfrm>
            <a:off x="578012" y="908600"/>
            <a:ext cx="7651587" cy="4009400"/>
          </a:xfrm>
        </p:spPr>
        <p:txBody>
          <a:bodyPr/>
          <a:lstStyle/>
          <a:p>
            <a:pPr marL="127000" indent="0">
              <a:buNone/>
            </a:pPr>
            <a:r>
              <a:rPr lang="en-US" dirty="0">
                <a:solidFill>
                  <a:schemeClr val="tx1"/>
                </a:solidFill>
                <a:latin typeface="Poppins" panose="020B0604020202020204" charset="0"/>
                <a:cs typeface="Poppins" panose="020B0604020202020204" charset="0"/>
              </a:rPr>
              <a:t>An android based image steganography system as security tool based on adaptive steganography techniques,</a:t>
            </a:r>
            <a:r>
              <a:rPr lang="en-GB" dirty="0">
                <a:solidFill>
                  <a:schemeClr val="tx1"/>
                </a:solidFill>
                <a:latin typeface="Poppins" panose="020B0604020202020204" charset="0"/>
                <a:cs typeface="Poppins" panose="020B0604020202020204" charset="0"/>
              </a:rPr>
              <a:t> which has an in-built steganography system to conceal user’s private information, and also it reveals other user’s information concealed by users of the android application using the  same steganography technique or algorithm.</a:t>
            </a:r>
          </a:p>
          <a:p>
            <a:pPr marL="127000" indent="0">
              <a:buNone/>
            </a:pPr>
            <a:r>
              <a:rPr lang="en-GB" dirty="0">
                <a:solidFill>
                  <a:schemeClr val="tx1"/>
                </a:solidFill>
                <a:latin typeface="Poppins" panose="020B0604020202020204" charset="0"/>
                <a:cs typeface="Poppins" panose="020B0604020202020204" charset="0"/>
              </a:rPr>
              <a:t>Benefits of Proposed System:</a:t>
            </a:r>
          </a:p>
          <a:p>
            <a:r>
              <a:rPr lang="en-US" dirty="0">
                <a:solidFill>
                  <a:schemeClr val="tx1"/>
                </a:solidFill>
                <a:latin typeface="Poppins" panose="020B0604020202020204" charset="0"/>
                <a:cs typeface="Poppins" panose="020B0604020202020204" charset="0"/>
              </a:rPr>
              <a:t>It is built for mobile, hence can be used on the go, as soon as needed.</a:t>
            </a:r>
          </a:p>
          <a:p>
            <a:r>
              <a:rPr lang="en-US" dirty="0">
                <a:solidFill>
                  <a:schemeClr val="tx1"/>
                </a:solidFill>
                <a:latin typeface="Poppins" panose="020B0604020202020204" charset="0"/>
                <a:cs typeface="Poppins" panose="020B0604020202020204" charset="0"/>
              </a:rPr>
              <a:t>It caters for 80% of the world’s mobile population, thereby having a wider audience reach.</a:t>
            </a:r>
          </a:p>
          <a:p>
            <a:r>
              <a:rPr lang="en-US" dirty="0">
                <a:solidFill>
                  <a:schemeClr val="tx1"/>
                </a:solidFill>
                <a:latin typeface="Poppins" panose="020B0604020202020204" charset="0"/>
                <a:cs typeface="Poppins" panose="020B0604020202020204" charset="0"/>
              </a:rPr>
              <a:t>It uses a more robust and performant algorithm to encrypt user data.</a:t>
            </a:r>
          </a:p>
          <a:p>
            <a:r>
              <a:rPr lang="en-US" dirty="0">
                <a:solidFill>
                  <a:schemeClr val="tx1"/>
                </a:solidFill>
                <a:latin typeface="Poppins" panose="020B0604020202020204" charset="0"/>
                <a:cs typeface="Poppins" panose="020B0604020202020204" charset="0"/>
              </a:rPr>
              <a:t>It has a higher limit of file input due to its processing power and abilities.</a:t>
            </a:r>
          </a:p>
          <a:p>
            <a:endParaRPr lang="en-US" dirty="0">
              <a:solidFill>
                <a:schemeClr val="tx1"/>
              </a:solidFill>
              <a:latin typeface="Poppins" panose="020B0604020202020204" charset="0"/>
              <a:cs typeface="Poppins" panose="020B0604020202020204" charset="0"/>
            </a:endParaRPr>
          </a:p>
          <a:p>
            <a:pPr marL="127000" indent="0">
              <a:buNone/>
            </a:pPr>
            <a:endParaRPr lang="en-GB" dirty="0"/>
          </a:p>
        </p:txBody>
      </p:sp>
      <p:sp>
        <p:nvSpPr>
          <p:cNvPr id="4" name="Slide Number Placeholder 3">
            <a:extLst>
              <a:ext uri="{FF2B5EF4-FFF2-40B4-BE49-F238E27FC236}">
                <a16:creationId xmlns:a16="http://schemas.microsoft.com/office/drawing/2014/main" id="{C94B0B77-AD45-4E47-98AB-AEC80DB48B4A}"/>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1787012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A5050-3EDB-49CB-9E44-962EA9343E0E}"/>
              </a:ext>
            </a:extLst>
          </p:cNvPr>
          <p:cNvSpPr>
            <a:spLocks noGrp="1"/>
          </p:cNvSpPr>
          <p:nvPr>
            <p:ph type="title"/>
          </p:nvPr>
        </p:nvSpPr>
        <p:spPr>
          <a:xfrm>
            <a:off x="255639" y="225500"/>
            <a:ext cx="8377083" cy="683100"/>
          </a:xfrm>
        </p:spPr>
        <p:txBody>
          <a:bodyPr/>
          <a:lstStyle/>
          <a:p>
            <a:r>
              <a:rPr lang="en-GB" dirty="0"/>
              <a:t>Methodology of Proposed System:</a:t>
            </a:r>
          </a:p>
        </p:txBody>
      </p:sp>
      <p:sp>
        <p:nvSpPr>
          <p:cNvPr id="3" name="Text Placeholder 2">
            <a:extLst>
              <a:ext uri="{FF2B5EF4-FFF2-40B4-BE49-F238E27FC236}">
                <a16:creationId xmlns:a16="http://schemas.microsoft.com/office/drawing/2014/main" id="{E8A3F5D6-8EEC-44E4-8310-1B9CDC9ED7FF}"/>
              </a:ext>
            </a:extLst>
          </p:cNvPr>
          <p:cNvSpPr>
            <a:spLocks noGrp="1"/>
          </p:cNvSpPr>
          <p:nvPr>
            <p:ph type="body" idx="1"/>
          </p:nvPr>
        </p:nvSpPr>
        <p:spPr>
          <a:xfrm>
            <a:off x="381367" y="908600"/>
            <a:ext cx="8094039" cy="4103450"/>
          </a:xfrm>
        </p:spPr>
        <p:txBody>
          <a:bodyPr/>
          <a:lstStyle/>
          <a:p>
            <a:r>
              <a:rPr lang="en-GB" b="1" dirty="0"/>
              <a:t>Software Process Model:  </a:t>
            </a:r>
            <a:r>
              <a:rPr lang="en-GB" dirty="0"/>
              <a:t>I choose incremental development as my software development process model. Even though this isn’t suited large project which it is very suited for, several version of the app will be tested as it is being developed and continuous work will be done until the final version is ready.</a:t>
            </a:r>
          </a:p>
          <a:p>
            <a:r>
              <a:rPr lang="en-GB" b="1" dirty="0"/>
              <a:t>System Architecture to be used: </a:t>
            </a:r>
            <a:r>
              <a:rPr lang="en-GB" dirty="0"/>
              <a:t>I choose Layered architecture as my preferred system architecture to be used for the development of this project because the major goal is to develop a security tool, a layered structure for the architecture is best used, with the most critical assets protected in the innermost layers, with a high level of security validation applied to these layers.</a:t>
            </a:r>
          </a:p>
          <a:p>
            <a:endParaRPr lang="en-GB" dirty="0"/>
          </a:p>
          <a:p>
            <a:pPr marL="127000" indent="0">
              <a:buNone/>
            </a:pPr>
            <a:endParaRPr lang="en-GB" dirty="0"/>
          </a:p>
        </p:txBody>
      </p:sp>
      <p:sp>
        <p:nvSpPr>
          <p:cNvPr id="4" name="Slide Number Placeholder 3">
            <a:extLst>
              <a:ext uri="{FF2B5EF4-FFF2-40B4-BE49-F238E27FC236}">
                <a16:creationId xmlns:a16="http://schemas.microsoft.com/office/drawing/2014/main" id="{AED6DB83-E485-4A0C-9EA8-9B0D67DB0270}"/>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1941037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15D59-5CF5-4390-B880-C43B8BC60E18}"/>
              </a:ext>
            </a:extLst>
          </p:cNvPr>
          <p:cNvSpPr>
            <a:spLocks noGrp="1"/>
          </p:cNvSpPr>
          <p:nvPr>
            <p:ph type="title"/>
          </p:nvPr>
        </p:nvSpPr>
        <p:spPr>
          <a:xfrm>
            <a:off x="349045" y="225500"/>
            <a:ext cx="5220300" cy="683100"/>
          </a:xfrm>
        </p:spPr>
        <p:txBody>
          <a:bodyPr/>
          <a:lstStyle/>
          <a:p>
            <a:r>
              <a:rPr lang="en-GB" dirty="0"/>
              <a:t>Requirements:</a:t>
            </a:r>
          </a:p>
        </p:txBody>
      </p:sp>
      <p:sp>
        <p:nvSpPr>
          <p:cNvPr id="3" name="Text Placeholder 2">
            <a:extLst>
              <a:ext uri="{FF2B5EF4-FFF2-40B4-BE49-F238E27FC236}">
                <a16:creationId xmlns:a16="http://schemas.microsoft.com/office/drawing/2014/main" id="{F9264E90-F587-4C40-9F27-215E2072FB05}"/>
              </a:ext>
            </a:extLst>
          </p:cNvPr>
          <p:cNvSpPr>
            <a:spLocks noGrp="1"/>
          </p:cNvSpPr>
          <p:nvPr>
            <p:ph type="body" idx="1"/>
          </p:nvPr>
        </p:nvSpPr>
        <p:spPr>
          <a:xfrm>
            <a:off x="349045" y="908600"/>
            <a:ext cx="8206830" cy="3909206"/>
          </a:xfrm>
        </p:spPr>
        <p:txBody>
          <a:bodyPr/>
          <a:lstStyle/>
          <a:p>
            <a:pPr marL="127000" indent="0">
              <a:buNone/>
            </a:pPr>
            <a:r>
              <a:rPr lang="en-GB" b="1" dirty="0"/>
              <a:t>Functional Requirements:</a:t>
            </a:r>
          </a:p>
          <a:p>
            <a:r>
              <a:rPr lang="en-GB" dirty="0"/>
              <a:t>A user shall be able to encrypt data in any images of is/her choice with detection.</a:t>
            </a:r>
          </a:p>
          <a:p>
            <a:r>
              <a:rPr lang="en-GB" dirty="0"/>
              <a:t>A user must be able to decrypt and retrieve data stored without any form of loss or damage to the data or image</a:t>
            </a:r>
          </a:p>
          <a:p>
            <a:r>
              <a:rPr lang="en-GB" dirty="0"/>
              <a:t>The system must be able to handle a certain amount of data and image.</a:t>
            </a:r>
          </a:p>
          <a:p>
            <a:pPr marL="127000" indent="0">
              <a:buNone/>
            </a:pPr>
            <a:r>
              <a:rPr lang="en-GB" b="1" dirty="0"/>
              <a:t>Non-functional Requirement:</a:t>
            </a:r>
          </a:p>
          <a:p>
            <a:r>
              <a:rPr lang="en-GB" b="1" dirty="0"/>
              <a:t>Security: </a:t>
            </a:r>
            <a:r>
              <a:rPr lang="en-GB" dirty="0"/>
              <a:t>The system must guarantee security of users data.</a:t>
            </a:r>
          </a:p>
          <a:p>
            <a:r>
              <a:rPr lang="en-GB" b="1" dirty="0"/>
              <a:t>Robustness and Performance: </a:t>
            </a:r>
            <a:r>
              <a:rPr lang="en-GB" dirty="0"/>
              <a:t>System must be able to handle large volumes of data with errors.</a:t>
            </a:r>
          </a:p>
          <a:p>
            <a:r>
              <a:rPr lang="en-GB" b="1" dirty="0"/>
              <a:t>Imperceptibility:  </a:t>
            </a:r>
            <a:r>
              <a:rPr lang="en-GB" dirty="0"/>
              <a:t>There shouldn’t be any distortion to data or image</a:t>
            </a:r>
          </a:p>
          <a:p>
            <a:endParaRPr lang="en-GB" b="1" dirty="0"/>
          </a:p>
        </p:txBody>
      </p:sp>
      <p:sp>
        <p:nvSpPr>
          <p:cNvPr id="4" name="Slide Number Placeholder 3">
            <a:extLst>
              <a:ext uri="{FF2B5EF4-FFF2-40B4-BE49-F238E27FC236}">
                <a16:creationId xmlns:a16="http://schemas.microsoft.com/office/drawing/2014/main" id="{A9AA81C4-659A-4E66-B0D3-285894F7B82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833824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CA7A8-4EB4-466A-A220-FC17AB220CA7}"/>
              </a:ext>
            </a:extLst>
          </p:cNvPr>
          <p:cNvSpPr>
            <a:spLocks noGrp="1"/>
          </p:cNvSpPr>
          <p:nvPr>
            <p:ph type="title"/>
          </p:nvPr>
        </p:nvSpPr>
        <p:spPr>
          <a:xfrm>
            <a:off x="378541" y="225500"/>
            <a:ext cx="7438104" cy="683100"/>
          </a:xfrm>
        </p:spPr>
        <p:txBody>
          <a:bodyPr/>
          <a:lstStyle/>
          <a:p>
            <a:r>
              <a:rPr lang="en-GB" dirty="0"/>
              <a:t>Requirements: (cont.)</a:t>
            </a:r>
          </a:p>
        </p:txBody>
      </p:sp>
      <p:sp>
        <p:nvSpPr>
          <p:cNvPr id="3" name="Text Placeholder 2">
            <a:extLst>
              <a:ext uri="{FF2B5EF4-FFF2-40B4-BE49-F238E27FC236}">
                <a16:creationId xmlns:a16="http://schemas.microsoft.com/office/drawing/2014/main" id="{133CA2F0-7D98-4128-BCD5-A786D3E5334E}"/>
              </a:ext>
            </a:extLst>
          </p:cNvPr>
          <p:cNvSpPr>
            <a:spLocks noGrp="1"/>
          </p:cNvSpPr>
          <p:nvPr>
            <p:ph type="body" idx="1"/>
          </p:nvPr>
        </p:nvSpPr>
        <p:spPr>
          <a:xfrm>
            <a:off x="568179" y="908600"/>
            <a:ext cx="7987695" cy="3830548"/>
          </a:xfrm>
        </p:spPr>
        <p:txBody>
          <a:bodyPr/>
          <a:lstStyle/>
          <a:p>
            <a:pPr marL="127000" indent="0">
              <a:buNone/>
            </a:pPr>
            <a:r>
              <a:rPr lang="en-GB" b="1" dirty="0"/>
              <a:t>Hardware Requirements:</a:t>
            </a:r>
          </a:p>
          <a:p>
            <a:r>
              <a:rPr lang="en-GB" b="1" dirty="0"/>
              <a:t>Minimum of 1.2Ghz processor</a:t>
            </a:r>
          </a:p>
          <a:p>
            <a:r>
              <a:rPr lang="en-GB" b="1" dirty="0"/>
              <a:t>2gb RAM</a:t>
            </a:r>
          </a:p>
          <a:p>
            <a:r>
              <a:rPr lang="en-GB" b="1" dirty="0"/>
              <a:t>Android Device</a:t>
            </a:r>
          </a:p>
          <a:p>
            <a:r>
              <a:rPr lang="en-GB" b="1" dirty="0"/>
              <a:t>850mb memory space</a:t>
            </a:r>
          </a:p>
          <a:p>
            <a:pPr marL="127000" indent="0">
              <a:buNone/>
            </a:pPr>
            <a:r>
              <a:rPr lang="en-GB" b="1" dirty="0"/>
              <a:t>Software Requirement:</a:t>
            </a:r>
          </a:p>
          <a:p>
            <a:r>
              <a:rPr lang="en-GB" b="1" dirty="0"/>
              <a:t>Minimum of Android Jellybean O.S. (4.1 – 4.3)</a:t>
            </a:r>
          </a:p>
          <a:p>
            <a:r>
              <a:rPr lang="en-GB" b="1" dirty="0"/>
              <a:t>Java Virtual Machine</a:t>
            </a:r>
          </a:p>
          <a:p>
            <a:endParaRPr lang="en-GB" b="1" dirty="0"/>
          </a:p>
        </p:txBody>
      </p:sp>
      <p:sp>
        <p:nvSpPr>
          <p:cNvPr id="4" name="Slide Number Placeholder 3">
            <a:extLst>
              <a:ext uri="{FF2B5EF4-FFF2-40B4-BE49-F238E27FC236}">
                <a16:creationId xmlns:a16="http://schemas.microsoft.com/office/drawing/2014/main" id="{882BCE46-AC8D-4415-A45C-CEA8E4BEAABD}"/>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594839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BC4B-5F71-45D7-8CAC-FE76FE51C361}"/>
              </a:ext>
            </a:extLst>
          </p:cNvPr>
          <p:cNvSpPr>
            <a:spLocks noGrp="1"/>
          </p:cNvSpPr>
          <p:nvPr>
            <p:ph type="title"/>
          </p:nvPr>
        </p:nvSpPr>
        <p:spPr>
          <a:xfrm>
            <a:off x="457325" y="225500"/>
            <a:ext cx="5220300" cy="683100"/>
          </a:xfrm>
        </p:spPr>
        <p:txBody>
          <a:bodyPr/>
          <a:lstStyle/>
          <a:p>
            <a:r>
              <a:rPr lang="en-GB" dirty="0"/>
              <a:t>Tools to be used.</a:t>
            </a:r>
          </a:p>
        </p:txBody>
      </p:sp>
      <p:sp>
        <p:nvSpPr>
          <p:cNvPr id="3" name="Text Placeholder 2">
            <a:extLst>
              <a:ext uri="{FF2B5EF4-FFF2-40B4-BE49-F238E27FC236}">
                <a16:creationId xmlns:a16="http://schemas.microsoft.com/office/drawing/2014/main" id="{8FA4598F-C34C-4927-9C34-06F3471531EC}"/>
              </a:ext>
            </a:extLst>
          </p:cNvPr>
          <p:cNvSpPr>
            <a:spLocks noGrp="1"/>
          </p:cNvSpPr>
          <p:nvPr>
            <p:ph type="body" idx="1"/>
          </p:nvPr>
        </p:nvSpPr>
        <p:spPr>
          <a:xfrm>
            <a:off x="528850" y="908599"/>
            <a:ext cx="8027025" cy="3860045"/>
          </a:xfrm>
        </p:spPr>
        <p:txBody>
          <a:bodyPr/>
          <a:lstStyle/>
          <a:p>
            <a:pPr marL="127000" indent="0">
              <a:buNone/>
            </a:pPr>
            <a:r>
              <a:rPr lang="en-GB" b="1" dirty="0"/>
              <a:t>Integrated Development Environment: (IDE)</a:t>
            </a:r>
          </a:p>
          <a:p>
            <a:r>
              <a:rPr lang="en-GB" dirty="0"/>
              <a:t>Android Studio 3</a:t>
            </a:r>
          </a:p>
          <a:p>
            <a:pPr marL="127000" indent="0">
              <a:buNone/>
            </a:pPr>
            <a:r>
              <a:rPr lang="en-GB" b="1" dirty="0"/>
              <a:t>Language and Framework:</a:t>
            </a:r>
          </a:p>
          <a:p>
            <a:r>
              <a:rPr lang="en-GB" dirty="0"/>
              <a:t>Java / Kotlin</a:t>
            </a:r>
          </a:p>
          <a:p>
            <a:r>
              <a:rPr lang="en-GB" dirty="0"/>
              <a:t>Android Framework</a:t>
            </a:r>
          </a:p>
        </p:txBody>
      </p:sp>
      <p:sp>
        <p:nvSpPr>
          <p:cNvPr id="4" name="Slide Number Placeholder 3">
            <a:extLst>
              <a:ext uri="{FF2B5EF4-FFF2-40B4-BE49-F238E27FC236}">
                <a16:creationId xmlns:a16="http://schemas.microsoft.com/office/drawing/2014/main" id="{FE59F635-FD24-44F2-A9E0-5E61F08CA69D}"/>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229324162"/>
      </p:ext>
    </p:extLst>
  </p:cSld>
  <p:clrMapOvr>
    <a:masterClrMapping/>
  </p:clrMapOvr>
</p:sld>
</file>

<file path=ppt/theme/theme1.xml><?xml version="1.0" encoding="utf-8"?>
<a:theme xmlns:a="http://schemas.openxmlformats.org/drawingml/2006/main" name="Cymbelin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731</Words>
  <Application>Microsoft Office PowerPoint</Application>
  <PresentationFormat>On-screen Show (16:9)</PresentationFormat>
  <Paragraphs>70</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Times New Roman</vt:lpstr>
      <vt:lpstr>Poppins Light</vt:lpstr>
      <vt:lpstr>Poppins</vt:lpstr>
      <vt:lpstr>Arial</vt:lpstr>
      <vt:lpstr>Cymbeline template</vt:lpstr>
      <vt:lpstr>FINAL YEAR PROJECT METHODOLOGY PRESENTATION  DATA SECURITY AND CONCEALING USING ADAPTIVE STEGANOGRAPHY BY: ADEBAYO-IGE OMOTOYOSI 192081  SUPERVISED BY:  DR. ADEYEMO A.B. </vt:lpstr>
      <vt:lpstr>Problem Statement:</vt:lpstr>
      <vt:lpstr>Aim and Objectives:</vt:lpstr>
      <vt:lpstr>Overview of existing System:</vt:lpstr>
      <vt:lpstr>Proposed System:</vt:lpstr>
      <vt:lpstr>Methodology of Proposed System:</vt:lpstr>
      <vt:lpstr>Requirements:</vt:lpstr>
      <vt:lpstr>Requirements: (cont.)</vt:lpstr>
      <vt:lpstr>Tools to be used.</vt:lpstr>
      <vt:lpstr>Flowchart and UML Diagrams:</vt:lpstr>
      <vt:lpstr>Use Case Diagram:</vt:lpstr>
      <vt:lpstr>Sequence Diagram:</vt:lpstr>
      <vt:lpstr>Activity Diagram: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METHODOLOGY PRESENTATION  DATA SECURITY AND CONCEALING USING ADAPTIVE STEGANOGRAPHY BY: ADEBAYO-IGE OMOTOYOSI 192081  SUPERVISED BY:  DR. ADEYEMO A.B. </dc:title>
  <cp:lastModifiedBy>Alien</cp:lastModifiedBy>
  <cp:revision>11</cp:revision>
  <dcterms:modified xsi:type="dcterms:W3CDTF">2018-07-26T03:20:22Z</dcterms:modified>
</cp:coreProperties>
</file>