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2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AD8823-181E-4B6D-BB85-53498AEEBAB7}"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227122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D8823-181E-4B6D-BB85-53498AEEBAB7}"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241315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D8823-181E-4B6D-BB85-53498AEEBAB7}"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181766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AD8823-181E-4B6D-BB85-53498AEEBAB7}"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212964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AD8823-181E-4B6D-BB85-53498AEEBAB7}" type="datetimeFigureOut">
              <a:rPr lang="en-US" smtClean="0"/>
              <a:t>6/12/2018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329545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AD8823-181E-4B6D-BB85-53498AEEBAB7}"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168686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AD8823-181E-4B6D-BB85-53498AEEBAB7}" type="datetimeFigureOut">
              <a:rPr lang="en-US" smtClean="0"/>
              <a:t>6/12/2018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150962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AD8823-181E-4B6D-BB85-53498AEEBAB7}" type="datetimeFigureOut">
              <a:rPr lang="en-US" smtClean="0"/>
              <a:t>6/12/2018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107546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D8823-181E-4B6D-BB85-53498AEEBAB7}" type="datetimeFigureOut">
              <a:rPr lang="en-US" smtClean="0"/>
              <a:t>6/12/2018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297186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AD8823-181E-4B6D-BB85-53498AEEBAB7}"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194723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AD8823-181E-4B6D-BB85-53498AEEBAB7}" type="datetimeFigureOut">
              <a:rPr lang="en-US" smtClean="0"/>
              <a:t>6/12/2018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12F136-0987-4E41-AABF-9E05B102AAAE}" type="slidenum">
              <a:rPr lang="en-US" smtClean="0"/>
              <a:t>‹#›</a:t>
            </a:fld>
            <a:endParaRPr lang="en-US"/>
          </a:p>
        </p:txBody>
      </p:sp>
    </p:spTree>
    <p:extLst>
      <p:ext uri="{BB962C8B-B14F-4D97-AF65-F5344CB8AC3E}">
        <p14:creationId xmlns:p14="http://schemas.microsoft.com/office/powerpoint/2010/main" val="182218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D8823-181E-4B6D-BB85-53498AEEBAB7}" type="datetimeFigureOut">
              <a:rPr lang="en-US" smtClean="0"/>
              <a:t>6/12/2018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2F136-0987-4E41-AABF-9E05B102AAAE}" type="slidenum">
              <a:rPr lang="en-US" smtClean="0"/>
              <a:t>‹#›</a:t>
            </a:fld>
            <a:endParaRPr lang="en-US"/>
          </a:p>
        </p:txBody>
      </p:sp>
    </p:spTree>
    <p:extLst>
      <p:ext uri="{BB962C8B-B14F-4D97-AF65-F5344CB8AC3E}">
        <p14:creationId xmlns:p14="http://schemas.microsoft.com/office/powerpoint/2010/main" val="1768936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s231n.stanford.edu/reports/2015/pdfs/ConvChess.pdf" TargetMode="External"/><Relationship Id="rId2" Type="http://schemas.openxmlformats.org/officeDocument/2006/relationships/hyperlink" Target="https://arxiv.org/abs/1509.0154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11558" y="785611"/>
            <a:ext cx="7772400" cy="3193961"/>
          </a:xfrm>
        </p:spPr>
        <p:txBody>
          <a:bodyPr>
            <a:noAutofit/>
          </a:bodyPr>
          <a:lstStyle/>
          <a:p>
            <a:r>
              <a:rPr lang="en-US" sz="3600" dirty="0">
                <a:effectLst>
                  <a:outerShdw blurRad="38100" dist="38100" dir="2700000" algn="tl">
                    <a:srgbClr val="000000">
                      <a:alpha val="43137"/>
                    </a:srgbClr>
                  </a:outerShdw>
                </a:effectLst>
              </a:rPr>
              <a:t>DESIGN AND IMPLEMENTATION OF A CHESS ENGINE FOR NEURAL NETWORK TRAINING DATA </a:t>
            </a:r>
            <a:r>
              <a:rPr lang="en-US" sz="3600" dirty="0" smtClean="0">
                <a:effectLst>
                  <a:outerShdw blurRad="38100" dist="38100" dir="2700000" algn="tl">
                    <a:srgbClr val="000000">
                      <a:alpha val="43137"/>
                    </a:srgbClr>
                  </a:outerShdw>
                </a:effectLst>
              </a:rPr>
              <a:t>GENERATION</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ADEFOKUN AHIRA JUSTICE</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185576</a:t>
            </a:r>
            <a:endParaRPr lang="en-US" sz="3600" dirty="0">
              <a:effectLst>
                <a:outerShdw blurRad="38100" dist="38100" dir="2700000" algn="tl">
                  <a:srgbClr val="000000">
                    <a:alpha val="43137"/>
                  </a:srgbClr>
                </a:outerShdw>
              </a:effectLst>
            </a:endParaRPr>
          </a:p>
        </p:txBody>
      </p:sp>
      <p:sp>
        <p:nvSpPr>
          <p:cNvPr id="7" name="Subtitle 6"/>
          <p:cNvSpPr>
            <a:spLocks noGrp="1"/>
          </p:cNvSpPr>
          <p:nvPr>
            <p:ph type="subTitle" idx="1"/>
          </p:nvPr>
        </p:nvSpPr>
        <p:spPr>
          <a:xfrm>
            <a:off x="1155879" y="4365938"/>
            <a:ext cx="6858000" cy="1857778"/>
          </a:xfrm>
        </p:spPr>
        <p:txBody>
          <a:bodyPr>
            <a:noAutofit/>
          </a:bodyPr>
          <a:lstStyle/>
          <a:p>
            <a:r>
              <a:rPr lang="en-US" sz="2600" dirty="0">
                <a:effectLst>
                  <a:outerShdw blurRad="38100" dist="38100" dir="2700000" algn="tl">
                    <a:srgbClr val="000000">
                      <a:alpha val="43137"/>
                    </a:srgbClr>
                  </a:outerShdw>
                </a:effectLst>
              </a:rPr>
              <a:t>Supervisor: Dr. </a:t>
            </a:r>
            <a:r>
              <a:rPr lang="en-US" sz="2600" dirty="0" err="1" smtClean="0">
                <a:effectLst>
                  <a:outerShdw blurRad="38100" dist="38100" dir="2700000" algn="tl">
                    <a:srgbClr val="000000">
                      <a:alpha val="43137"/>
                    </a:srgbClr>
                  </a:outerShdw>
                </a:effectLst>
              </a:rPr>
              <a:t>Oguntunde</a:t>
            </a:r>
            <a:endParaRPr lang="en-GB" sz="2600" dirty="0" smtClean="0">
              <a:effectLst>
                <a:outerShdw blurRad="38100" dist="38100" dir="2700000" algn="tl">
                  <a:srgbClr val="000000">
                    <a:alpha val="43137"/>
                  </a:srgbClr>
                </a:outerShdw>
              </a:effectLst>
            </a:endParaRPr>
          </a:p>
          <a:p>
            <a:endParaRPr lang="en-US" sz="2600" dirty="0" smtClean="0">
              <a:effectLst>
                <a:outerShdw blurRad="38100" dist="38100" dir="2700000" algn="tl">
                  <a:srgbClr val="000000">
                    <a:alpha val="43137"/>
                  </a:srgbClr>
                </a:outerShdw>
              </a:effectLst>
            </a:endParaRPr>
          </a:p>
          <a:p>
            <a:r>
              <a:rPr lang="en-US" sz="2600" dirty="0" smtClean="0">
                <a:effectLst>
                  <a:outerShdw blurRad="38100" dist="38100" dir="2700000" algn="tl">
                    <a:srgbClr val="000000">
                      <a:alpha val="43137"/>
                    </a:srgbClr>
                  </a:outerShdw>
                </a:effectLst>
              </a:rPr>
              <a:t>Department </a:t>
            </a:r>
            <a:r>
              <a:rPr lang="en-US" sz="2600" dirty="0">
                <a:effectLst>
                  <a:outerShdw blurRad="38100" dist="38100" dir="2700000" algn="tl">
                    <a:srgbClr val="000000">
                      <a:alpha val="43137"/>
                    </a:srgbClr>
                  </a:outerShdw>
                </a:effectLst>
              </a:rPr>
              <a:t>of Computer </a:t>
            </a:r>
            <a:r>
              <a:rPr lang="en-US" sz="2600" dirty="0" smtClean="0">
                <a:effectLst>
                  <a:outerShdw blurRad="38100" dist="38100" dir="2700000" algn="tl">
                    <a:srgbClr val="000000">
                      <a:alpha val="43137"/>
                    </a:srgbClr>
                  </a:outerShdw>
                </a:effectLst>
              </a:rPr>
              <a:t>Science,</a:t>
            </a:r>
            <a:endParaRPr lang="en-GB" sz="2600" dirty="0">
              <a:effectLst>
                <a:outerShdw blurRad="38100" dist="38100" dir="2700000" algn="tl">
                  <a:srgbClr val="000000">
                    <a:alpha val="43137"/>
                  </a:srgbClr>
                </a:outerShdw>
              </a:effectLst>
            </a:endParaRPr>
          </a:p>
          <a:p>
            <a:r>
              <a:rPr lang="en-US" sz="2600" dirty="0">
                <a:effectLst>
                  <a:outerShdw blurRad="38100" dist="38100" dir="2700000" algn="tl">
                    <a:srgbClr val="000000">
                      <a:alpha val="43137"/>
                    </a:srgbClr>
                  </a:outerShdw>
                </a:effectLst>
              </a:rPr>
              <a:t>University of </a:t>
            </a:r>
            <a:r>
              <a:rPr lang="en-US" sz="2600" dirty="0" smtClean="0">
                <a:effectLst>
                  <a:outerShdw blurRad="38100" dist="38100" dir="2700000" algn="tl">
                    <a:srgbClr val="000000">
                      <a:alpha val="43137"/>
                    </a:srgbClr>
                  </a:outerShdw>
                </a:effectLst>
              </a:rPr>
              <a:t>Ibadan.</a:t>
            </a:r>
            <a:endParaRPr lang="en-US" sz="26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1404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37882"/>
            <a:ext cx="7886700" cy="1197735"/>
          </a:xfrm>
        </p:spPr>
        <p:txBody>
          <a:bodyPr>
            <a:normAutofit/>
          </a:bodyPr>
          <a:lstStyle/>
          <a:p>
            <a:pPr algn="ctr"/>
            <a:r>
              <a:rPr lang="en-US" dirty="0" smtClean="0">
                <a:effectLst>
                  <a:outerShdw blurRad="38100" dist="38100" dir="2700000" algn="tl">
                    <a:srgbClr val="000000">
                      <a:alpha val="43137"/>
                    </a:srgbClr>
                  </a:outerShdw>
                </a:effectLst>
              </a:rPr>
              <a:t>Background of the study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28650" y="1815921"/>
            <a:ext cx="7886700" cy="4842455"/>
          </a:xfrm>
        </p:spPr>
        <p:txBody>
          <a:bodyPr>
            <a:noAutofit/>
          </a:bodyPr>
          <a:lstStyle/>
          <a:p>
            <a:pPr marL="0" indent="0">
              <a:buNone/>
            </a:pPr>
            <a:r>
              <a:rPr lang="en-US" sz="2600" dirty="0">
                <a:effectLst>
                  <a:outerShdw blurRad="38100" dist="38100" dir="2700000" algn="tl">
                    <a:srgbClr val="000000">
                      <a:alpha val="43137"/>
                    </a:srgbClr>
                  </a:outerShdw>
                </a:effectLst>
              </a:rPr>
              <a:t>Chess is a game that requires so much creativity and sophisticated reasoning that it was once thought of as something no computers will ever be able to do</a:t>
            </a:r>
            <a:r>
              <a:rPr lang="en-US" sz="2600" dirty="0" smtClean="0">
                <a:effectLst>
                  <a:outerShdw blurRad="38100" dist="38100" dir="2700000" algn="tl">
                    <a:srgbClr val="000000">
                      <a:alpha val="43137"/>
                    </a:srgbClr>
                  </a:outerShdw>
                </a:effectLst>
              </a:rPr>
              <a:t>. </a:t>
            </a:r>
            <a:r>
              <a:rPr lang="en-US" sz="2600" dirty="0">
                <a:effectLst>
                  <a:outerShdw blurRad="38100" dist="38100" dir="2700000" algn="tl">
                    <a:srgbClr val="000000">
                      <a:alpha val="43137"/>
                    </a:srgbClr>
                  </a:outerShdw>
                </a:effectLst>
              </a:rPr>
              <a:t>It was frequently listed alongside activities like poetry writing and painting, as examples of tasks that can only be performed by humans. While writing poetry has remained very difficult for computers to this day, we have had much more success building chess-playing computers</a:t>
            </a:r>
            <a:r>
              <a:rPr lang="en-US" sz="2600" dirty="0" smtClean="0">
                <a:effectLst>
                  <a:outerShdw blurRad="38100" dist="38100" dir="2700000" algn="tl">
                    <a:srgbClr val="000000">
                      <a:alpha val="43137"/>
                    </a:srgbClr>
                  </a:outerShdw>
                </a:effectLst>
              </a:rPr>
              <a:t>.</a:t>
            </a:r>
          </a:p>
          <a:p>
            <a:pPr marL="0" indent="0">
              <a:buNone/>
            </a:pPr>
            <a:r>
              <a:rPr lang="en-US" sz="2600" dirty="0">
                <a:effectLst>
                  <a:outerShdw blurRad="38100" dist="38100" dir="2700000" algn="tl">
                    <a:srgbClr val="000000">
                      <a:alpha val="43137"/>
                    </a:srgbClr>
                  </a:outerShdw>
                </a:effectLst>
              </a:rPr>
              <a:t>In 1997, IBM’s Deep Blue defeated the reigning World Chess Champion, Garry Kasparov, under standard tournament rules, for the first time in the history of chess.</a:t>
            </a:r>
            <a:endParaRPr lang="en-US" sz="26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4471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Background of the study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effectLst>
                  <a:outerShdw blurRad="38100" dist="38100" dir="2700000" algn="tl">
                    <a:srgbClr val="000000">
                      <a:alpha val="43137"/>
                    </a:srgbClr>
                  </a:outerShdw>
                </a:effectLst>
              </a:rPr>
              <a:t>In </a:t>
            </a:r>
            <a:r>
              <a:rPr lang="en-US" dirty="0">
                <a:effectLst>
                  <a:outerShdw blurRad="38100" dist="38100" dir="2700000" algn="tl">
                    <a:srgbClr val="000000">
                      <a:alpha val="43137"/>
                    </a:srgbClr>
                  </a:outerShdw>
                </a:effectLst>
              </a:rPr>
              <a:t>the ensuing two decades, both computer hardware and AI research advanced the state-of-art chess-playing computers to the point where even the best humans today have no realistic chance of defeating a modern chess engine running on a smartphone</a:t>
            </a:r>
            <a:r>
              <a:rPr lang="en-US" dirty="0" smtClean="0">
                <a:effectLst>
                  <a:outerShdw blurRad="38100" dist="38100" dir="2700000" algn="tl">
                    <a:srgbClr val="000000">
                      <a:alpha val="43137"/>
                    </a:srgbClr>
                  </a:outerShdw>
                </a:effectLst>
              </a:rPr>
              <a:t>.</a:t>
            </a:r>
          </a:p>
          <a:p>
            <a:pPr marL="0" indent="0">
              <a:buNone/>
            </a:pPr>
            <a:r>
              <a:rPr lang="en-US" dirty="0" smtClean="0">
                <a:effectLst>
                  <a:outerShdw blurRad="38100" dist="38100" dir="2700000" algn="tl">
                    <a:srgbClr val="000000">
                      <a:alpha val="43137"/>
                    </a:srgbClr>
                  </a:outerShdw>
                </a:effectLst>
              </a:rPr>
              <a:t>Although </a:t>
            </a:r>
            <a:r>
              <a:rPr lang="en-US" dirty="0">
                <a:effectLst>
                  <a:outerShdw blurRad="38100" dist="38100" dir="2700000" algn="tl">
                    <a:srgbClr val="000000">
                      <a:alpha val="43137"/>
                    </a:srgbClr>
                  </a:outerShdw>
                </a:effectLst>
              </a:rPr>
              <a:t>they differ in implementation, almost all chess engines in existence today (and all of the top contenders) implement largely the same algorithms. They are all based on the idea of the fixed-depth minimax algorithm first developed by John von Neumann in 1928, and adapted for the problem of chess by Claude E. Shannon in 1950</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2855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Problem statement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US" sz="2600" dirty="0"/>
              <a:t>Training data for deep learning chess engines are rare to come by. Some of these datasets are collated manually from tournaments played by humans and artificial intelligence (AI). These datasets are entered into online repositories for referencing.</a:t>
            </a:r>
          </a:p>
          <a:p>
            <a:pPr marL="0" indent="0">
              <a:buNone/>
            </a:pPr>
            <a:r>
              <a:rPr lang="en-US" sz="2600" dirty="0"/>
              <a:t>Generating the data needed for the “training” of this new breed of “intelligent” game engines automatically, is the focus of this study.</a:t>
            </a:r>
          </a:p>
        </p:txBody>
      </p:sp>
    </p:spTree>
    <p:extLst>
      <p:ext uri="{BB962C8B-B14F-4D97-AF65-F5344CB8AC3E}">
        <p14:creationId xmlns:p14="http://schemas.microsoft.com/office/powerpoint/2010/main" val="259681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Literature review</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600" dirty="0"/>
              <a:t>Lai, Matthew. </a:t>
            </a:r>
            <a:r>
              <a:rPr lang="en-US" sz="2600" dirty="0">
                <a:hlinkClick r:id="rId2"/>
              </a:rPr>
              <a:t>"Giraffe: Using deep reinforcement learning to play chess."</a:t>
            </a:r>
            <a:r>
              <a:rPr lang="en-US" sz="2600" dirty="0"/>
              <a:t> </a:t>
            </a:r>
            <a:r>
              <a:rPr lang="en-US" sz="2600" dirty="0" err="1"/>
              <a:t>arXiv</a:t>
            </a:r>
            <a:r>
              <a:rPr lang="en-US" sz="2600" dirty="0"/>
              <a:t> preprint arXiv:1509.01549 (2015</a:t>
            </a:r>
            <a:r>
              <a:rPr lang="en-US" sz="2600" dirty="0" smtClean="0"/>
              <a:t>).</a:t>
            </a:r>
          </a:p>
          <a:p>
            <a:r>
              <a:rPr lang="en-US" sz="2600" dirty="0" err="1"/>
              <a:t>Oshri</a:t>
            </a:r>
            <a:r>
              <a:rPr lang="en-US" sz="2600" dirty="0"/>
              <a:t>, Barak, and </a:t>
            </a:r>
            <a:r>
              <a:rPr lang="en-US" sz="2600" dirty="0" err="1"/>
              <a:t>Nishith</a:t>
            </a:r>
            <a:r>
              <a:rPr lang="en-US" sz="2600" dirty="0"/>
              <a:t> </a:t>
            </a:r>
            <a:r>
              <a:rPr lang="en-US" sz="2600" dirty="0" err="1"/>
              <a:t>Khandwala</a:t>
            </a:r>
            <a:r>
              <a:rPr lang="en-US" sz="2600" dirty="0"/>
              <a:t>. </a:t>
            </a:r>
            <a:r>
              <a:rPr lang="en-US" sz="2600" dirty="0">
                <a:hlinkClick r:id="rId3"/>
              </a:rPr>
              <a:t>"Predicting moves in chess using convolutional neural networks."</a:t>
            </a:r>
            <a:r>
              <a:rPr lang="en-US" sz="2600" dirty="0"/>
              <a:t> (2016).</a:t>
            </a:r>
          </a:p>
        </p:txBody>
      </p:sp>
    </p:spTree>
    <p:extLst>
      <p:ext uri="{BB962C8B-B14F-4D97-AF65-F5344CB8AC3E}">
        <p14:creationId xmlns:p14="http://schemas.microsoft.com/office/powerpoint/2010/main" val="2249284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Aim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600" dirty="0"/>
              <a:t>The aim of this project is to build a chess that produces data for training neural networks in </a:t>
            </a:r>
            <a:r>
              <a:rPr lang="en-US" sz="2600" b="1" dirty="0"/>
              <a:t>deep learning</a:t>
            </a:r>
            <a:r>
              <a:rPr lang="en-US" sz="2600" dirty="0"/>
              <a:t> chess engines.</a:t>
            </a:r>
          </a:p>
        </p:txBody>
      </p:sp>
    </p:spTree>
    <p:extLst>
      <p:ext uri="{BB962C8B-B14F-4D97-AF65-F5344CB8AC3E}">
        <p14:creationId xmlns:p14="http://schemas.microsoft.com/office/powerpoint/2010/main" val="106612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Objectives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lvl="0"/>
            <a:r>
              <a:rPr lang="en-US" sz="2600" dirty="0"/>
              <a:t>To design a model for a chess engine that enables </a:t>
            </a:r>
            <a:r>
              <a:rPr lang="en-US" sz="2600" b="1" dirty="0"/>
              <a:t>Human to AI</a:t>
            </a:r>
            <a:r>
              <a:rPr lang="en-US" sz="2600" dirty="0"/>
              <a:t> and </a:t>
            </a:r>
            <a:r>
              <a:rPr lang="en-US" sz="2600" b="1" dirty="0"/>
              <a:t>AI to AI</a:t>
            </a:r>
            <a:r>
              <a:rPr lang="en-US" sz="2600" dirty="0"/>
              <a:t> gaming.</a:t>
            </a:r>
          </a:p>
          <a:p>
            <a:pPr lvl="0"/>
            <a:r>
              <a:rPr lang="en-US" sz="2600" dirty="0"/>
              <a:t>To implement a chess engine model that provides data for training deep learning chess engines.</a:t>
            </a:r>
          </a:p>
        </p:txBody>
      </p:sp>
    </p:spTree>
    <p:extLst>
      <p:ext uri="{BB962C8B-B14F-4D97-AF65-F5344CB8AC3E}">
        <p14:creationId xmlns:p14="http://schemas.microsoft.com/office/powerpoint/2010/main" val="4233670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Methodology</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lvl="0"/>
            <a:r>
              <a:rPr lang="en-US" sz="2600" dirty="0"/>
              <a:t>System requirement analysis was done with review of literature on chess engines</a:t>
            </a:r>
          </a:p>
          <a:p>
            <a:pPr lvl="0"/>
            <a:r>
              <a:rPr lang="en-US" sz="2600" dirty="0"/>
              <a:t>Design will be done using data flow diagrams, use case model, </a:t>
            </a:r>
            <a:r>
              <a:rPr lang="en-US" sz="2600" dirty="0" smtClean="0"/>
              <a:t>entity-relationship </a:t>
            </a:r>
            <a:r>
              <a:rPr lang="en-US" sz="2600" dirty="0"/>
              <a:t>model and </a:t>
            </a:r>
            <a:r>
              <a:rPr lang="en-US" sz="2600" dirty="0" smtClean="0"/>
              <a:t>entity-relation ship diagrams</a:t>
            </a:r>
            <a:r>
              <a:rPr lang="en-US" sz="2600" dirty="0"/>
              <a:t>.</a:t>
            </a:r>
          </a:p>
          <a:p>
            <a:pPr lvl="0"/>
            <a:r>
              <a:rPr lang="en-US" sz="2600" dirty="0"/>
              <a:t>Coding will be done with the python programming language with plain text data in portable game notation (PGN).</a:t>
            </a:r>
          </a:p>
          <a:p>
            <a:pPr lvl="0"/>
            <a:r>
              <a:rPr lang="en-US" sz="2600" dirty="0"/>
              <a:t>Testing and Maintenance would be done deployment on a desktop computer with the command line as its interface</a:t>
            </a:r>
            <a:r>
              <a:rPr lang="en-US" sz="2600" dirty="0" smtClean="0"/>
              <a:t>.</a:t>
            </a:r>
            <a:endParaRPr lang="en-US" sz="2600" dirty="0"/>
          </a:p>
        </p:txBody>
      </p:sp>
    </p:spTree>
    <p:extLst>
      <p:ext uri="{BB962C8B-B14F-4D97-AF65-F5344CB8AC3E}">
        <p14:creationId xmlns:p14="http://schemas.microsoft.com/office/powerpoint/2010/main" val="1420929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Expected </a:t>
            </a:r>
            <a:r>
              <a:rPr lang="en-US" dirty="0" smtClean="0">
                <a:effectLst>
                  <a:outerShdw blurRad="38100" dist="38100" dir="2700000" algn="tl">
                    <a:srgbClr val="000000">
                      <a:alpha val="43137"/>
                    </a:srgbClr>
                  </a:outerShdw>
                </a:effectLst>
              </a:rPr>
              <a:t>Result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600" dirty="0"/>
              <a:t>At the end of this project a </a:t>
            </a:r>
            <a:r>
              <a:rPr lang="en-GB" sz="2600" dirty="0" smtClean="0"/>
              <a:t>complete, working chess engine that generates data for training chess neural networks will be produced.</a:t>
            </a:r>
            <a:endParaRPr lang="en-US" sz="2600" dirty="0"/>
          </a:p>
        </p:txBody>
      </p:sp>
    </p:spTree>
    <p:extLst>
      <p:ext uri="{BB962C8B-B14F-4D97-AF65-F5344CB8AC3E}">
        <p14:creationId xmlns:p14="http://schemas.microsoft.com/office/powerpoint/2010/main" val="397624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99</TotalTime>
  <Words>480</Words>
  <Application>Microsoft Office PowerPoint</Application>
  <PresentationFormat>On-screen Show (4:3)</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DESIGN AND IMPLEMENTATION OF A CHESS ENGINE FOR NEURAL NETWORK TRAINING DATA GENERATION  ADEFOKUN AHIRA JUSTICE 185576</vt:lpstr>
      <vt:lpstr>Background of the study</vt:lpstr>
      <vt:lpstr>Background of the study</vt:lpstr>
      <vt:lpstr>Problem statement</vt:lpstr>
      <vt:lpstr>Literature review</vt:lpstr>
      <vt:lpstr>Aim</vt:lpstr>
      <vt:lpstr>Objectives</vt:lpstr>
      <vt:lpstr>Methodology</vt:lpstr>
      <vt:lpstr>Expected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Justice Ahira</dc:creator>
  <cp:lastModifiedBy>Justice Ahira</cp:lastModifiedBy>
  <cp:revision>15</cp:revision>
  <dcterms:created xsi:type="dcterms:W3CDTF">2018-06-11T19:09:00Z</dcterms:created>
  <dcterms:modified xsi:type="dcterms:W3CDTF">2018-06-12T14:45:44Z</dcterms:modified>
</cp:coreProperties>
</file>