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oboto Slab"/>
      <p:regular r:id="rId28"/>
      <p:bold r:id="rId29"/>
    </p:embeddedFont>
    <p:embeddedFont>
      <p:font typeface="Roboto"/>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8CFA3DF-8152-496C-A872-BAE06590A5AF}">
  <a:tblStyle styleId="{28CFA3DF-8152-496C-A872-BAE06590A5A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Slab-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Slab-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35" Type="http://schemas.openxmlformats.org/officeDocument/2006/relationships/font" Target="fonts/Lato-bold.fntdata"/><Relationship Id="rId12" Type="http://schemas.openxmlformats.org/officeDocument/2006/relationships/slide" Target="slides/slide6.xml"/><Relationship Id="rId34" Type="http://schemas.openxmlformats.org/officeDocument/2006/relationships/font" Target="fonts/Lato-regular.fntdata"/><Relationship Id="rId15" Type="http://schemas.openxmlformats.org/officeDocument/2006/relationships/slide" Target="slides/slide9.xml"/><Relationship Id="rId37" Type="http://schemas.openxmlformats.org/officeDocument/2006/relationships/font" Target="fonts/Lato-boldItalic.fntdata"/><Relationship Id="rId14" Type="http://schemas.openxmlformats.org/officeDocument/2006/relationships/slide" Target="slides/slide8.xml"/><Relationship Id="rId36"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024845f03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024845f03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024845f03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024845f03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024845f0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024845f0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024845f0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024845f0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024845f03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024845f03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024845f03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024845f03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024845f03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024845f03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024845f03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024845f03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024845f03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024845f03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024845f03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024845f03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024845f0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024845f0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024845f0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024845f0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024845f0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024845f0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5024845f0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5024845f0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024845f0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024845f0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024845f0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024845f0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024845f0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024845f0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024845f03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024845f03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024845f03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024845f03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024845f03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024845f03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0" y="680800"/>
            <a:ext cx="5783400" cy="1965600"/>
          </a:xfrm>
          <a:prstGeom prst="rect">
            <a:avLst/>
          </a:prstGeom>
        </p:spPr>
        <p:txBody>
          <a:bodyPr anchorCtr="0" anchor="b" bIns="91425" lIns="91425" spcFirstLastPara="1" rIns="91425" wrap="square" tIns="91425">
            <a:noAutofit/>
          </a:bodyPr>
          <a:lstStyle/>
          <a:p>
            <a:pPr indent="0" lvl="0" marL="0" rtl="0" algn="ctr">
              <a:lnSpc>
                <a:spcPct val="150000"/>
              </a:lnSpc>
              <a:spcBef>
                <a:spcPts val="2400"/>
              </a:spcBef>
              <a:spcAft>
                <a:spcPts val="600"/>
              </a:spcAft>
              <a:buNone/>
            </a:pPr>
            <a:r>
              <a:rPr lang="en" sz="3000">
                <a:highlight>
                  <a:srgbClr val="000000"/>
                </a:highlight>
              </a:rPr>
              <a:t>LOCI: A CHESS ENGINE FOR GENERATING GAME DATA</a:t>
            </a:r>
            <a:endParaRPr sz="3000">
              <a:highlight>
                <a:srgbClr val="000000"/>
              </a:highlight>
            </a:endParaRPr>
          </a:p>
        </p:txBody>
      </p:sp>
      <p:sp>
        <p:nvSpPr>
          <p:cNvPr id="64" name="Google Shape;64;p13"/>
          <p:cNvSpPr txBox="1"/>
          <p:nvPr>
            <p:ph idx="1" type="subTitle"/>
          </p:nvPr>
        </p:nvSpPr>
        <p:spPr>
          <a:xfrm>
            <a:off x="1680300" y="3842725"/>
            <a:ext cx="5783400" cy="57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Supervised by Dr. Oguntunde</a:t>
            </a:r>
            <a:endParaRPr/>
          </a:p>
        </p:txBody>
      </p:sp>
      <p:sp>
        <p:nvSpPr>
          <p:cNvPr id="65" name="Google Shape;65;p13"/>
          <p:cNvSpPr txBox="1"/>
          <p:nvPr>
            <p:ph idx="1" type="subTitle"/>
          </p:nvPr>
        </p:nvSpPr>
        <p:spPr>
          <a:xfrm>
            <a:off x="1797225" y="2924125"/>
            <a:ext cx="5783400" cy="91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ADEFOKUN Ahira Justice</a:t>
            </a:r>
            <a:endParaRPr/>
          </a:p>
          <a:p>
            <a:pPr indent="0" lvl="0" marL="0" rtl="0" algn="ctr">
              <a:spcBef>
                <a:spcPts val="0"/>
              </a:spcBef>
              <a:spcAft>
                <a:spcPts val="0"/>
              </a:spcAft>
              <a:buNone/>
            </a:pPr>
            <a:r>
              <a:rPr lang="en"/>
              <a:t>185576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highlight>
                  <a:srgbClr val="000000"/>
                </a:highlight>
              </a:rPr>
              <a:t>Existing Systems</a:t>
            </a:r>
            <a:endParaRPr>
              <a:highlight>
                <a:srgbClr val="000000"/>
              </a:highlight>
            </a:endParaRPr>
          </a:p>
        </p:txBody>
      </p:sp>
      <p:sp>
        <p:nvSpPr>
          <p:cNvPr id="119" name="Google Shape;119;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457200" lvl="0" marL="0" rtl="0" algn="l">
              <a:lnSpc>
                <a:spcPct val="150000"/>
              </a:lnSpc>
              <a:spcBef>
                <a:spcPts val="0"/>
              </a:spcBef>
              <a:spcAft>
                <a:spcPts val="0"/>
              </a:spcAft>
              <a:buNone/>
            </a:pPr>
            <a:r>
              <a:rPr lang="en" sz="2000">
                <a:latin typeface="Lato"/>
                <a:ea typeface="Lato"/>
                <a:cs typeface="Lato"/>
                <a:sym typeface="Lato"/>
              </a:rPr>
              <a:t>The existing systems, by which a developer of deep learning chess engines could collate data for the training of its neural network is largely a mammoth task of obtaining precomputed data of chess games from online repositories and normalizing or parsing such data into usable formats either by manual means or automated scripting or both.</a:t>
            </a:r>
            <a:endParaRPr sz="2000">
              <a:latin typeface="Lato"/>
              <a:ea typeface="Lato"/>
              <a:cs typeface="Lato"/>
              <a:sym typeface="Lato"/>
            </a:endParaRPr>
          </a:p>
          <a:p>
            <a:pPr indent="457200" lvl="0" marL="0" rtl="0" algn="l">
              <a:lnSpc>
                <a:spcPct val="150000"/>
              </a:lnSpc>
              <a:spcBef>
                <a:spcPts val="0"/>
              </a:spcBef>
              <a:spcAft>
                <a:spcPts val="0"/>
              </a:spcAft>
              <a:buNone/>
            </a:pPr>
            <a:r>
              <a:rPr lang="en" sz="2000">
                <a:latin typeface="Lato"/>
                <a:ea typeface="Lato"/>
                <a:cs typeface="Lato"/>
                <a:sym typeface="Lato"/>
              </a:rPr>
              <a:t>Also, there are no systems of note, which permit evaluation function changes to the degree of studying effects of heuristics changes.</a:t>
            </a:r>
            <a:endParaRPr sz="20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highlight>
                  <a:srgbClr val="000000"/>
                </a:highlight>
              </a:rPr>
              <a:t>Proposed System</a:t>
            </a:r>
            <a:endParaRPr>
              <a:highlight>
                <a:srgbClr val="000000"/>
              </a:highlight>
            </a:endParaRPr>
          </a:p>
        </p:txBody>
      </p:sp>
      <p:sp>
        <p:nvSpPr>
          <p:cNvPr id="125" name="Google Shape;125;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457200" lvl="0" marL="0" rtl="0" algn="l">
              <a:lnSpc>
                <a:spcPct val="150000"/>
              </a:lnSpc>
              <a:spcBef>
                <a:spcPts val="0"/>
              </a:spcBef>
              <a:spcAft>
                <a:spcPts val="0"/>
              </a:spcAft>
              <a:buNone/>
            </a:pPr>
            <a:r>
              <a:rPr lang="en" sz="1900">
                <a:latin typeface="Lato"/>
                <a:ea typeface="Lato"/>
                <a:cs typeface="Lato"/>
                <a:sym typeface="Lato"/>
              </a:rPr>
              <a:t>The proposed system generates game data dynamically, as games played in-the-moment by two distinct “artificial intelligences” and stored as portable game notation (PGN).</a:t>
            </a:r>
            <a:endParaRPr sz="1900">
              <a:latin typeface="Lato"/>
              <a:ea typeface="Lato"/>
              <a:cs typeface="Lato"/>
              <a:sym typeface="Lato"/>
            </a:endParaRPr>
          </a:p>
          <a:p>
            <a:pPr indent="457200" lvl="0" marL="0" rtl="0" algn="l">
              <a:lnSpc>
                <a:spcPct val="150000"/>
              </a:lnSpc>
              <a:spcBef>
                <a:spcPts val="0"/>
              </a:spcBef>
              <a:spcAft>
                <a:spcPts val="0"/>
              </a:spcAft>
              <a:buNone/>
            </a:pPr>
            <a:r>
              <a:rPr lang="en" sz="1900">
                <a:latin typeface="Lato"/>
                <a:ea typeface="Lato"/>
                <a:cs typeface="Lato"/>
                <a:sym typeface="Lato"/>
              </a:rPr>
              <a:t>The system is designed to receive input from the user on the number of games to compute. It is also designed to receive configuration input specifying the value of individual game pieces. These configuration files prescribe the behavior of the artificial intelligences that will play against each other.</a:t>
            </a:r>
            <a:endParaRPr sz="19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4"/>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000000"/>
                </a:highlight>
              </a:rPr>
              <a:t>Use Case Diagram</a:t>
            </a:r>
            <a:endParaRPr>
              <a:highlight>
                <a:srgbClr val="000000"/>
              </a:highlight>
            </a:endParaRPr>
          </a:p>
        </p:txBody>
      </p:sp>
      <p:pic>
        <p:nvPicPr>
          <p:cNvPr id="131" name="Google Shape;131;p24"/>
          <p:cNvPicPr preferRelativeResize="0"/>
          <p:nvPr/>
        </p:nvPicPr>
        <p:blipFill>
          <a:blip r:embed="rId3">
            <a:alphaModFix/>
          </a:blip>
          <a:stretch>
            <a:fillRect/>
          </a:stretch>
        </p:blipFill>
        <p:spPr>
          <a:xfrm>
            <a:off x="2432006" y="1"/>
            <a:ext cx="4279993" cy="514350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5"/>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000000"/>
                </a:highlight>
              </a:rPr>
              <a:t>Activity </a:t>
            </a:r>
            <a:r>
              <a:rPr lang="en">
                <a:highlight>
                  <a:srgbClr val="000000"/>
                </a:highlight>
              </a:rPr>
              <a:t>Diagram</a:t>
            </a:r>
            <a:endParaRPr>
              <a:highlight>
                <a:srgbClr val="000000"/>
              </a:highlight>
            </a:endParaRPr>
          </a:p>
        </p:txBody>
      </p:sp>
      <p:pic>
        <p:nvPicPr>
          <p:cNvPr id="137" name="Google Shape;137;p25"/>
          <p:cNvPicPr preferRelativeResize="0"/>
          <p:nvPr/>
        </p:nvPicPr>
        <p:blipFill>
          <a:blip r:embed="rId3">
            <a:alphaModFix/>
          </a:blip>
          <a:stretch>
            <a:fillRect/>
          </a:stretch>
        </p:blipFill>
        <p:spPr>
          <a:xfrm>
            <a:off x="2887063" y="0"/>
            <a:ext cx="3369876" cy="514350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6"/>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highlight>
                  <a:srgbClr val="000000"/>
                </a:highlight>
              </a:rPr>
              <a:t>System Architecture</a:t>
            </a:r>
            <a:endParaRPr>
              <a:highlight>
                <a:srgbClr val="000000"/>
              </a:highlight>
            </a:endParaRPr>
          </a:p>
        </p:txBody>
      </p:sp>
      <p:pic>
        <p:nvPicPr>
          <p:cNvPr id="143" name="Google Shape;143;p26"/>
          <p:cNvPicPr preferRelativeResize="0"/>
          <p:nvPr/>
        </p:nvPicPr>
        <p:blipFill>
          <a:blip r:embed="rId3">
            <a:alphaModFix/>
          </a:blip>
          <a:stretch>
            <a:fillRect/>
          </a:stretch>
        </p:blipFill>
        <p:spPr>
          <a:xfrm>
            <a:off x="1675775" y="607288"/>
            <a:ext cx="5792462" cy="392892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highlight>
                  <a:srgbClr val="000000"/>
                </a:highlight>
              </a:rPr>
              <a:t>Results</a:t>
            </a:r>
            <a:endParaRPr>
              <a:highlight>
                <a:srgbClr val="000000"/>
              </a:highlight>
            </a:endParaRPr>
          </a:p>
        </p:txBody>
      </p:sp>
      <p:pic>
        <p:nvPicPr>
          <p:cNvPr id="149" name="Google Shape;149;p27"/>
          <p:cNvPicPr preferRelativeResize="0"/>
          <p:nvPr/>
        </p:nvPicPr>
        <p:blipFill>
          <a:blip r:embed="rId3">
            <a:alphaModFix/>
          </a:blip>
          <a:stretch>
            <a:fillRect/>
          </a:stretch>
        </p:blipFill>
        <p:spPr>
          <a:xfrm>
            <a:off x="1286325" y="1144125"/>
            <a:ext cx="6571341" cy="3694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highlight>
                  <a:srgbClr val="000000"/>
                </a:highlight>
              </a:rPr>
              <a:t>Results</a:t>
            </a:r>
            <a:endParaRPr>
              <a:highlight>
                <a:srgbClr val="000000"/>
              </a:highlight>
            </a:endParaRPr>
          </a:p>
        </p:txBody>
      </p:sp>
      <p:pic>
        <p:nvPicPr>
          <p:cNvPr id="155" name="Google Shape;155;p28"/>
          <p:cNvPicPr preferRelativeResize="0"/>
          <p:nvPr/>
        </p:nvPicPr>
        <p:blipFill>
          <a:blip r:embed="rId3">
            <a:alphaModFix/>
          </a:blip>
          <a:stretch>
            <a:fillRect/>
          </a:stretch>
        </p:blipFill>
        <p:spPr>
          <a:xfrm>
            <a:off x="1286325" y="1144125"/>
            <a:ext cx="6571341" cy="3694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highlight>
                  <a:srgbClr val="000000"/>
                </a:highlight>
              </a:rPr>
              <a:t>Results</a:t>
            </a:r>
            <a:endParaRPr>
              <a:highlight>
                <a:srgbClr val="000000"/>
              </a:highlight>
            </a:endParaRPr>
          </a:p>
        </p:txBody>
      </p:sp>
      <p:pic>
        <p:nvPicPr>
          <p:cNvPr id="161" name="Google Shape;161;p29"/>
          <p:cNvPicPr preferRelativeResize="0"/>
          <p:nvPr/>
        </p:nvPicPr>
        <p:blipFill>
          <a:blip r:embed="rId3">
            <a:alphaModFix/>
          </a:blip>
          <a:stretch>
            <a:fillRect/>
          </a:stretch>
        </p:blipFill>
        <p:spPr>
          <a:xfrm>
            <a:off x="1286325" y="1144125"/>
            <a:ext cx="6571341" cy="3694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highlight>
                  <a:srgbClr val="000000"/>
                </a:highlight>
              </a:rPr>
              <a:t>Results</a:t>
            </a:r>
            <a:endParaRPr>
              <a:highlight>
                <a:srgbClr val="000000"/>
              </a:highlight>
            </a:endParaRPr>
          </a:p>
        </p:txBody>
      </p:sp>
      <p:pic>
        <p:nvPicPr>
          <p:cNvPr id="167" name="Google Shape;167;p30"/>
          <p:cNvPicPr preferRelativeResize="0"/>
          <p:nvPr/>
        </p:nvPicPr>
        <p:blipFill>
          <a:blip r:embed="rId3">
            <a:alphaModFix/>
          </a:blip>
          <a:stretch>
            <a:fillRect/>
          </a:stretch>
        </p:blipFill>
        <p:spPr>
          <a:xfrm>
            <a:off x="1286325" y="1144125"/>
            <a:ext cx="6571341" cy="3694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highlight>
                  <a:srgbClr val="000000"/>
                </a:highlight>
              </a:rPr>
              <a:t>Results</a:t>
            </a:r>
            <a:endParaRPr>
              <a:highlight>
                <a:srgbClr val="000000"/>
              </a:highlight>
            </a:endParaRPr>
          </a:p>
        </p:txBody>
      </p:sp>
      <p:sp>
        <p:nvSpPr>
          <p:cNvPr id="173" name="Google Shape;173;p3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a:t>PGN Output</a:t>
            </a:r>
            <a:endParaRPr/>
          </a:p>
          <a:p>
            <a:pPr indent="0" lvl="0" marL="0" rtl="0" algn="l">
              <a:lnSpc>
                <a:spcPct val="135714"/>
              </a:lnSpc>
              <a:spcBef>
                <a:spcPts val="0"/>
              </a:spcBef>
              <a:spcAft>
                <a:spcPts val="0"/>
              </a:spcAft>
              <a:buNone/>
            </a:pPr>
            <a:r>
              <a:rPr b="1" lang="en" sz="1400">
                <a:solidFill>
                  <a:srgbClr val="569CD6"/>
                </a:solidFill>
                <a:highlight>
                  <a:srgbClr val="000000"/>
                </a:highlight>
                <a:latin typeface="Courier New"/>
                <a:ea typeface="Courier New"/>
                <a:cs typeface="Courier New"/>
                <a:sym typeface="Courier New"/>
              </a:rPr>
              <a:t>1. g4 Nc6 2. d3 Nf6 3. f3 Nxg4 4. a4 Nxh2 5. b4 Nxf1 6. e3 Nxe3 7. Kd2 Nxd1 8. a5 Nxb4 9. Ra2 Nxa2 10. Bb2 Nxb2 11. Ke3 Nxd3 12. a6 bxa6 13. Rh2 Nab4 14. Rh1 Nxc2+ 15. Kd2 Nd4 16. Kc3 Nxf3 17. Rh2 Nxh2 18. Kb3 Nf3 19. Ka3 Nxg1 20. Kb3 Nf3 21. Ka3 c5 22. Kb3 d5 23. Ka3 e5 24. Kb3 Bf5 25. Ka3 Nd4 26. Ka2 Bd6 27. Ka1 O-O 28. Ka2 Qf6 29. Ka3 Rfb8 30. Ka4 Rxb1 31. Ka3 Rb2 32. Ka4 Rab8 33. Ka3 R8b3+ 34. Ka4 h5 35. Ka5 Kh7 36. Ka4 c4 37. Ka5 Bc5 38. Ka4 e4 39. Ka5 Ne5 40. Ka4 Qg6 41. Ka5 h4 42. Ka4 h3 43. Ka5 h2 44. Ka4 h1=R 45. Ka5 Rhb1 46. Ka4 Rb4+ 47. Ka3 R4b3+ 48. Ka4 Rb4+ 49. Ka3 R4b3+ 50. Ka4 Rb4+ 51. Ka3 R4b3+ 52. Ka4 Rb4+ 53. Ka3 R4b3+ 54. Ka4 </a:t>
            </a:r>
            <a:r>
              <a:rPr b="1" lang="en" sz="1400">
                <a:solidFill>
                  <a:srgbClr val="CE9178"/>
                </a:solidFill>
                <a:highlight>
                  <a:srgbClr val="000000"/>
                </a:highlight>
                <a:latin typeface="Courier New"/>
                <a:ea typeface="Courier New"/>
                <a:cs typeface="Courier New"/>
                <a:sym typeface="Courier New"/>
              </a:rPr>
              <a:t>1/2-1/2</a:t>
            </a:r>
            <a:endParaRPr sz="1400">
              <a:highlight>
                <a:srgbClr val="00000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highlight>
                  <a:srgbClr val="000000"/>
                </a:highlight>
              </a:rPr>
              <a:t>Introduction</a:t>
            </a:r>
            <a:endParaRPr>
              <a:highlight>
                <a:srgbClr val="000000"/>
              </a:highlight>
            </a:endParaRPr>
          </a:p>
        </p:txBody>
      </p:sp>
      <p:sp>
        <p:nvSpPr>
          <p:cNvPr id="71" name="Google Shape;71;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rPr lang="en" sz="2000">
                <a:latin typeface="Lato"/>
                <a:ea typeface="Lato"/>
                <a:cs typeface="Lato"/>
                <a:sym typeface="Lato"/>
              </a:rPr>
              <a:t>Chess is a game that requires much creativity and sophisticated reasoning that it was once thought of as something no computers will ever be able to do. It was frequently listed alongside activities like poetry writing and painting, as examples of tasks that can only be performed by humans. While writing poetry has remained very difficult for computers to this day, we have had much more success building chess-playing computers.</a:t>
            </a:r>
            <a:endParaRPr sz="20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highlight>
                  <a:srgbClr val="000000"/>
                </a:highlight>
              </a:rPr>
              <a:t>References</a:t>
            </a:r>
            <a:endParaRPr>
              <a:highlight>
                <a:srgbClr val="000000"/>
              </a:highlight>
            </a:endParaRPr>
          </a:p>
        </p:txBody>
      </p:sp>
      <p:sp>
        <p:nvSpPr>
          <p:cNvPr id="179" name="Google Shape;179;p3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400">
                <a:latin typeface="Lato"/>
                <a:ea typeface="Lato"/>
                <a:cs typeface="Lato"/>
                <a:sym typeface="Lato"/>
              </a:rPr>
              <a:t>Ahle, T. D. (n.d.). </a:t>
            </a:r>
            <a:r>
              <a:rPr i="1" lang="en" sz="1400">
                <a:latin typeface="Lato"/>
                <a:ea typeface="Lato"/>
                <a:cs typeface="Lato"/>
                <a:sym typeface="Lato"/>
              </a:rPr>
              <a:t>Sunfish</a:t>
            </a:r>
            <a:r>
              <a:rPr lang="en" sz="1400">
                <a:latin typeface="Lato"/>
                <a:ea typeface="Lato"/>
                <a:cs typeface="Lato"/>
                <a:sym typeface="Lato"/>
              </a:rPr>
              <a:t>. Retrieved from GitHub: https://github.com/thomasahle/sunfish</a:t>
            </a:r>
            <a:endParaRPr sz="1400">
              <a:latin typeface="Lato"/>
              <a:ea typeface="Lato"/>
              <a:cs typeface="Lato"/>
              <a:sym typeface="Lato"/>
            </a:endParaRPr>
          </a:p>
          <a:p>
            <a:pPr indent="0" lvl="0" marL="0" rtl="0" algn="l">
              <a:spcBef>
                <a:spcPts val="1600"/>
              </a:spcBef>
              <a:spcAft>
                <a:spcPts val="0"/>
              </a:spcAft>
              <a:buClr>
                <a:srgbClr val="000000"/>
              </a:buClr>
              <a:buSzPts val="1100"/>
              <a:buFont typeface="Arial"/>
              <a:buNone/>
            </a:pPr>
            <a:r>
              <a:rPr lang="en" sz="1400">
                <a:latin typeface="Lato"/>
                <a:ea typeface="Lato"/>
                <a:cs typeface="Lato"/>
                <a:sym typeface="Lato"/>
              </a:rPr>
              <a:t>Bernhardsson, E. (2017). </a:t>
            </a:r>
            <a:r>
              <a:rPr i="1" lang="en" sz="1400">
                <a:latin typeface="Lato"/>
                <a:ea typeface="Lato"/>
                <a:cs typeface="Lato"/>
                <a:sym typeface="Lato"/>
              </a:rPr>
              <a:t>Deep Pink</a:t>
            </a:r>
            <a:r>
              <a:rPr lang="en" sz="1400">
                <a:latin typeface="Lato"/>
                <a:ea typeface="Lato"/>
                <a:cs typeface="Lato"/>
                <a:sym typeface="Lato"/>
              </a:rPr>
              <a:t>. Retrieved from Github: https://github.com/erikbern/deep-pink</a:t>
            </a:r>
            <a:endParaRPr sz="1400">
              <a:latin typeface="Lato"/>
              <a:ea typeface="Lato"/>
              <a:cs typeface="Lato"/>
              <a:sym typeface="Lato"/>
            </a:endParaRPr>
          </a:p>
          <a:p>
            <a:pPr indent="0" lvl="0" marL="0" rtl="0" algn="l">
              <a:spcBef>
                <a:spcPts val="1600"/>
              </a:spcBef>
              <a:spcAft>
                <a:spcPts val="0"/>
              </a:spcAft>
              <a:buClr>
                <a:srgbClr val="000000"/>
              </a:buClr>
              <a:buSzPts val="1100"/>
              <a:buFont typeface="Arial"/>
              <a:buNone/>
            </a:pPr>
            <a:r>
              <a:rPr lang="en" sz="1400">
                <a:latin typeface="Lato"/>
                <a:ea typeface="Lato"/>
                <a:cs typeface="Lato"/>
                <a:sym typeface="Lato"/>
              </a:rPr>
              <a:t>Fiekas, N. (2019, January). </a:t>
            </a:r>
            <a:r>
              <a:rPr i="1" lang="en" sz="1400">
                <a:latin typeface="Lato"/>
                <a:ea typeface="Lato"/>
                <a:cs typeface="Lato"/>
                <a:sym typeface="Lato"/>
              </a:rPr>
              <a:t>python-chess</a:t>
            </a:r>
            <a:r>
              <a:rPr lang="en" sz="1400">
                <a:latin typeface="Lato"/>
                <a:ea typeface="Lato"/>
                <a:cs typeface="Lato"/>
                <a:sym typeface="Lato"/>
              </a:rPr>
              <a:t>. Retrieved from https://pypi.org/project/python-chess/</a:t>
            </a:r>
            <a:endParaRPr sz="1400">
              <a:latin typeface="Lato"/>
              <a:ea typeface="Lato"/>
              <a:cs typeface="Lato"/>
              <a:sym typeface="Lato"/>
            </a:endParaRPr>
          </a:p>
          <a:p>
            <a:pPr indent="0" lvl="0" marL="0" rtl="0" algn="l">
              <a:spcBef>
                <a:spcPts val="1600"/>
              </a:spcBef>
              <a:spcAft>
                <a:spcPts val="0"/>
              </a:spcAft>
              <a:buNone/>
            </a:pPr>
            <a:r>
              <a:rPr lang="en" sz="1400">
                <a:latin typeface="Lato"/>
                <a:ea typeface="Lato"/>
                <a:cs typeface="Lato"/>
                <a:sym typeface="Lato"/>
              </a:rPr>
              <a:t>Lai, M. (2015). </a:t>
            </a:r>
            <a:r>
              <a:rPr i="1" lang="en" sz="1400">
                <a:latin typeface="Lato"/>
                <a:ea typeface="Lato"/>
                <a:cs typeface="Lato"/>
                <a:sym typeface="Lato"/>
              </a:rPr>
              <a:t>Giraffe: Using Deep Reinforcement Learning to Play Chess.</a:t>
            </a:r>
            <a:r>
              <a:rPr lang="en" sz="1400">
                <a:latin typeface="Lato"/>
                <a:ea typeface="Lato"/>
                <a:cs typeface="Lato"/>
                <a:sym typeface="Lato"/>
              </a:rPr>
              <a:t> Imperial College London, Department of Computing, London.</a:t>
            </a:r>
            <a:endParaRPr sz="1400">
              <a:latin typeface="Lato"/>
              <a:ea typeface="Lato"/>
              <a:cs typeface="Lato"/>
              <a:sym typeface="Lato"/>
            </a:endParaRPr>
          </a:p>
          <a:p>
            <a:pPr indent="0" lvl="0" marL="0" rtl="0" algn="l">
              <a:spcBef>
                <a:spcPts val="1600"/>
              </a:spcBef>
              <a:spcAft>
                <a:spcPts val="1600"/>
              </a:spcAft>
              <a:buNone/>
            </a:pPr>
            <a:r>
              <a:rPr lang="en" sz="1400">
                <a:latin typeface="Lato"/>
                <a:ea typeface="Lato"/>
                <a:cs typeface="Lato"/>
                <a:sym typeface="Lato"/>
              </a:rPr>
              <a:t>Levy, D. (1983). </a:t>
            </a:r>
            <a:r>
              <a:rPr i="1" lang="en" sz="1400">
                <a:latin typeface="Lato"/>
                <a:ea typeface="Lato"/>
                <a:cs typeface="Lato"/>
                <a:sym typeface="Lato"/>
              </a:rPr>
              <a:t>Computer Gamesmanship: The Complete Guide to Creating and Structuring Intelligent Games Programs.</a:t>
            </a:r>
            <a:r>
              <a:rPr lang="en" sz="1400">
                <a:latin typeface="Lato"/>
                <a:ea typeface="Lato"/>
                <a:cs typeface="Lato"/>
                <a:sym typeface="Lato"/>
              </a:rPr>
              <a:t> New York, New York, United States of America: Simon &amp; Schuster, Inc.</a:t>
            </a:r>
            <a:endParaRPr sz="1400">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highlight>
                  <a:srgbClr val="000000"/>
                </a:highlight>
              </a:rPr>
              <a:t>References</a:t>
            </a:r>
            <a:endParaRPr>
              <a:highlight>
                <a:srgbClr val="000000"/>
              </a:highlight>
            </a:endParaRPr>
          </a:p>
        </p:txBody>
      </p:sp>
      <p:sp>
        <p:nvSpPr>
          <p:cNvPr id="185" name="Google Shape;185;p3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Lato"/>
                <a:ea typeface="Lato"/>
                <a:cs typeface="Lato"/>
                <a:sym typeface="Lato"/>
              </a:rPr>
              <a:t>Shinners, P., Dudfield, R., Appen, M. v., &amp; Pendleton, B. (2018, July). </a:t>
            </a:r>
            <a:r>
              <a:rPr i="1" lang="en" sz="1400">
                <a:latin typeface="Lato"/>
                <a:ea typeface="Lato"/>
                <a:cs typeface="Lato"/>
                <a:sym typeface="Lato"/>
              </a:rPr>
              <a:t>Pygame</a:t>
            </a:r>
            <a:r>
              <a:rPr lang="en" sz="1400">
                <a:latin typeface="Lato"/>
                <a:ea typeface="Lato"/>
                <a:cs typeface="Lato"/>
                <a:sym typeface="Lato"/>
              </a:rPr>
              <a:t>. Retrieved from https://pypi.org/project/Pygame/</a:t>
            </a:r>
            <a:endParaRPr sz="1400">
              <a:latin typeface="Lato"/>
              <a:ea typeface="Lato"/>
              <a:cs typeface="Lato"/>
              <a:sym typeface="Lato"/>
            </a:endParaRPr>
          </a:p>
          <a:p>
            <a:pPr indent="0" lvl="0" marL="0" rtl="0" algn="l">
              <a:spcBef>
                <a:spcPts val="1600"/>
              </a:spcBef>
              <a:spcAft>
                <a:spcPts val="0"/>
              </a:spcAft>
              <a:buNone/>
            </a:pPr>
            <a:r>
              <a:rPr lang="en" sz="1400">
                <a:latin typeface="Lato"/>
                <a:ea typeface="Lato"/>
                <a:cs typeface="Lato"/>
                <a:sym typeface="Lato"/>
              </a:rPr>
              <a:t>Soltis, A. E. (2017, September 26). Chess. </a:t>
            </a:r>
            <a:r>
              <a:rPr i="1" lang="en" sz="1400">
                <a:latin typeface="Lato"/>
                <a:ea typeface="Lato"/>
                <a:cs typeface="Lato"/>
                <a:sym typeface="Lato"/>
              </a:rPr>
              <a:t>Encyclopædia Britannica</a:t>
            </a:r>
            <a:r>
              <a:rPr lang="en" sz="1400">
                <a:latin typeface="Lato"/>
                <a:ea typeface="Lato"/>
                <a:cs typeface="Lato"/>
                <a:sym typeface="Lato"/>
              </a:rPr>
              <a:t>. Encyclopædia Britannica, inc. Retrieved February 12, 2019, from https://www.britannica.com/topic/chess</a:t>
            </a:r>
            <a:endParaRPr sz="1400">
              <a:latin typeface="Lato"/>
              <a:ea typeface="Lato"/>
              <a:cs typeface="Lato"/>
              <a:sym typeface="Lato"/>
            </a:endParaRPr>
          </a:p>
          <a:p>
            <a:pPr indent="0" lvl="0" marL="0" rtl="0" algn="l">
              <a:spcBef>
                <a:spcPts val="1600"/>
              </a:spcBef>
              <a:spcAft>
                <a:spcPts val="1600"/>
              </a:spcAft>
              <a:buClr>
                <a:srgbClr val="000000"/>
              </a:buClr>
              <a:buSzPts val="1100"/>
              <a:buFont typeface="Arial"/>
              <a:buNone/>
            </a:pPr>
            <a:r>
              <a:rPr lang="en" sz="1400">
                <a:latin typeface="Lato"/>
                <a:ea typeface="Lato"/>
                <a:cs typeface="Lato"/>
                <a:sym typeface="Lato"/>
              </a:rPr>
              <a:t>Sommerville, I. (2011). </a:t>
            </a:r>
            <a:r>
              <a:rPr i="1" lang="en" sz="1400">
                <a:latin typeface="Lato"/>
                <a:ea typeface="Lato"/>
                <a:cs typeface="Lato"/>
                <a:sym typeface="Lato"/>
              </a:rPr>
              <a:t>Software Engineering</a:t>
            </a:r>
            <a:r>
              <a:rPr lang="en" sz="1400">
                <a:latin typeface="Lato"/>
                <a:ea typeface="Lato"/>
                <a:cs typeface="Lato"/>
                <a:sym typeface="Lato"/>
              </a:rPr>
              <a:t> (9th ed.). United States of America: Pearson Education, Inc.</a:t>
            </a:r>
            <a:endParaRPr sz="14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idx="1" type="body"/>
          </p:nvPr>
        </p:nvSpPr>
        <p:spPr>
          <a:xfrm>
            <a:off x="387900" y="1603100"/>
            <a:ext cx="8368200" cy="2965800"/>
          </a:xfrm>
          <a:prstGeom prst="rect">
            <a:avLst/>
          </a:prstGeom>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rPr lang="en" sz="2000">
                <a:latin typeface="Lato"/>
                <a:ea typeface="Lato"/>
                <a:cs typeface="Lato"/>
                <a:sym typeface="Lato"/>
              </a:rPr>
              <a:t>Training data for deep learning chess engines is rare to come by. Some of these datasets are collated manually from tournaments played by humans and artificial intelligence (AI). These datasets are entered into online repositories for referencing. This project allows researchers to generate the data needed for the “training” of this new breed of “intelligent” game engines.</a:t>
            </a:r>
            <a:endParaRPr sz="2000">
              <a:latin typeface="Lato"/>
              <a:ea typeface="Lato"/>
              <a:cs typeface="Lato"/>
              <a:sym typeface="Lato"/>
            </a:endParaRPr>
          </a:p>
        </p:txBody>
      </p:sp>
      <p:sp>
        <p:nvSpPr>
          <p:cNvPr id="77" name="Google Shape;77;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highlight>
                  <a:srgbClr val="000000"/>
                </a:highlight>
              </a:rPr>
              <a:t>Problem Statement</a:t>
            </a:r>
            <a:endParaRPr>
              <a:highlight>
                <a:srgbClr val="000000"/>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highlight>
                  <a:srgbClr val="000000"/>
                </a:highlight>
              </a:rPr>
              <a:t>Problem Statement</a:t>
            </a:r>
            <a:endParaRPr>
              <a:highlight>
                <a:srgbClr val="000000"/>
              </a:highlight>
            </a:endParaRPr>
          </a:p>
        </p:txBody>
      </p:sp>
      <p:sp>
        <p:nvSpPr>
          <p:cNvPr id="83" name="Google Shape;83;p16"/>
          <p:cNvSpPr txBox="1"/>
          <p:nvPr>
            <p:ph idx="1" type="body"/>
          </p:nvPr>
        </p:nvSpPr>
        <p:spPr>
          <a:xfrm>
            <a:off x="387900" y="1614925"/>
            <a:ext cx="8368200" cy="2953800"/>
          </a:xfrm>
          <a:prstGeom prst="rect">
            <a:avLst/>
          </a:prstGeom>
        </p:spPr>
        <p:txBody>
          <a:bodyPr anchorCtr="0" anchor="t" bIns="91425" lIns="91425" spcFirstLastPara="1" rIns="91425" wrap="square" tIns="91425">
            <a:noAutofit/>
          </a:bodyPr>
          <a:lstStyle/>
          <a:p>
            <a:pPr indent="457200" lvl="0" marL="0" rtl="0" algn="just">
              <a:lnSpc>
                <a:spcPct val="150000"/>
              </a:lnSpc>
              <a:spcBef>
                <a:spcPts val="0"/>
              </a:spcBef>
              <a:spcAft>
                <a:spcPts val="0"/>
              </a:spcAft>
              <a:buClr>
                <a:srgbClr val="000000"/>
              </a:buClr>
              <a:buSzPts val="1100"/>
              <a:buFont typeface="Arial"/>
              <a:buNone/>
            </a:pPr>
            <a:r>
              <a:rPr lang="en" sz="2000">
                <a:latin typeface="Lato"/>
                <a:ea typeface="Lato"/>
                <a:cs typeface="Lato"/>
                <a:sym typeface="Lato"/>
              </a:rPr>
              <a:t>Also, ready tools for the comparison of different evaluation function metrics are not readily available. This project intends to address this problem by allowing researchers provide custom evaluation heuristics directly to the engine, and then observe how it performs.</a:t>
            </a:r>
            <a:endParaRPr sz="20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idx="1" type="body"/>
          </p:nvPr>
        </p:nvSpPr>
        <p:spPr>
          <a:xfrm>
            <a:off x="387900" y="1603100"/>
            <a:ext cx="8368200" cy="3168600"/>
          </a:xfrm>
          <a:prstGeom prst="rect">
            <a:avLst/>
          </a:prstGeom>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rPr lang="en" sz="2000">
                <a:latin typeface="Lato"/>
                <a:ea typeface="Lato"/>
                <a:cs typeface="Lato"/>
                <a:sym typeface="Lato"/>
              </a:rPr>
              <a:t>The aim of this project is to build a chess engine that produces data that can be used for the training of neural networks in deep learning chess engines, used in the analysis of chess engine strength, and be used to rapidly determine the effect of heuristic changes made to chess engine evaluation functions.</a:t>
            </a:r>
            <a:endParaRPr sz="2000">
              <a:latin typeface="Lato"/>
              <a:ea typeface="Lato"/>
              <a:cs typeface="Lato"/>
              <a:sym typeface="Lato"/>
            </a:endParaRPr>
          </a:p>
        </p:txBody>
      </p:sp>
      <p:sp>
        <p:nvSpPr>
          <p:cNvPr id="89" name="Google Shape;89;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highlight>
                  <a:srgbClr val="000000"/>
                </a:highlight>
              </a:rPr>
              <a:t>Aim</a:t>
            </a:r>
            <a:endParaRPr>
              <a:highlight>
                <a:srgbClr val="000000"/>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highlight>
                  <a:srgbClr val="000000"/>
                </a:highlight>
              </a:rPr>
              <a:t>Objectives</a:t>
            </a:r>
            <a:endParaRPr>
              <a:highlight>
                <a:srgbClr val="000000"/>
              </a:highlight>
            </a:endParaRPr>
          </a:p>
        </p:txBody>
      </p:sp>
      <p:sp>
        <p:nvSpPr>
          <p:cNvPr id="95" name="Google Shape;95;p18"/>
          <p:cNvSpPr txBox="1"/>
          <p:nvPr>
            <p:ph idx="1" type="body"/>
          </p:nvPr>
        </p:nvSpPr>
        <p:spPr>
          <a:xfrm>
            <a:off x="387900" y="1555800"/>
            <a:ext cx="8368200" cy="3012900"/>
          </a:xfrm>
          <a:prstGeom prst="rect">
            <a:avLst/>
          </a:prstGeom>
        </p:spPr>
        <p:txBody>
          <a:bodyPr anchorCtr="0" anchor="t" bIns="91425" lIns="91425" spcFirstLastPara="1" rIns="91425" wrap="square" tIns="91425">
            <a:noAutofit/>
          </a:bodyPr>
          <a:lstStyle/>
          <a:p>
            <a:pPr indent="457200" lvl="0" marL="0" rtl="0" algn="l">
              <a:lnSpc>
                <a:spcPct val="150000"/>
              </a:lnSpc>
              <a:spcBef>
                <a:spcPts val="0"/>
              </a:spcBef>
              <a:spcAft>
                <a:spcPts val="0"/>
              </a:spcAft>
              <a:buClr>
                <a:srgbClr val="000000"/>
              </a:buClr>
              <a:buSzPts val="1100"/>
              <a:buFont typeface="Arial"/>
              <a:buNone/>
            </a:pPr>
            <a:r>
              <a:rPr lang="en" sz="2000">
                <a:latin typeface="Lato"/>
                <a:ea typeface="Lato"/>
                <a:cs typeface="Lato"/>
                <a:sym typeface="Lato"/>
              </a:rPr>
              <a:t>The proposed system has the following objectives:</a:t>
            </a:r>
            <a:endParaRPr sz="2000">
              <a:latin typeface="Lato"/>
              <a:ea typeface="Lato"/>
              <a:cs typeface="Lato"/>
              <a:sym typeface="Lato"/>
            </a:endParaRPr>
          </a:p>
          <a:p>
            <a:pPr indent="0" lvl="0" marL="0" rtl="0" algn="l">
              <a:lnSpc>
                <a:spcPct val="150000"/>
              </a:lnSpc>
              <a:spcBef>
                <a:spcPts val="0"/>
              </a:spcBef>
              <a:spcAft>
                <a:spcPts val="0"/>
              </a:spcAft>
              <a:buClr>
                <a:srgbClr val="000000"/>
              </a:buClr>
              <a:buSzPts val="1100"/>
              <a:buFont typeface="Arial"/>
              <a:buNone/>
            </a:pPr>
            <a:r>
              <a:rPr lang="en" sz="2000">
                <a:latin typeface="Lato"/>
                <a:ea typeface="Lato"/>
                <a:cs typeface="Lato"/>
                <a:sym typeface="Lato"/>
              </a:rPr>
              <a:t>1.      To design and model a chess engine that enables AI to AI gaming.</a:t>
            </a:r>
            <a:endParaRPr sz="2000">
              <a:latin typeface="Lato"/>
              <a:ea typeface="Lato"/>
              <a:cs typeface="Lato"/>
              <a:sym typeface="Lato"/>
            </a:endParaRPr>
          </a:p>
          <a:p>
            <a:pPr indent="0" lvl="0" marL="0" rtl="0" algn="l">
              <a:lnSpc>
                <a:spcPct val="150000"/>
              </a:lnSpc>
              <a:spcBef>
                <a:spcPts val="0"/>
              </a:spcBef>
              <a:spcAft>
                <a:spcPts val="0"/>
              </a:spcAft>
              <a:buClr>
                <a:srgbClr val="000000"/>
              </a:buClr>
              <a:buSzPts val="1100"/>
              <a:buFont typeface="Arial"/>
              <a:buNone/>
            </a:pPr>
            <a:r>
              <a:rPr lang="en" sz="2000">
                <a:latin typeface="Lato"/>
                <a:ea typeface="Lato"/>
                <a:cs typeface="Lato"/>
                <a:sym typeface="Lato"/>
              </a:rPr>
              <a:t>2.      To implement a chess engine model that provides large chess game data.</a:t>
            </a:r>
            <a:endParaRPr sz="2000">
              <a:latin typeface="Lato"/>
              <a:ea typeface="Lato"/>
              <a:cs typeface="Lato"/>
              <a:sym typeface="Lato"/>
            </a:endParaRPr>
          </a:p>
          <a:p>
            <a:pPr indent="0" lvl="0" marL="0" rtl="0" algn="l">
              <a:lnSpc>
                <a:spcPct val="150000"/>
              </a:lnSpc>
              <a:spcBef>
                <a:spcPts val="0"/>
              </a:spcBef>
              <a:spcAft>
                <a:spcPts val="0"/>
              </a:spcAft>
              <a:buClr>
                <a:srgbClr val="000000"/>
              </a:buClr>
              <a:buSzPts val="1100"/>
              <a:buFont typeface="Arial"/>
              <a:buNone/>
            </a:pPr>
            <a:r>
              <a:rPr lang="en" sz="2000">
                <a:latin typeface="Lato"/>
                <a:ea typeface="Lato"/>
                <a:cs typeface="Lato"/>
                <a:sym typeface="Lato"/>
              </a:rPr>
              <a:t>3.      To implement a chess engine model that allows for changes to engine evaluation functions.</a:t>
            </a:r>
            <a:endParaRPr sz="22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highlight>
                  <a:srgbClr val="000000"/>
                </a:highlight>
              </a:rPr>
              <a:t>Literature Review</a:t>
            </a:r>
            <a:endParaRPr>
              <a:highlight>
                <a:srgbClr val="000000"/>
              </a:highlight>
            </a:endParaRPr>
          </a:p>
        </p:txBody>
      </p:sp>
      <p:graphicFrame>
        <p:nvGraphicFramePr>
          <p:cNvPr id="101" name="Google Shape;101;p19"/>
          <p:cNvGraphicFramePr/>
          <p:nvPr/>
        </p:nvGraphicFramePr>
        <p:xfrm>
          <a:off x="387900" y="1478600"/>
          <a:ext cx="3000000" cy="3000000"/>
        </p:xfrm>
        <a:graphic>
          <a:graphicData uri="http://schemas.openxmlformats.org/drawingml/2006/table">
            <a:tbl>
              <a:tblPr>
                <a:noFill/>
                <a:tableStyleId>{28CFA3DF-8152-496C-A872-BAE06590A5AF}</a:tableStyleId>
              </a:tblPr>
              <a:tblGrid>
                <a:gridCol w="1004225"/>
                <a:gridCol w="1122475"/>
                <a:gridCol w="2671450"/>
                <a:gridCol w="3570050"/>
              </a:tblGrid>
              <a:tr h="400250">
                <a:tc>
                  <a:txBody>
                    <a:bodyPr>
                      <a:noAutofit/>
                    </a:bodyPr>
                    <a:lstStyle/>
                    <a:p>
                      <a:pPr indent="0" lvl="0" marL="0" rtl="0" algn="l">
                        <a:spcBef>
                          <a:spcPts val="0"/>
                        </a:spcBef>
                        <a:spcAft>
                          <a:spcPts val="0"/>
                        </a:spcAft>
                        <a:buNone/>
                      </a:pPr>
                      <a:r>
                        <a:rPr lang="en" sz="1300">
                          <a:solidFill>
                            <a:schemeClr val="dk1"/>
                          </a:solidFill>
                          <a:latin typeface="Lato"/>
                          <a:ea typeface="Lato"/>
                          <a:cs typeface="Lato"/>
                          <a:sym typeface="Lato"/>
                        </a:rPr>
                        <a:t>Y</a:t>
                      </a:r>
                      <a:r>
                        <a:rPr lang="en" sz="1300">
                          <a:solidFill>
                            <a:schemeClr val="dk1"/>
                          </a:solidFill>
                          <a:latin typeface="Lato"/>
                          <a:ea typeface="Lato"/>
                          <a:cs typeface="Lato"/>
                          <a:sym typeface="Lato"/>
                        </a:rPr>
                        <a:t>ear</a:t>
                      </a:r>
                      <a:endParaRPr sz="1300">
                        <a:solidFill>
                          <a:schemeClr val="dk1"/>
                        </a:solidFill>
                        <a:latin typeface="Lato"/>
                        <a:ea typeface="Lato"/>
                        <a:cs typeface="Lato"/>
                        <a:sym typeface="Lato"/>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300">
                          <a:solidFill>
                            <a:schemeClr val="dk1"/>
                          </a:solidFill>
                          <a:latin typeface="Lato"/>
                          <a:ea typeface="Lato"/>
                          <a:cs typeface="Lato"/>
                          <a:sym typeface="Lato"/>
                        </a:rPr>
                        <a:t>A</a:t>
                      </a:r>
                      <a:r>
                        <a:rPr lang="en" sz="1300">
                          <a:solidFill>
                            <a:schemeClr val="dk1"/>
                          </a:solidFill>
                          <a:latin typeface="Lato"/>
                          <a:ea typeface="Lato"/>
                          <a:cs typeface="Lato"/>
                          <a:sym typeface="Lato"/>
                        </a:rPr>
                        <a:t>uthor</a:t>
                      </a:r>
                      <a:endParaRPr sz="1300">
                        <a:solidFill>
                          <a:schemeClr val="dk1"/>
                        </a:solidFill>
                        <a:latin typeface="Lato"/>
                        <a:ea typeface="Lato"/>
                        <a:cs typeface="Lato"/>
                        <a:sym typeface="Lato"/>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300">
                          <a:solidFill>
                            <a:schemeClr val="dk1"/>
                          </a:solidFill>
                          <a:latin typeface="Lato"/>
                          <a:ea typeface="Lato"/>
                          <a:cs typeface="Lato"/>
                          <a:sym typeface="Lato"/>
                        </a:rPr>
                        <a:t>N</a:t>
                      </a:r>
                      <a:r>
                        <a:rPr lang="en" sz="1300">
                          <a:solidFill>
                            <a:schemeClr val="dk1"/>
                          </a:solidFill>
                          <a:latin typeface="Lato"/>
                          <a:ea typeface="Lato"/>
                          <a:cs typeface="Lato"/>
                          <a:sym typeface="Lato"/>
                        </a:rPr>
                        <a:t>ame</a:t>
                      </a:r>
                      <a:endParaRPr sz="1300">
                        <a:solidFill>
                          <a:schemeClr val="dk1"/>
                        </a:solidFill>
                        <a:latin typeface="Lato"/>
                        <a:ea typeface="Lato"/>
                        <a:cs typeface="Lato"/>
                        <a:sym typeface="Lato"/>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300">
                          <a:solidFill>
                            <a:schemeClr val="dk1"/>
                          </a:solidFill>
                          <a:latin typeface="Lato"/>
                          <a:ea typeface="Lato"/>
                          <a:cs typeface="Lato"/>
                          <a:sym typeface="Lato"/>
                        </a:rPr>
                        <a:t>D</a:t>
                      </a:r>
                      <a:r>
                        <a:rPr lang="en" sz="1300">
                          <a:solidFill>
                            <a:schemeClr val="dk1"/>
                          </a:solidFill>
                          <a:latin typeface="Lato"/>
                          <a:ea typeface="Lato"/>
                          <a:cs typeface="Lato"/>
                          <a:sym typeface="Lato"/>
                        </a:rPr>
                        <a:t>escription</a:t>
                      </a:r>
                      <a:endParaRPr sz="1300">
                        <a:solidFill>
                          <a:schemeClr val="dk1"/>
                        </a:solidFill>
                        <a:latin typeface="Lato"/>
                        <a:ea typeface="Lato"/>
                        <a:cs typeface="Lato"/>
                        <a:sym typeface="Lato"/>
                      </a:endParaRPr>
                    </a:p>
                  </a:txBody>
                  <a:tcPr marT="91425" marB="91425" marR="91425" marL="91425"/>
                </a:tc>
              </a:tr>
              <a:tr h="829550">
                <a:tc>
                  <a:txBody>
                    <a:bodyPr>
                      <a:noAutofit/>
                    </a:bodyPr>
                    <a:lstStyle/>
                    <a:p>
                      <a:pPr indent="0" lvl="0" marL="0" rtl="0" algn="l">
                        <a:spcBef>
                          <a:spcPts val="0"/>
                        </a:spcBef>
                        <a:spcAft>
                          <a:spcPts val="0"/>
                        </a:spcAft>
                        <a:buNone/>
                      </a:pPr>
                      <a:r>
                        <a:rPr lang="en" sz="1300">
                          <a:solidFill>
                            <a:schemeClr val="dk1"/>
                          </a:solidFill>
                          <a:latin typeface="Lato"/>
                          <a:ea typeface="Lato"/>
                          <a:cs typeface="Lato"/>
                          <a:sym typeface="Lato"/>
                        </a:rPr>
                        <a:t>2017</a:t>
                      </a:r>
                      <a:endParaRPr sz="1300">
                        <a:solidFill>
                          <a:schemeClr val="dk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lnSpc>
                          <a:spcPct val="115000"/>
                        </a:lnSpc>
                        <a:spcBef>
                          <a:spcPts val="0"/>
                        </a:spcBef>
                        <a:spcAft>
                          <a:spcPts val="1600"/>
                        </a:spcAft>
                        <a:buNone/>
                      </a:pPr>
                      <a:r>
                        <a:rPr lang="en" sz="1300">
                          <a:solidFill>
                            <a:schemeClr val="dk1"/>
                          </a:solidFill>
                          <a:latin typeface="Lato"/>
                          <a:ea typeface="Lato"/>
                          <a:cs typeface="Lato"/>
                          <a:sym typeface="Lato"/>
                        </a:rPr>
                        <a:t>Soltis, A. E.</a:t>
                      </a:r>
                      <a:endParaRPr sz="1300">
                        <a:solidFill>
                          <a:schemeClr val="dk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lnSpc>
                          <a:spcPct val="115000"/>
                        </a:lnSpc>
                        <a:spcBef>
                          <a:spcPts val="0"/>
                        </a:spcBef>
                        <a:spcAft>
                          <a:spcPts val="1600"/>
                        </a:spcAft>
                        <a:buNone/>
                      </a:pPr>
                      <a:r>
                        <a:rPr lang="en" sz="1300">
                          <a:solidFill>
                            <a:schemeClr val="dk1"/>
                          </a:solidFill>
                          <a:latin typeface="Lato"/>
                          <a:ea typeface="Lato"/>
                          <a:cs typeface="Lato"/>
                          <a:sym typeface="Lato"/>
                        </a:rPr>
                        <a:t>Chess. </a:t>
                      </a:r>
                      <a:r>
                        <a:rPr i="1" lang="en" sz="1300">
                          <a:solidFill>
                            <a:schemeClr val="dk1"/>
                          </a:solidFill>
                          <a:latin typeface="Lato"/>
                          <a:ea typeface="Lato"/>
                          <a:cs typeface="Lato"/>
                          <a:sym typeface="Lato"/>
                        </a:rPr>
                        <a:t>Encyclopædia Britannica</a:t>
                      </a:r>
                      <a:r>
                        <a:rPr lang="en" sz="1300">
                          <a:solidFill>
                            <a:schemeClr val="dk1"/>
                          </a:solidFill>
                          <a:latin typeface="Lato"/>
                          <a:ea typeface="Lato"/>
                          <a:cs typeface="Lato"/>
                          <a:sym typeface="Lato"/>
                        </a:rPr>
                        <a:t>. </a:t>
                      </a:r>
                      <a:endParaRPr sz="1300">
                        <a:solidFill>
                          <a:schemeClr val="dk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300">
                          <a:solidFill>
                            <a:schemeClr val="dk1"/>
                          </a:solidFill>
                          <a:latin typeface="Lato"/>
                          <a:ea typeface="Lato"/>
                          <a:cs typeface="Lato"/>
                          <a:sym typeface="Lato"/>
                        </a:rPr>
                        <a:t>Soltis writes a comprehensive treatise on chess, its history, all details of the game, and how it has evolved computationally.</a:t>
                      </a:r>
                      <a:endParaRPr sz="1300">
                        <a:solidFill>
                          <a:schemeClr val="dk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tcPr>
                </a:tc>
              </a:tr>
              <a:tr h="1009150">
                <a:tc>
                  <a:txBody>
                    <a:bodyPr>
                      <a:noAutofit/>
                    </a:bodyPr>
                    <a:lstStyle/>
                    <a:p>
                      <a:pPr indent="0" lvl="0" marL="0" rtl="0" algn="l">
                        <a:lnSpc>
                          <a:spcPct val="115000"/>
                        </a:lnSpc>
                        <a:spcBef>
                          <a:spcPts val="0"/>
                        </a:spcBef>
                        <a:spcAft>
                          <a:spcPts val="1600"/>
                        </a:spcAft>
                        <a:buClr>
                          <a:srgbClr val="000000"/>
                        </a:buClr>
                        <a:buSzPts val="1100"/>
                        <a:buFont typeface="Arial"/>
                        <a:buNone/>
                      </a:pPr>
                      <a:r>
                        <a:rPr lang="en" sz="1300">
                          <a:solidFill>
                            <a:schemeClr val="dk1"/>
                          </a:solidFill>
                          <a:latin typeface="Lato"/>
                          <a:ea typeface="Lato"/>
                          <a:cs typeface="Lato"/>
                          <a:sym typeface="Lato"/>
                        </a:rPr>
                        <a:t>1983</a:t>
                      </a:r>
                      <a:endParaRPr sz="1300">
                        <a:solidFill>
                          <a:schemeClr val="dk1"/>
                        </a:solidFill>
                        <a:latin typeface="Lato"/>
                        <a:ea typeface="Lato"/>
                        <a:cs typeface="Lato"/>
                        <a:sym typeface="Lato"/>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lnSpc>
                          <a:spcPct val="115000"/>
                        </a:lnSpc>
                        <a:spcBef>
                          <a:spcPts val="0"/>
                        </a:spcBef>
                        <a:spcAft>
                          <a:spcPts val="1600"/>
                        </a:spcAft>
                        <a:buClr>
                          <a:srgbClr val="000000"/>
                        </a:buClr>
                        <a:buSzPts val="1100"/>
                        <a:buFont typeface="Arial"/>
                        <a:buNone/>
                      </a:pPr>
                      <a:r>
                        <a:rPr lang="en" sz="1300">
                          <a:solidFill>
                            <a:schemeClr val="dk1"/>
                          </a:solidFill>
                          <a:latin typeface="Lato"/>
                          <a:ea typeface="Lato"/>
                          <a:cs typeface="Lato"/>
                          <a:sym typeface="Lato"/>
                        </a:rPr>
                        <a:t>Levy, D.</a:t>
                      </a:r>
                      <a:endParaRPr sz="1300">
                        <a:solidFill>
                          <a:schemeClr val="dk1"/>
                        </a:solidFill>
                        <a:latin typeface="Lato"/>
                        <a:ea typeface="Lato"/>
                        <a:cs typeface="Lato"/>
                        <a:sym typeface="Lato"/>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lnSpc>
                          <a:spcPct val="115000"/>
                        </a:lnSpc>
                        <a:spcBef>
                          <a:spcPts val="0"/>
                        </a:spcBef>
                        <a:spcAft>
                          <a:spcPts val="1600"/>
                        </a:spcAft>
                        <a:buClr>
                          <a:srgbClr val="000000"/>
                        </a:buClr>
                        <a:buSzPts val="1100"/>
                        <a:buFont typeface="Arial"/>
                        <a:buNone/>
                      </a:pPr>
                      <a:r>
                        <a:rPr i="1" lang="en" sz="1300">
                          <a:solidFill>
                            <a:schemeClr val="dk1"/>
                          </a:solidFill>
                          <a:latin typeface="Lato"/>
                          <a:ea typeface="Lato"/>
                          <a:cs typeface="Lato"/>
                          <a:sym typeface="Lato"/>
                        </a:rPr>
                        <a:t>Computer Gamesmanship: The Complete Guide to Creating and Structuring Intelligent Games Programs.</a:t>
                      </a:r>
                      <a:endParaRPr sz="1300">
                        <a:solidFill>
                          <a:schemeClr val="dk1"/>
                        </a:solidFill>
                        <a:latin typeface="Lato"/>
                        <a:ea typeface="Lato"/>
                        <a:cs typeface="Lato"/>
                        <a:sym typeface="Lato"/>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300">
                          <a:solidFill>
                            <a:schemeClr val="dk1"/>
                          </a:solidFill>
                          <a:latin typeface="Lato"/>
                          <a:ea typeface="Lato"/>
                          <a:cs typeface="Lato"/>
                          <a:sym typeface="Lato"/>
                        </a:rPr>
                        <a:t>Levy discusses computer games in general; chess, checkers, tic-tac-toe, etc. He delves deep into the computational history of computer games, algorithms, evaluation, and heuristics.</a:t>
                      </a:r>
                      <a:endParaRPr sz="1300">
                        <a:solidFill>
                          <a:schemeClr val="dk1"/>
                        </a:solidFill>
                        <a:latin typeface="Lato"/>
                        <a:ea typeface="Lato"/>
                        <a:cs typeface="Lato"/>
                        <a:sym typeface="Lato"/>
                      </a:endParaRPr>
                    </a:p>
                  </a:txBody>
                  <a:tcPr marT="91425" marB="91425" marR="91425" marL="91425"/>
                </a:tc>
              </a:tr>
              <a:tr h="1009150">
                <a:tc>
                  <a:txBody>
                    <a:bodyPr>
                      <a:noAutofit/>
                    </a:bodyPr>
                    <a:lstStyle/>
                    <a:p>
                      <a:pPr indent="0" lvl="0" marL="0" rtl="0" algn="l">
                        <a:spcBef>
                          <a:spcPts val="0"/>
                        </a:spcBef>
                        <a:spcAft>
                          <a:spcPts val="0"/>
                        </a:spcAft>
                        <a:buNone/>
                      </a:pPr>
                      <a:r>
                        <a:rPr lang="en" sz="1300">
                          <a:solidFill>
                            <a:schemeClr val="dk1"/>
                          </a:solidFill>
                          <a:latin typeface="Lato"/>
                          <a:ea typeface="Lato"/>
                          <a:cs typeface="Lato"/>
                          <a:sym typeface="Lato"/>
                        </a:rPr>
                        <a:t>2015</a:t>
                      </a:r>
                      <a:endParaRPr sz="1300">
                        <a:solidFill>
                          <a:schemeClr val="dk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lnSpc>
                          <a:spcPct val="115000"/>
                        </a:lnSpc>
                        <a:spcBef>
                          <a:spcPts val="0"/>
                        </a:spcBef>
                        <a:spcAft>
                          <a:spcPts val="1600"/>
                        </a:spcAft>
                        <a:buNone/>
                      </a:pPr>
                      <a:r>
                        <a:rPr lang="en" sz="1300">
                          <a:solidFill>
                            <a:schemeClr val="dk1"/>
                          </a:solidFill>
                          <a:latin typeface="Lato"/>
                          <a:ea typeface="Lato"/>
                          <a:cs typeface="Lato"/>
                          <a:sym typeface="Lato"/>
                        </a:rPr>
                        <a:t>Lai, M.</a:t>
                      </a:r>
                      <a:endParaRPr sz="1300">
                        <a:solidFill>
                          <a:schemeClr val="dk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lnSpc>
                          <a:spcPct val="115000"/>
                        </a:lnSpc>
                        <a:spcBef>
                          <a:spcPts val="0"/>
                        </a:spcBef>
                        <a:spcAft>
                          <a:spcPts val="1600"/>
                        </a:spcAft>
                        <a:buNone/>
                      </a:pPr>
                      <a:r>
                        <a:rPr i="1" lang="en" sz="1300">
                          <a:solidFill>
                            <a:schemeClr val="dk1"/>
                          </a:solidFill>
                          <a:latin typeface="Lato"/>
                          <a:ea typeface="Lato"/>
                          <a:cs typeface="Lato"/>
                          <a:sym typeface="Lato"/>
                        </a:rPr>
                        <a:t>Giraffe: Using Deep Reinforcement Learning to Play Chess.</a:t>
                      </a:r>
                      <a:endParaRPr sz="1300">
                        <a:solidFill>
                          <a:schemeClr val="dk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300">
                          <a:solidFill>
                            <a:schemeClr val="dk1"/>
                          </a:solidFill>
                          <a:latin typeface="Lato"/>
                          <a:ea typeface="Lato"/>
                          <a:cs typeface="Lato"/>
                          <a:sym typeface="Lato"/>
                        </a:rPr>
                        <a:t>Lai describes Giraffe; a chess engine that uses deep learning to play chess more like humans. It is a departure from the usual “brute force” algorithms that computational chess is built on.</a:t>
                      </a:r>
                      <a:endParaRPr sz="1300">
                        <a:solidFill>
                          <a:schemeClr val="dk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highlight>
                  <a:srgbClr val="000000"/>
                </a:highlight>
              </a:rPr>
              <a:t>Literature Review</a:t>
            </a:r>
            <a:endParaRPr>
              <a:highlight>
                <a:srgbClr val="000000"/>
              </a:highlight>
            </a:endParaRPr>
          </a:p>
        </p:txBody>
      </p:sp>
      <p:graphicFrame>
        <p:nvGraphicFramePr>
          <p:cNvPr id="107" name="Google Shape;107;p20"/>
          <p:cNvGraphicFramePr/>
          <p:nvPr/>
        </p:nvGraphicFramePr>
        <p:xfrm>
          <a:off x="387900" y="1478600"/>
          <a:ext cx="3000000" cy="3000000"/>
        </p:xfrm>
        <a:graphic>
          <a:graphicData uri="http://schemas.openxmlformats.org/drawingml/2006/table">
            <a:tbl>
              <a:tblPr>
                <a:noFill/>
                <a:tableStyleId>{28CFA3DF-8152-496C-A872-BAE06590A5AF}</a:tableStyleId>
              </a:tblPr>
              <a:tblGrid>
                <a:gridCol w="1004225"/>
                <a:gridCol w="1122475"/>
                <a:gridCol w="2671450"/>
                <a:gridCol w="3570050"/>
              </a:tblGrid>
              <a:tr h="348275">
                <a:tc>
                  <a:txBody>
                    <a:bodyPr>
                      <a:noAutofit/>
                    </a:bodyPr>
                    <a:lstStyle/>
                    <a:p>
                      <a:pPr indent="0" lvl="0" marL="0" rtl="0" algn="l">
                        <a:spcBef>
                          <a:spcPts val="0"/>
                        </a:spcBef>
                        <a:spcAft>
                          <a:spcPts val="0"/>
                        </a:spcAft>
                        <a:buNone/>
                      </a:pPr>
                      <a:r>
                        <a:rPr lang="en" sz="1300">
                          <a:solidFill>
                            <a:schemeClr val="dk1"/>
                          </a:solidFill>
                          <a:latin typeface="Lato"/>
                          <a:ea typeface="Lato"/>
                          <a:cs typeface="Lato"/>
                          <a:sym typeface="Lato"/>
                        </a:rPr>
                        <a:t>Year</a:t>
                      </a:r>
                      <a:endParaRPr sz="1300">
                        <a:solidFill>
                          <a:schemeClr val="dk1"/>
                        </a:solidFill>
                        <a:latin typeface="Lato"/>
                        <a:ea typeface="Lato"/>
                        <a:cs typeface="Lato"/>
                        <a:sym typeface="Lato"/>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300">
                          <a:solidFill>
                            <a:schemeClr val="dk1"/>
                          </a:solidFill>
                          <a:latin typeface="Lato"/>
                          <a:ea typeface="Lato"/>
                          <a:cs typeface="Lato"/>
                          <a:sym typeface="Lato"/>
                        </a:rPr>
                        <a:t>Author</a:t>
                      </a:r>
                      <a:endParaRPr sz="1300">
                        <a:solidFill>
                          <a:schemeClr val="dk1"/>
                        </a:solidFill>
                        <a:latin typeface="Lato"/>
                        <a:ea typeface="Lato"/>
                        <a:cs typeface="Lato"/>
                        <a:sym typeface="Lato"/>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300">
                          <a:solidFill>
                            <a:schemeClr val="dk1"/>
                          </a:solidFill>
                          <a:latin typeface="Lato"/>
                          <a:ea typeface="Lato"/>
                          <a:cs typeface="Lato"/>
                          <a:sym typeface="Lato"/>
                        </a:rPr>
                        <a:t>Name</a:t>
                      </a:r>
                      <a:endParaRPr sz="1300">
                        <a:solidFill>
                          <a:schemeClr val="dk1"/>
                        </a:solidFill>
                        <a:latin typeface="Lato"/>
                        <a:ea typeface="Lato"/>
                        <a:cs typeface="Lato"/>
                        <a:sym typeface="Lato"/>
                      </a:endParaRPr>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300">
                          <a:solidFill>
                            <a:schemeClr val="dk1"/>
                          </a:solidFill>
                          <a:latin typeface="Lato"/>
                          <a:ea typeface="Lato"/>
                          <a:cs typeface="Lato"/>
                          <a:sym typeface="Lato"/>
                        </a:rPr>
                        <a:t>Description</a:t>
                      </a:r>
                      <a:endParaRPr sz="1300">
                        <a:solidFill>
                          <a:schemeClr val="dk1"/>
                        </a:solidFill>
                        <a:latin typeface="Lato"/>
                        <a:ea typeface="Lato"/>
                        <a:cs typeface="Lato"/>
                        <a:sym typeface="Lato"/>
                      </a:endParaRPr>
                    </a:p>
                  </a:txBody>
                  <a:tcPr marT="91425" marB="91425" marR="91425" marL="91425"/>
                </a:tc>
              </a:tr>
              <a:tr h="1234875">
                <a:tc>
                  <a:txBody>
                    <a:bodyPr>
                      <a:noAutofit/>
                    </a:bodyPr>
                    <a:lstStyle/>
                    <a:p>
                      <a:pPr indent="0" lvl="0" marL="0" rtl="0" algn="l">
                        <a:lnSpc>
                          <a:spcPct val="115000"/>
                        </a:lnSpc>
                        <a:spcBef>
                          <a:spcPts val="0"/>
                        </a:spcBef>
                        <a:spcAft>
                          <a:spcPts val="1600"/>
                        </a:spcAft>
                        <a:buNone/>
                      </a:pPr>
                      <a:r>
                        <a:rPr lang="en">
                          <a:solidFill>
                            <a:schemeClr val="dk1"/>
                          </a:solidFill>
                          <a:latin typeface="Lato"/>
                          <a:ea typeface="Lato"/>
                          <a:cs typeface="Lato"/>
                          <a:sym typeface="Lato"/>
                        </a:rPr>
                        <a:t>(n.d.).</a:t>
                      </a:r>
                      <a:endParaRPr sz="1300">
                        <a:solidFill>
                          <a:schemeClr val="dk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lnSpc>
                          <a:spcPct val="115000"/>
                        </a:lnSpc>
                        <a:spcBef>
                          <a:spcPts val="0"/>
                        </a:spcBef>
                        <a:spcAft>
                          <a:spcPts val="1600"/>
                        </a:spcAft>
                        <a:buNone/>
                      </a:pPr>
                      <a:r>
                        <a:rPr lang="en">
                          <a:solidFill>
                            <a:schemeClr val="dk1"/>
                          </a:solidFill>
                          <a:latin typeface="Lato"/>
                          <a:ea typeface="Lato"/>
                          <a:cs typeface="Lato"/>
                          <a:sym typeface="Lato"/>
                        </a:rPr>
                        <a:t>Ahle, T. D.</a:t>
                      </a:r>
                      <a:endParaRPr sz="1300">
                        <a:solidFill>
                          <a:schemeClr val="dk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lnSpc>
                          <a:spcPct val="115000"/>
                        </a:lnSpc>
                        <a:spcBef>
                          <a:spcPts val="0"/>
                        </a:spcBef>
                        <a:spcAft>
                          <a:spcPts val="1600"/>
                        </a:spcAft>
                        <a:buNone/>
                      </a:pPr>
                      <a:r>
                        <a:rPr i="1" lang="en">
                          <a:solidFill>
                            <a:schemeClr val="dk1"/>
                          </a:solidFill>
                          <a:latin typeface="Lato"/>
                          <a:ea typeface="Lato"/>
                          <a:cs typeface="Lato"/>
                          <a:sym typeface="Lato"/>
                        </a:rPr>
                        <a:t>Sunfish</a:t>
                      </a:r>
                      <a:r>
                        <a:rPr lang="en">
                          <a:solidFill>
                            <a:schemeClr val="dk1"/>
                          </a:solidFill>
                          <a:latin typeface="Lato"/>
                          <a:ea typeface="Lato"/>
                          <a:cs typeface="Lato"/>
                          <a:sym typeface="Lato"/>
                        </a:rPr>
                        <a:t>.</a:t>
                      </a:r>
                      <a:endParaRPr sz="1300">
                        <a:solidFill>
                          <a:schemeClr val="dk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300">
                          <a:solidFill>
                            <a:schemeClr val="dk1"/>
                          </a:solidFill>
                          <a:latin typeface="Lato"/>
                          <a:ea typeface="Lato"/>
                          <a:cs typeface="Lato"/>
                          <a:sym typeface="Lato"/>
                        </a:rPr>
                        <a:t>Sunfish is a chess engine written in python. Ahle builds a lightweight engine similar to</a:t>
                      </a:r>
                      <a:r>
                        <a:rPr lang="en" sz="1300">
                          <a:solidFill>
                            <a:schemeClr val="dk1"/>
                          </a:solidFill>
                          <a:latin typeface="Lato"/>
                          <a:ea typeface="Lato"/>
                          <a:cs typeface="Lato"/>
                          <a:sym typeface="Lato"/>
                        </a:rPr>
                        <a:t> </a:t>
                      </a:r>
                      <a:r>
                        <a:rPr lang="en" sz="1300">
                          <a:solidFill>
                            <a:schemeClr val="dk1"/>
                          </a:solidFill>
                          <a:latin typeface="Lato"/>
                          <a:ea typeface="Lato"/>
                          <a:cs typeface="Lato"/>
                          <a:sym typeface="Lato"/>
                        </a:rPr>
                        <a:t>the proposed system. It has been used for testing parallel search algorithms, experimenting with evaluation functions, and developing deep learning chess programs.</a:t>
                      </a:r>
                      <a:endParaRPr sz="1300">
                        <a:solidFill>
                          <a:schemeClr val="dk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tcPr>
                </a:tc>
              </a:tr>
              <a:tr h="784125">
                <a:tc>
                  <a:txBody>
                    <a:bodyPr>
                      <a:noAutofit/>
                    </a:bodyPr>
                    <a:lstStyle/>
                    <a:p>
                      <a:pPr indent="0" lvl="0" marL="0" rtl="0" algn="l">
                        <a:lnSpc>
                          <a:spcPct val="115000"/>
                        </a:lnSpc>
                        <a:spcBef>
                          <a:spcPts val="0"/>
                        </a:spcBef>
                        <a:spcAft>
                          <a:spcPts val="1600"/>
                        </a:spcAft>
                        <a:buClr>
                          <a:srgbClr val="000000"/>
                        </a:buClr>
                        <a:buSzPts val="1100"/>
                        <a:buFont typeface="Arial"/>
                        <a:buNone/>
                      </a:pPr>
                      <a:r>
                        <a:rPr lang="en">
                          <a:solidFill>
                            <a:schemeClr val="dk1"/>
                          </a:solidFill>
                          <a:latin typeface="Lato"/>
                          <a:ea typeface="Lato"/>
                          <a:cs typeface="Lato"/>
                          <a:sym typeface="Lato"/>
                        </a:rPr>
                        <a:t>2017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lnSpc>
                          <a:spcPct val="115000"/>
                        </a:lnSpc>
                        <a:spcBef>
                          <a:spcPts val="0"/>
                        </a:spcBef>
                        <a:spcAft>
                          <a:spcPts val="1600"/>
                        </a:spcAft>
                        <a:buNone/>
                      </a:pPr>
                      <a:r>
                        <a:rPr lang="en">
                          <a:solidFill>
                            <a:schemeClr val="dk1"/>
                          </a:solidFill>
                          <a:latin typeface="Lato"/>
                          <a:ea typeface="Lato"/>
                          <a:cs typeface="Lato"/>
                          <a:sym typeface="Lato"/>
                        </a:rPr>
                        <a:t>Bernhardsson, 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lnSpc>
                          <a:spcPct val="115000"/>
                        </a:lnSpc>
                        <a:spcBef>
                          <a:spcPts val="0"/>
                        </a:spcBef>
                        <a:spcAft>
                          <a:spcPts val="1600"/>
                        </a:spcAft>
                        <a:buNone/>
                      </a:pPr>
                      <a:r>
                        <a:rPr i="1" lang="en">
                          <a:solidFill>
                            <a:schemeClr val="dk1"/>
                          </a:solidFill>
                          <a:latin typeface="Lato"/>
                          <a:ea typeface="Lato"/>
                          <a:cs typeface="Lato"/>
                          <a:sym typeface="Lato"/>
                        </a:rPr>
                        <a:t>Deep Pink</a:t>
                      </a:r>
                      <a:r>
                        <a:rPr lang="en">
                          <a:solidFill>
                            <a:schemeClr val="dk1"/>
                          </a:solidFill>
                          <a:latin typeface="Lato"/>
                          <a:ea typeface="Lato"/>
                          <a:cs typeface="Lato"/>
                          <a:sym typeface="Lato"/>
                        </a:rPr>
                        <a: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200">
                          <a:solidFill>
                            <a:schemeClr val="dk1"/>
                          </a:solidFill>
                          <a:latin typeface="Lato"/>
                          <a:ea typeface="Lato"/>
                          <a:cs typeface="Lato"/>
                          <a:sym typeface="Lato"/>
                        </a:rPr>
                        <a:t>Deep Pink is a chess AI that learns to play chess using deep learning.</a:t>
                      </a:r>
                      <a:endParaRPr sz="1300">
                        <a:solidFill>
                          <a:schemeClr val="dk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tcPr>
                </a:tc>
              </a:tr>
              <a:tr h="878075">
                <a:tc>
                  <a:txBody>
                    <a:bodyPr>
                      <a:noAutofit/>
                    </a:bodyPr>
                    <a:lstStyle/>
                    <a:p>
                      <a:pPr indent="0" lvl="0" marL="0" rtl="0" algn="l">
                        <a:spcBef>
                          <a:spcPts val="0"/>
                        </a:spcBef>
                        <a:spcAft>
                          <a:spcPts val="0"/>
                        </a:spcAft>
                        <a:buNone/>
                      </a:pPr>
                      <a:r>
                        <a:rPr lang="en" sz="1300">
                          <a:solidFill>
                            <a:schemeClr val="dk1"/>
                          </a:solidFill>
                          <a:latin typeface="Lato"/>
                          <a:ea typeface="Lato"/>
                          <a:cs typeface="Lato"/>
                          <a:sym typeface="Lato"/>
                        </a:rPr>
                        <a:t>2011</a:t>
                      </a:r>
                      <a:endParaRPr sz="1300">
                        <a:solidFill>
                          <a:schemeClr val="dk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lnSpc>
                          <a:spcPct val="115000"/>
                        </a:lnSpc>
                        <a:spcBef>
                          <a:spcPts val="0"/>
                        </a:spcBef>
                        <a:spcAft>
                          <a:spcPts val="1600"/>
                        </a:spcAft>
                        <a:buNone/>
                      </a:pPr>
                      <a:r>
                        <a:rPr lang="en" sz="1300">
                          <a:solidFill>
                            <a:schemeClr val="dk1"/>
                          </a:solidFill>
                          <a:latin typeface="Lato"/>
                          <a:ea typeface="Lato"/>
                          <a:cs typeface="Lato"/>
                          <a:sym typeface="Lato"/>
                        </a:rPr>
                        <a:t>Sommerville, I.</a:t>
                      </a:r>
                      <a:endParaRPr sz="1300">
                        <a:solidFill>
                          <a:schemeClr val="dk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lnSpc>
                          <a:spcPct val="115000"/>
                        </a:lnSpc>
                        <a:spcBef>
                          <a:spcPts val="0"/>
                        </a:spcBef>
                        <a:spcAft>
                          <a:spcPts val="1600"/>
                        </a:spcAft>
                        <a:buNone/>
                      </a:pPr>
                      <a:r>
                        <a:rPr i="1" lang="en" sz="1300">
                          <a:solidFill>
                            <a:schemeClr val="dk1"/>
                          </a:solidFill>
                          <a:latin typeface="Lato"/>
                          <a:ea typeface="Lato"/>
                          <a:cs typeface="Lato"/>
                          <a:sym typeface="Lato"/>
                        </a:rPr>
                        <a:t>Software Engineering</a:t>
                      </a:r>
                      <a:r>
                        <a:rPr lang="en" sz="1300">
                          <a:solidFill>
                            <a:schemeClr val="dk1"/>
                          </a:solidFill>
                          <a:latin typeface="Lato"/>
                          <a:ea typeface="Lato"/>
                          <a:cs typeface="Lato"/>
                          <a:sym typeface="Lato"/>
                        </a:rPr>
                        <a:t> (9th ed.).</a:t>
                      </a:r>
                      <a:endParaRPr sz="1300">
                        <a:solidFill>
                          <a:schemeClr val="dk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1300">
                          <a:solidFill>
                            <a:schemeClr val="dk1"/>
                          </a:solidFill>
                          <a:latin typeface="Lato"/>
                          <a:ea typeface="Lato"/>
                          <a:cs typeface="Lato"/>
                          <a:sym typeface="Lato"/>
                        </a:rPr>
                        <a:t>Sommerville produces a textbook worthy of the vast field that is software engineering. The techniques described in this book are used extensively in developing methodology.</a:t>
                      </a:r>
                      <a:endParaRPr sz="1300">
                        <a:solidFill>
                          <a:schemeClr val="dk1"/>
                        </a:solidFill>
                        <a:latin typeface="Lato"/>
                        <a:ea typeface="Lato"/>
                        <a:cs typeface="Lato"/>
                        <a:sym typeface="Lato"/>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highlight>
                  <a:srgbClr val="000000"/>
                </a:highlight>
              </a:rPr>
              <a:t>Methodology</a:t>
            </a:r>
            <a:endParaRPr>
              <a:highlight>
                <a:srgbClr val="000000"/>
              </a:highlight>
            </a:endParaRPr>
          </a:p>
        </p:txBody>
      </p:sp>
      <p:sp>
        <p:nvSpPr>
          <p:cNvPr id="113" name="Google Shape;113;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Lato"/>
              <a:buChar char="●"/>
            </a:pPr>
            <a:r>
              <a:rPr lang="en" sz="2000">
                <a:latin typeface="Lato"/>
                <a:ea typeface="Lato"/>
                <a:cs typeface="Lato"/>
                <a:sym typeface="Lato"/>
              </a:rPr>
              <a:t>System requirement analysis was done with review of literature on chess engines and an examination of the manual existing system.</a:t>
            </a:r>
            <a:endParaRPr sz="2000">
              <a:latin typeface="Lato"/>
              <a:ea typeface="Lato"/>
              <a:cs typeface="Lato"/>
              <a:sym typeface="Lato"/>
            </a:endParaRPr>
          </a:p>
          <a:p>
            <a:pPr indent="-355600" lvl="0" marL="457200" rtl="0" algn="l">
              <a:spcBef>
                <a:spcPts val="0"/>
              </a:spcBef>
              <a:spcAft>
                <a:spcPts val="0"/>
              </a:spcAft>
              <a:buSzPts val="2000"/>
              <a:buFont typeface="Lato"/>
              <a:buChar char="●"/>
            </a:pPr>
            <a:r>
              <a:rPr lang="en" sz="2000">
                <a:latin typeface="Lato"/>
                <a:ea typeface="Lato"/>
                <a:cs typeface="Lato"/>
                <a:sym typeface="Lato"/>
              </a:rPr>
              <a:t>Design will be done using use case diagram, and activity diagram.</a:t>
            </a:r>
            <a:endParaRPr sz="2000">
              <a:latin typeface="Lato"/>
              <a:ea typeface="Lato"/>
              <a:cs typeface="Lato"/>
              <a:sym typeface="Lato"/>
            </a:endParaRPr>
          </a:p>
          <a:p>
            <a:pPr indent="-355600" lvl="0" marL="457200" rtl="0" algn="l">
              <a:spcBef>
                <a:spcPts val="0"/>
              </a:spcBef>
              <a:spcAft>
                <a:spcPts val="0"/>
              </a:spcAft>
              <a:buSzPts val="2000"/>
              <a:buFont typeface="Lato"/>
              <a:buChar char="●"/>
            </a:pPr>
            <a:r>
              <a:rPr lang="en" sz="2000">
                <a:latin typeface="Lato"/>
                <a:ea typeface="Lato"/>
                <a:cs typeface="Lato"/>
                <a:sym typeface="Lato"/>
              </a:rPr>
              <a:t>Implementation will be done with the python programming language with plain text data in portable game notation (PGN) as the data output format.</a:t>
            </a:r>
            <a:endParaRPr sz="2000">
              <a:latin typeface="Lato"/>
              <a:ea typeface="Lato"/>
              <a:cs typeface="Lato"/>
              <a:sym typeface="Lato"/>
            </a:endParaRPr>
          </a:p>
          <a:p>
            <a:pPr indent="-355600" lvl="0" marL="457200" rtl="0" algn="l">
              <a:spcBef>
                <a:spcPts val="0"/>
              </a:spcBef>
              <a:spcAft>
                <a:spcPts val="0"/>
              </a:spcAft>
              <a:buSzPts val="2000"/>
              <a:buFont typeface="Lato"/>
              <a:buChar char="●"/>
            </a:pPr>
            <a:r>
              <a:rPr lang="en" sz="2000">
                <a:latin typeface="Lato"/>
                <a:ea typeface="Lato"/>
                <a:cs typeface="Lato"/>
                <a:sym typeface="Lato"/>
              </a:rPr>
              <a:t>Deployment and Testing would be done on a desktop computer with the command line as its interface.</a:t>
            </a:r>
            <a:endParaRPr sz="20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