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6" r:id="rId6"/>
    <p:sldId id="264"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C02A37F-C476-4FDD-BFF9-067CBC4425F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9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1C887-7C05-44DE-B292-1B889EF2F52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118527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45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7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1513069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630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3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19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22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43266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1C887-7C05-44DE-B292-1B889EF2F52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2A37F-C476-4FDD-BFF9-067CBC4425F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0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1C887-7C05-44DE-B292-1B889EF2F52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244016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1C887-7C05-44DE-B292-1B889EF2F520}"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02A37F-C476-4FDD-BFF9-067CBC4425F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51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1C887-7C05-44DE-B292-1B889EF2F520}"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02A37F-C476-4FDD-BFF9-067CBC4425F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4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1C887-7C05-44DE-B292-1B889EF2F520}"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949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1C887-7C05-44DE-B292-1B889EF2F52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2A37F-C476-4FDD-BFF9-067CBC4425F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345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1C887-7C05-44DE-B292-1B889EF2F52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2A37F-C476-4FDD-BFF9-067CBC4425FF}" type="slidenum">
              <a:rPr lang="en-IN" smtClean="0"/>
              <a:t>‹#›</a:t>
            </a:fld>
            <a:endParaRPr lang="en-IN"/>
          </a:p>
        </p:txBody>
      </p:sp>
    </p:spTree>
    <p:extLst>
      <p:ext uri="{BB962C8B-B14F-4D97-AF65-F5344CB8AC3E}">
        <p14:creationId xmlns:p14="http://schemas.microsoft.com/office/powerpoint/2010/main" val="3589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61C887-7C05-44DE-B292-1B889EF2F520}" type="datetimeFigureOut">
              <a:rPr lang="en-IN" smtClean="0"/>
              <a:t>09-12-2024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02A37F-C476-4FDD-BFF9-067CBC4425FF}" type="slidenum">
              <a:rPr lang="en-IN" smtClean="0"/>
              <a:t>‹#›</a:t>
            </a:fld>
            <a:endParaRPr lang="en-IN"/>
          </a:p>
        </p:txBody>
      </p:sp>
    </p:spTree>
    <p:extLst>
      <p:ext uri="{BB962C8B-B14F-4D97-AF65-F5344CB8AC3E}">
        <p14:creationId xmlns:p14="http://schemas.microsoft.com/office/powerpoint/2010/main" val="311891761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78E3-1DC4-498C-E0A9-18D8DEC16500}"/>
              </a:ext>
            </a:extLst>
          </p:cNvPr>
          <p:cNvSpPr>
            <a:spLocks noGrp="1"/>
          </p:cNvSpPr>
          <p:nvPr>
            <p:ph type="ctrTitle"/>
          </p:nvPr>
        </p:nvSpPr>
        <p:spPr>
          <a:xfrm>
            <a:off x="2224725" y="2404531"/>
            <a:ext cx="7494309" cy="1646302"/>
          </a:xfrm>
        </p:spPr>
        <p:txBody>
          <a:bodyPr>
            <a:normAutofit fontScale="90000"/>
          </a:bodyPr>
          <a:lstStyle/>
          <a:p>
            <a:r>
              <a:rPr lang="en-US" sz="4000" b="0" i="0" dirty="0">
                <a:solidFill>
                  <a:srgbClr val="111111"/>
                </a:solidFill>
                <a:effectLst/>
                <a:latin typeface="Roboto" panose="02000000000000000000" pitchFamily="2" charset="0"/>
              </a:rPr>
              <a:t>F</a:t>
            </a:r>
            <a:r>
              <a:rPr lang="en-US" sz="2800" b="0" i="0" dirty="0">
                <a:solidFill>
                  <a:srgbClr val="111111"/>
                </a:solidFill>
                <a:effectLst/>
                <a:latin typeface="Roboto" panose="02000000000000000000" pitchFamily="2" charset="0"/>
              </a:rPr>
              <a:t>acial Expression Recognition using Convolutional</a:t>
            </a:r>
            <a:br>
              <a:rPr lang="en-US" sz="2800" b="0" i="0" dirty="0">
                <a:solidFill>
                  <a:srgbClr val="111111"/>
                </a:solidFill>
                <a:effectLst/>
                <a:latin typeface="Roboto" panose="02000000000000000000" pitchFamily="2" charset="0"/>
              </a:rPr>
            </a:br>
            <a:r>
              <a:rPr lang="en-US" sz="3600" b="0" i="0" dirty="0">
                <a:solidFill>
                  <a:srgbClr val="111111"/>
                </a:solidFill>
                <a:effectLst/>
                <a:latin typeface="Roboto" panose="02000000000000000000" pitchFamily="2" charset="0"/>
              </a:rPr>
              <a:t>N</a:t>
            </a:r>
            <a:r>
              <a:rPr lang="en-US" sz="2800" b="0" i="0" dirty="0">
                <a:solidFill>
                  <a:srgbClr val="111111"/>
                </a:solidFill>
                <a:effectLst/>
                <a:latin typeface="Roboto" panose="02000000000000000000" pitchFamily="2" charset="0"/>
              </a:rPr>
              <a:t>eural Network</a:t>
            </a:r>
            <a:br>
              <a:rPr lang="en-US" b="0" i="0" dirty="0">
                <a:solidFill>
                  <a:srgbClr val="111111"/>
                </a:solidFill>
                <a:effectLst/>
                <a:latin typeface="Roboto" panose="02000000000000000000" pitchFamily="2" charset="0"/>
              </a:rPr>
            </a:br>
            <a:endParaRPr lang="en-IN" dirty="0"/>
          </a:p>
        </p:txBody>
      </p:sp>
    </p:spTree>
    <p:extLst>
      <p:ext uri="{BB962C8B-B14F-4D97-AF65-F5344CB8AC3E}">
        <p14:creationId xmlns:p14="http://schemas.microsoft.com/office/powerpoint/2010/main" val="144949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26B9-AE23-362D-8F27-83AF8F7F9AB0}"/>
              </a:ext>
            </a:extLst>
          </p:cNvPr>
          <p:cNvSpPr>
            <a:spLocks noGrp="1"/>
          </p:cNvSpPr>
          <p:nvPr>
            <p:ph type="ctrTitle"/>
          </p:nvPr>
        </p:nvSpPr>
        <p:spPr>
          <a:xfrm>
            <a:off x="2692398" y="1871131"/>
            <a:ext cx="6815669" cy="2700869"/>
          </a:xfrm>
        </p:spPr>
        <p:txBody>
          <a:bodyPr/>
          <a:lstStyle/>
          <a:p>
            <a:r>
              <a:rPr lang="en-IN" sz="6600" dirty="0"/>
              <a:t>T</a:t>
            </a:r>
            <a:r>
              <a:rPr lang="en-IN" dirty="0"/>
              <a:t>HANK </a:t>
            </a:r>
            <a:r>
              <a:rPr lang="en-IN" sz="6600" dirty="0"/>
              <a:t>Y</a:t>
            </a:r>
            <a:r>
              <a:rPr lang="en-IN" dirty="0"/>
              <a:t>OU</a:t>
            </a:r>
          </a:p>
        </p:txBody>
      </p:sp>
    </p:spTree>
    <p:extLst>
      <p:ext uri="{BB962C8B-B14F-4D97-AF65-F5344CB8AC3E}">
        <p14:creationId xmlns:p14="http://schemas.microsoft.com/office/powerpoint/2010/main" val="332965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42A5-1E5F-E99F-E5B4-670507849C7C}"/>
              </a:ext>
            </a:extLst>
          </p:cNvPr>
          <p:cNvSpPr>
            <a:spLocks noGrp="1"/>
          </p:cNvSpPr>
          <p:nvPr>
            <p:ph type="title"/>
          </p:nvPr>
        </p:nvSpPr>
        <p:spPr/>
        <p:txBody>
          <a:bodyPr/>
          <a:lstStyle/>
          <a:p>
            <a:r>
              <a:rPr lang="en-IN" sz="6000" dirty="0"/>
              <a:t>A</a:t>
            </a:r>
            <a:r>
              <a:rPr lang="en-IN" dirty="0"/>
              <a:t>BSTRACT</a:t>
            </a:r>
          </a:p>
        </p:txBody>
      </p:sp>
      <p:sp>
        <p:nvSpPr>
          <p:cNvPr id="3" name="Content Placeholder 2">
            <a:extLst>
              <a:ext uri="{FF2B5EF4-FFF2-40B4-BE49-F238E27FC236}">
                <a16:creationId xmlns:a16="http://schemas.microsoft.com/office/drawing/2014/main" id="{C7386E58-40C5-E2D1-366C-C91167940458}"/>
              </a:ext>
            </a:extLst>
          </p:cNvPr>
          <p:cNvSpPr>
            <a:spLocks noGrp="1"/>
          </p:cNvSpPr>
          <p:nvPr>
            <p:ph idx="1"/>
          </p:nvPr>
        </p:nvSpPr>
        <p:spPr>
          <a:xfrm>
            <a:off x="1399096" y="2978870"/>
            <a:ext cx="9601196" cy="2896998"/>
          </a:xfrm>
        </p:spPr>
        <p:txBody>
          <a:bodyPr>
            <a:norm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Facial Expressions are an essential feature of non-verbal communication, as we move towards the digitization the human computer interactions plays a vital role. The aim is to classify facial image into one of the seven face detection classifiers using open CV and one of its classifiers for drawing the boundary box around the face to detect the correct expression. </a:t>
            </a:r>
            <a:endParaRPr lang="en-IN" dirty="0"/>
          </a:p>
        </p:txBody>
      </p:sp>
    </p:spTree>
    <p:extLst>
      <p:ext uri="{BB962C8B-B14F-4D97-AF65-F5344CB8AC3E}">
        <p14:creationId xmlns:p14="http://schemas.microsoft.com/office/powerpoint/2010/main" val="6870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CA67-1487-96BF-2E50-31FF3764BB6C}"/>
              </a:ext>
            </a:extLst>
          </p:cNvPr>
          <p:cNvSpPr>
            <a:spLocks noGrp="1"/>
          </p:cNvSpPr>
          <p:nvPr>
            <p:ph type="title"/>
          </p:nvPr>
        </p:nvSpPr>
        <p:spPr/>
        <p:txBody>
          <a:bodyPr/>
          <a:lstStyle/>
          <a:p>
            <a:r>
              <a:rPr lang="en-IN" sz="6000" dirty="0"/>
              <a:t>I</a:t>
            </a:r>
            <a:r>
              <a:rPr lang="en-IN" dirty="0"/>
              <a:t>NTRODUCTION</a:t>
            </a:r>
          </a:p>
        </p:txBody>
      </p:sp>
      <p:sp>
        <p:nvSpPr>
          <p:cNvPr id="3" name="Content Placeholder 2">
            <a:extLst>
              <a:ext uri="{FF2B5EF4-FFF2-40B4-BE49-F238E27FC236}">
                <a16:creationId xmlns:a16="http://schemas.microsoft.com/office/drawing/2014/main" id="{C6F15141-2E11-8C7B-B92A-C2582F60DF65}"/>
              </a:ext>
            </a:extLst>
          </p:cNvPr>
          <p:cNvSpPr>
            <a:spLocks noGrp="1"/>
          </p:cNvSpPr>
          <p:nvPr>
            <p:ph idx="1"/>
          </p:nvPr>
        </p:nvSpPr>
        <p:spPr>
          <a:xfrm>
            <a:off x="1295401" y="2556932"/>
            <a:ext cx="9601196" cy="3318936"/>
          </a:xfrm>
        </p:spPr>
        <p:txBody>
          <a:bodyPr>
            <a:normAutofit/>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objective is to classify each face based on the emotion shown in the facial expression into one of seven categories</a:t>
            </a:r>
            <a:r>
              <a:rPr lang="en-IN" sz="1800" kern="100" dirty="0">
                <a:latin typeface="Calibri" panose="020F0502020204030204" pitchFamily="34" charset="0"/>
                <a:ea typeface="Calibri" panose="020F0502020204030204" pitchFamily="34" charset="0"/>
                <a:cs typeface="Times New Roman" panose="02020603050405020304" pitchFamily="18" charset="0"/>
              </a:rPr>
              <a:t> which are-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'Angry', 'Disgust', 'Fear', 'Happy', 'Neutral', 'Sad', 'Surprise' to train and test our algorithm using Convolution Neural Networks. OpenCV automatically detects faces in images and draw bounding boxes around them. Once trained, saved, and exported the CNN, </a:t>
            </a:r>
            <a:r>
              <a:rPr lang="en-IN" sz="1800" kern="100" dirty="0">
                <a:latin typeface="Calibri" panose="020F0502020204030204" pitchFamily="34" charset="0"/>
                <a:ea typeface="Calibri" panose="020F0502020204030204" pitchFamily="34" charset="0"/>
                <a:cs typeface="Times New Roman" panose="02020603050405020304" pitchFamily="18" charset="0"/>
              </a:rPr>
              <a:t>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will directly serve the trained model to a web interface and perform real-time facial expression recognition on video and image data.</a:t>
            </a:r>
            <a:endParaRPr lang="en-IN" dirty="0"/>
          </a:p>
        </p:txBody>
      </p:sp>
    </p:spTree>
    <p:extLst>
      <p:ext uri="{BB962C8B-B14F-4D97-AF65-F5344CB8AC3E}">
        <p14:creationId xmlns:p14="http://schemas.microsoft.com/office/powerpoint/2010/main" val="111567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0004-A2BA-C562-7EA4-270973AF5AAF}"/>
              </a:ext>
            </a:extLst>
          </p:cNvPr>
          <p:cNvSpPr>
            <a:spLocks noGrp="1"/>
          </p:cNvSpPr>
          <p:nvPr>
            <p:ph type="title"/>
          </p:nvPr>
        </p:nvSpPr>
        <p:spPr>
          <a:xfrm>
            <a:off x="1295402" y="982133"/>
            <a:ext cx="9601196" cy="1025776"/>
          </a:xfrm>
        </p:spPr>
        <p:txBody>
          <a:bodyPr/>
          <a:lstStyle/>
          <a:p>
            <a:r>
              <a:rPr lang="en-IN" sz="6000" dirty="0"/>
              <a:t>E</a:t>
            </a:r>
            <a:r>
              <a:rPr lang="en-IN" dirty="0"/>
              <a:t>MOTIONS</a:t>
            </a:r>
          </a:p>
        </p:txBody>
      </p:sp>
      <p:sp>
        <p:nvSpPr>
          <p:cNvPr id="3" name="Content Placeholder 2">
            <a:extLst>
              <a:ext uri="{FF2B5EF4-FFF2-40B4-BE49-F238E27FC236}">
                <a16:creationId xmlns:a16="http://schemas.microsoft.com/office/drawing/2014/main" id="{851351D0-42F0-C08D-DF98-6DAD6AB79301}"/>
              </a:ext>
            </a:extLst>
          </p:cNvPr>
          <p:cNvSpPr>
            <a:spLocks noGrp="1"/>
          </p:cNvSpPr>
          <p:nvPr>
            <p:ph sz="half" idx="1"/>
          </p:nvPr>
        </p:nvSpPr>
        <p:spPr>
          <a:xfrm>
            <a:off x="1298448" y="2560320"/>
            <a:ext cx="4718304" cy="3310128"/>
          </a:xfrm>
        </p:spPr>
        <p:txBody>
          <a:bodyPr>
            <a:normAutofit fontScale="85000" lnSpcReduction="10000"/>
          </a:bodyPr>
          <a:lstStyle/>
          <a:p>
            <a:pPr marL="0" indent="0">
              <a:buNone/>
            </a:pPr>
            <a:r>
              <a:rPr lang="en-IN" dirty="0">
                <a:latin typeface="Algerian" panose="04020705040A02060702" pitchFamily="82" charset="0"/>
              </a:rPr>
              <a:t>What is Emotions?</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Emotions are reflected in voice, hand and body gestures, and mainly through facial expressions.</a:t>
            </a:r>
          </a:p>
          <a:p>
            <a:pPr marL="0" indent="0">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Why is it important to recognize emotions?</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Human beings express emotions in day to day interactions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Understanding emotions and knowing how to react to people’s expressions greatly enriches the interaction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D06C81-3D8A-796C-B3E6-8B8E91B700FF}"/>
              </a:ext>
            </a:extLst>
          </p:cNvPr>
          <p:cNvSpPr>
            <a:spLocks noGrp="1"/>
          </p:cNvSpPr>
          <p:nvPr>
            <p:ph sz="half" idx="2"/>
          </p:nvPr>
        </p:nvSpPr>
        <p:spPr/>
        <p:txBody>
          <a:bodyPr>
            <a:normAutofit fontScale="85000" lnSpcReduction="10000"/>
          </a:bodyPr>
          <a:lstStyle/>
          <a:p>
            <a:pPr marL="0" lvl="0" indent="0">
              <a:lnSpc>
                <a:spcPct val="107000"/>
              </a:lnSpc>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Classifier identifies 7 basic emotions: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Happiness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Sadness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Anger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Fear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Disgust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Surprise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Times New Roman" panose="02020603050405020304" pitchFamily="18" charset="0"/>
              <a:buChar char="•"/>
              <a:tabLst>
                <a:tab pos="13716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No emotion (neutral)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057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105B-68A4-DE60-5B0D-2186AAF0160F}"/>
              </a:ext>
            </a:extLst>
          </p:cNvPr>
          <p:cNvSpPr>
            <a:spLocks noGrp="1"/>
          </p:cNvSpPr>
          <p:nvPr>
            <p:ph type="title"/>
          </p:nvPr>
        </p:nvSpPr>
        <p:spPr>
          <a:xfrm>
            <a:off x="1295402" y="749430"/>
            <a:ext cx="9601196" cy="617457"/>
          </a:xfrm>
        </p:spPr>
        <p:txBody>
          <a:bodyPr>
            <a:normAutofit fontScale="90000"/>
          </a:bodyPr>
          <a:lstStyle/>
          <a:p>
            <a:r>
              <a:rPr lang="en-IN" sz="5300" dirty="0"/>
              <a:t>F</a:t>
            </a:r>
            <a:r>
              <a:rPr lang="en-IN" dirty="0"/>
              <a:t>LOW </a:t>
            </a:r>
            <a:r>
              <a:rPr lang="en-IN" sz="5300" dirty="0"/>
              <a:t>C</a:t>
            </a:r>
            <a:r>
              <a:rPr lang="en-IN" dirty="0"/>
              <a:t>HART</a:t>
            </a:r>
          </a:p>
        </p:txBody>
      </p:sp>
      <p:pic>
        <p:nvPicPr>
          <p:cNvPr id="5" name="Content Placeholder 4">
            <a:extLst>
              <a:ext uri="{FF2B5EF4-FFF2-40B4-BE49-F238E27FC236}">
                <a16:creationId xmlns:a16="http://schemas.microsoft.com/office/drawing/2014/main" id="{9380BB5E-6512-CC76-6E48-8F22B81F92AB}"/>
              </a:ext>
            </a:extLst>
          </p:cNvPr>
          <p:cNvPicPr>
            <a:picLocks noGrp="1" noChangeAspect="1"/>
          </p:cNvPicPr>
          <p:nvPr>
            <p:ph idx="1"/>
          </p:nvPr>
        </p:nvPicPr>
        <p:blipFill>
          <a:blip r:embed="rId2"/>
          <a:stretch>
            <a:fillRect/>
          </a:stretch>
        </p:blipFill>
        <p:spPr>
          <a:xfrm>
            <a:off x="1387901" y="1583704"/>
            <a:ext cx="9416197" cy="4524866"/>
          </a:xfrm>
        </p:spPr>
      </p:pic>
    </p:spTree>
    <p:extLst>
      <p:ext uri="{BB962C8B-B14F-4D97-AF65-F5344CB8AC3E}">
        <p14:creationId xmlns:p14="http://schemas.microsoft.com/office/powerpoint/2010/main" val="10322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656D-1B9C-C0A1-2158-CF5C85EBC0B9}"/>
              </a:ext>
            </a:extLst>
          </p:cNvPr>
          <p:cNvSpPr>
            <a:spLocks noGrp="1"/>
          </p:cNvSpPr>
          <p:nvPr>
            <p:ph type="title"/>
          </p:nvPr>
        </p:nvSpPr>
        <p:spPr/>
        <p:txBody>
          <a:bodyPr>
            <a:normAutofit fontScale="90000"/>
          </a:bodyPr>
          <a:lstStyle/>
          <a:p>
            <a:r>
              <a:rPr lang="en-IN" sz="6000" dirty="0"/>
              <a:t>A</a:t>
            </a:r>
            <a:r>
              <a:rPr lang="en-IN" dirty="0"/>
              <a:t>DVANTAGES AND </a:t>
            </a:r>
            <a:r>
              <a:rPr lang="en-IN" sz="6000" dirty="0"/>
              <a:t>D</a:t>
            </a:r>
            <a:r>
              <a:rPr lang="en-IN" dirty="0"/>
              <a:t>ISADVANTAGES</a:t>
            </a:r>
          </a:p>
        </p:txBody>
      </p:sp>
      <p:sp>
        <p:nvSpPr>
          <p:cNvPr id="3" name="Text Placeholder 2">
            <a:extLst>
              <a:ext uri="{FF2B5EF4-FFF2-40B4-BE49-F238E27FC236}">
                <a16:creationId xmlns:a16="http://schemas.microsoft.com/office/drawing/2014/main" id="{4AF1B406-B908-7D78-F7A5-1E2694EDC278}"/>
              </a:ext>
            </a:extLst>
          </p:cNvPr>
          <p:cNvSpPr>
            <a:spLocks noGrp="1"/>
          </p:cNvSpPr>
          <p:nvPr>
            <p:ph type="body" idx="1"/>
          </p:nvPr>
        </p:nvSpPr>
        <p:spPr>
          <a:xfrm>
            <a:off x="1295400" y="2658533"/>
            <a:ext cx="4718304" cy="490020"/>
          </a:xfrm>
        </p:spPr>
        <p:txBody>
          <a:bodyPr/>
          <a:lstStyle/>
          <a:p>
            <a:r>
              <a:rPr lang="en-IN" sz="3200" dirty="0"/>
              <a:t>A</a:t>
            </a:r>
            <a:r>
              <a:rPr lang="en-IN" dirty="0"/>
              <a:t>DVANTAGES</a:t>
            </a:r>
          </a:p>
        </p:txBody>
      </p:sp>
      <p:sp>
        <p:nvSpPr>
          <p:cNvPr id="4" name="Content Placeholder 3">
            <a:extLst>
              <a:ext uri="{FF2B5EF4-FFF2-40B4-BE49-F238E27FC236}">
                <a16:creationId xmlns:a16="http://schemas.microsoft.com/office/drawing/2014/main" id="{F8464E62-01A5-1082-CA9E-0E1CD878FF64}"/>
              </a:ext>
            </a:extLst>
          </p:cNvPr>
          <p:cNvSpPr>
            <a:spLocks noGrp="1"/>
          </p:cNvSpPr>
          <p:nvPr>
            <p:ph sz="half" idx="2"/>
          </p:nvPr>
        </p:nvSpPr>
        <p:spPr>
          <a:xfrm>
            <a:off x="1293026" y="3148553"/>
            <a:ext cx="4718304" cy="2632605"/>
          </a:xfrm>
        </p:spPr>
        <p:txBody>
          <a:bodyPr>
            <a:normAutofit fontScale="77500" lnSpcReduction="20000"/>
          </a:bodyPr>
          <a:lstStyle/>
          <a:p>
            <a:endParaRPr lang="en-US" dirty="0"/>
          </a:p>
          <a:p>
            <a:r>
              <a:rPr lang="en-US" dirty="0"/>
              <a:t>Helps find missing people.</a:t>
            </a:r>
          </a:p>
          <a:p>
            <a:r>
              <a:rPr lang="en-US" dirty="0"/>
              <a:t>We can often detect a speaker’s emotion even if we can not understand the language.</a:t>
            </a:r>
          </a:p>
          <a:p>
            <a:r>
              <a:rPr lang="en-US" dirty="0"/>
              <a:t>Helps to initiate and maintain healthy social relationships and to participate successfully in a range of life activities and social situations.</a:t>
            </a:r>
          </a:p>
        </p:txBody>
      </p:sp>
      <p:sp>
        <p:nvSpPr>
          <p:cNvPr id="5" name="Text Placeholder 4">
            <a:extLst>
              <a:ext uri="{FF2B5EF4-FFF2-40B4-BE49-F238E27FC236}">
                <a16:creationId xmlns:a16="http://schemas.microsoft.com/office/drawing/2014/main" id="{D80130D0-C090-A245-A978-5CB33AF266F0}"/>
              </a:ext>
            </a:extLst>
          </p:cNvPr>
          <p:cNvSpPr>
            <a:spLocks noGrp="1"/>
          </p:cNvSpPr>
          <p:nvPr>
            <p:ph type="body" sz="quarter" idx="3"/>
          </p:nvPr>
        </p:nvSpPr>
        <p:spPr>
          <a:xfrm>
            <a:off x="6180670" y="2658533"/>
            <a:ext cx="4718304" cy="490020"/>
          </a:xfrm>
        </p:spPr>
        <p:txBody>
          <a:bodyPr/>
          <a:lstStyle/>
          <a:p>
            <a:r>
              <a:rPr lang="en-IN" sz="3200" dirty="0"/>
              <a:t>D</a:t>
            </a:r>
            <a:r>
              <a:rPr lang="en-IN" dirty="0"/>
              <a:t>ISADVANTAGES</a:t>
            </a:r>
          </a:p>
        </p:txBody>
      </p:sp>
      <p:sp>
        <p:nvSpPr>
          <p:cNvPr id="6" name="Content Placeholder 5">
            <a:extLst>
              <a:ext uri="{FF2B5EF4-FFF2-40B4-BE49-F238E27FC236}">
                <a16:creationId xmlns:a16="http://schemas.microsoft.com/office/drawing/2014/main" id="{46EAB806-41D2-37BC-A866-DF2BA64446BA}"/>
              </a:ext>
            </a:extLst>
          </p:cNvPr>
          <p:cNvSpPr>
            <a:spLocks noGrp="1"/>
          </p:cNvSpPr>
          <p:nvPr>
            <p:ph sz="quarter" idx="4"/>
          </p:nvPr>
        </p:nvSpPr>
        <p:spPr/>
        <p:txBody>
          <a:bodyPr>
            <a:normAutofit fontScale="77500" lnSpcReduction="20000"/>
          </a:bodyPr>
          <a:lstStyle/>
          <a:p>
            <a:endParaRPr lang="en-IN" dirty="0"/>
          </a:p>
          <a:p>
            <a:r>
              <a:rPr lang="en-IN" dirty="0"/>
              <a:t>Depends on age and gender. Angry males show higher levels of energy than angry females.</a:t>
            </a:r>
          </a:p>
          <a:p>
            <a:r>
              <a:rPr lang="en-IN" dirty="0"/>
              <a:t>Facial expressions can easily be misunderstood and misinterpreted.</a:t>
            </a:r>
          </a:p>
          <a:p>
            <a:r>
              <a:rPr lang="en-IN" dirty="0"/>
              <a:t>Technology can be manipulated</a:t>
            </a:r>
          </a:p>
        </p:txBody>
      </p:sp>
    </p:spTree>
    <p:extLst>
      <p:ext uri="{BB962C8B-B14F-4D97-AF65-F5344CB8AC3E}">
        <p14:creationId xmlns:p14="http://schemas.microsoft.com/office/powerpoint/2010/main" val="399715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98B3-791B-13A2-AC02-ED5B135108DE}"/>
              </a:ext>
            </a:extLst>
          </p:cNvPr>
          <p:cNvSpPr>
            <a:spLocks noGrp="1"/>
          </p:cNvSpPr>
          <p:nvPr>
            <p:ph type="title"/>
          </p:nvPr>
        </p:nvSpPr>
        <p:spPr/>
        <p:txBody>
          <a:bodyPr/>
          <a:lstStyle/>
          <a:p>
            <a:r>
              <a:rPr lang="en-IN" sz="5400" dirty="0"/>
              <a:t>C</a:t>
            </a:r>
            <a:r>
              <a:rPr lang="en-IN" dirty="0"/>
              <a:t>ONCLUSIONS</a:t>
            </a:r>
          </a:p>
        </p:txBody>
      </p:sp>
      <p:sp>
        <p:nvSpPr>
          <p:cNvPr id="3" name="Content Placeholder 2">
            <a:extLst>
              <a:ext uri="{FF2B5EF4-FFF2-40B4-BE49-F238E27FC236}">
                <a16:creationId xmlns:a16="http://schemas.microsoft.com/office/drawing/2014/main" id="{76ACEA2F-9717-1E94-8FCE-AA7BC9EC3BB3}"/>
              </a:ext>
            </a:extLst>
          </p:cNvPr>
          <p:cNvSpPr>
            <a:spLocks noGrp="1"/>
          </p:cNvSpPr>
          <p:nvPr>
            <p:ph idx="1"/>
          </p:nvPr>
        </p:nvSpPr>
        <p:spPr/>
        <p:txBody>
          <a:bodyPr/>
          <a:lstStyle/>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Our implementation is faster (due to server connection)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Can get input from different camera’s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Changed code to be more efficient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 have visualizations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Use face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Mask loading and recovery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1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C3EA-1B46-572A-C018-767382912FCE}"/>
              </a:ext>
            </a:extLst>
          </p:cNvPr>
          <p:cNvSpPr>
            <a:spLocks noGrp="1"/>
          </p:cNvSpPr>
          <p:nvPr>
            <p:ph type="title"/>
          </p:nvPr>
        </p:nvSpPr>
        <p:spPr/>
        <p:txBody>
          <a:bodyPr/>
          <a:lstStyle/>
          <a:p>
            <a:r>
              <a:rPr lang="en-IN" sz="5400" dirty="0"/>
              <a:t>A</a:t>
            </a:r>
            <a:r>
              <a:rPr lang="en-IN" dirty="0"/>
              <a:t>CKNOWLEDGEMENT</a:t>
            </a:r>
          </a:p>
        </p:txBody>
      </p:sp>
      <p:sp>
        <p:nvSpPr>
          <p:cNvPr id="3" name="Content Placeholder 2">
            <a:extLst>
              <a:ext uri="{FF2B5EF4-FFF2-40B4-BE49-F238E27FC236}">
                <a16:creationId xmlns:a16="http://schemas.microsoft.com/office/drawing/2014/main" id="{445AAB8F-6B95-D311-BA4D-FE5EDD31DD57}"/>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I would like to express my special thanks of gratitude to my project mentor </a:t>
            </a:r>
            <a:r>
              <a:rPr lang="en-IN" sz="2400" b="1" dirty="0" err="1">
                <a:latin typeface="Times New Roman" panose="02020603050405020304" pitchFamily="18" charset="0"/>
                <a:cs typeface="Times New Roman" panose="02020603050405020304" pitchFamily="18" charset="0"/>
              </a:rPr>
              <a:t>Dr.</a:t>
            </a:r>
            <a:r>
              <a:rPr lang="en-IN" sz="2400" b="1" dirty="0">
                <a:latin typeface="Times New Roman" panose="02020603050405020304" pitchFamily="18" charset="0"/>
                <a:cs typeface="Times New Roman" panose="02020603050405020304" pitchFamily="18" charset="0"/>
              </a:rPr>
              <a:t> Suparna Das Gupta </a:t>
            </a:r>
            <a:r>
              <a:rPr lang="en-IN" sz="2400" dirty="0">
                <a:latin typeface="Times New Roman" panose="02020603050405020304" pitchFamily="18" charset="0"/>
                <a:cs typeface="Times New Roman" panose="02020603050405020304" pitchFamily="18" charset="0"/>
              </a:rPr>
              <a:t>who gave me the golden opportunity to do this project of </a:t>
            </a:r>
            <a:r>
              <a:rPr lang="en-IN" sz="3200" dirty="0">
                <a:latin typeface="Sitka Display Semibold" pitchFamily="2" charset="0"/>
                <a:cs typeface="Times New Roman" panose="02020603050405020304" pitchFamily="18" charset="0"/>
              </a:rPr>
              <a:t>F</a:t>
            </a:r>
            <a:r>
              <a:rPr lang="en-IN" sz="2800" dirty="0">
                <a:latin typeface="Sitka Display Semibold" pitchFamily="2" charset="0"/>
                <a:cs typeface="Times New Roman" panose="02020603050405020304" pitchFamily="18" charset="0"/>
              </a:rPr>
              <a:t>acial expression Recognition using CNN</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I came to know about so many new things and I am really thankful to my team for helping me  to carry out this project within limited time.</a:t>
            </a:r>
          </a:p>
          <a:p>
            <a:endParaRPr lang="en-IN" dirty="0"/>
          </a:p>
        </p:txBody>
      </p:sp>
    </p:spTree>
    <p:extLst>
      <p:ext uri="{BB962C8B-B14F-4D97-AF65-F5344CB8AC3E}">
        <p14:creationId xmlns:p14="http://schemas.microsoft.com/office/powerpoint/2010/main" val="134241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62EA-1107-25DC-DFBE-42D60E4FF23C}"/>
              </a:ext>
            </a:extLst>
          </p:cNvPr>
          <p:cNvSpPr>
            <a:spLocks noGrp="1"/>
          </p:cNvSpPr>
          <p:nvPr>
            <p:ph type="title"/>
          </p:nvPr>
        </p:nvSpPr>
        <p:spPr>
          <a:xfrm>
            <a:off x="1295402" y="982133"/>
            <a:ext cx="9601196" cy="988070"/>
          </a:xfrm>
        </p:spPr>
        <p:txBody>
          <a:bodyPr/>
          <a:lstStyle/>
          <a:p>
            <a:r>
              <a:rPr lang="en-IN" sz="5400" dirty="0"/>
              <a:t>S</a:t>
            </a:r>
            <a:r>
              <a:rPr lang="en-IN" dirty="0"/>
              <a:t>UBMITTED BY:</a:t>
            </a:r>
          </a:p>
        </p:txBody>
      </p:sp>
      <p:sp>
        <p:nvSpPr>
          <p:cNvPr id="3" name="Content Placeholder 2">
            <a:extLst>
              <a:ext uri="{FF2B5EF4-FFF2-40B4-BE49-F238E27FC236}">
                <a16:creationId xmlns:a16="http://schemas.microsoft.com/office/drawing/2014/main" id="{5156C34D-58E3-32FF-5B26-1FE698825277}"/>
              </a:ext>
            </a:extLst>
          </p:cNvPr>
          <p:cNvSpPr>
            <a:spLocks noGrp="1"/>
          </p:cNvSpPr>
          <p:nvPr>
            <p:ph idx="1"/>
          </p:nvPr>
        </p:nvSpPr>
        <p:spPr/>
        <p:txBody>
          <a:bodyPr>
            <a:normAutofit fontScale="55000" lnSpcReduction="20000"/>
          </a:bodyPr>
          <a:lstStyle/>
          <a:p>
            <a:pPr marL="0" lvl="0" indent="0" algn="l" rtl="0">
              <a:lnSpc>
                <a:spcPct val="90000"/>
              </a:lnSpc>
              <a:spcBef>
                <a:spcPts val="0"/>
              </a:spcBef>
              <a:spcAft>
                <a:spcPts val="0"/>
              </a:spcAft>
              <a:buClr>
                <a:srgbClr val="5D7C3F"/>
              </a:buClr>
              <a:buSzPts val="1200"/>
              <a:buNone/>
            </a:pPr>
            <a:r>
              <a:rPr lang="en-US" sz="2400" b="1" dirty="0">
                <a:solidFill>
                  <a:srgbClr val="5D7C3F"/>
                </a:solidFill>
                <a:latin typeface="Times New Roman" panose="02020603050405020304" pitchFamily="18" charset="0"/>
                <a:cs typeface="Times New Roman" panose="02020603050405020304" pitchFamily="18" charset="0"/>
              </a:rPr>
              <a:t>TEAM LEADER NAME</a:t>
            </a:r>
            <a:r>
              <a:rPr lang="en-US" sz="2400" b="1" dirty="0">
                <a:solidFill>
                  <a:schemeClr val="tx2"/>
                </a:solidFill>
                <a:latin typeface="Times New Roman" panose="02020603050405020304" pitchFamily="18" charset="0"/>
                <a:cs typeface="Times New Roman" panose="02020603050405020304" pitchFamily="18" charset="0"/>
              </a:rPr>
              <a:t>:  TUSHAR GHORUI</a:t>
            </a:r>
            <a:endParaRPr lang="en-US" sz="2400" dirty="0">
              <a:solidFill>
                <a:schemeClr val="tx2"/>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BRANCH : BTECH			STREAM : IT			YEAR : IV		ROLL NO:123211004087</a:t>
            </a:r>
          </a:p>
          <a:p>
            <a:pPr marL="0" lvl="0" indent="0" algn="l" rtl="0">
              <a:lnSpc>
                <a:spcPct val="90000"/>
              </a:lnSpc>
              <a:spcBef>
                <a:spcPts val="1000"/>
              </a:spcBef>
              <a:spcAft>
                <a:spcPts val="0"/>
              </a:spcAft>
              <a:buClr>
                <a:srgbClr val="5D7C3F"/>
              </a:buClr>
              <a:buSzPts val="1200"/>
              <a:buNone/>
            </a:pPr>
            <a:r>
              <a:rPr lang="en-US" sz="2400" b="1" dirty="0">
                <a:solidFill>
                  <a:srgbClr val="5D7C3F"/>
                </a:solidFill>
                <a:latin typeface="Times New Roman" panose="02020603050405020304" pitchFamily="18" charset="0"/>
                <a:cs typeface="Times New Roman" panose="02020603050405020304" pitchFamily="18" charset="0"/>
              </a:rPr>
              <a:t>TEAM MEMBER 1 NAME:  </a:t>
            </a:r>
            <a:r>
              <a:rPr lang="en-US" sz="2400" b="1" dirty="0">
                <a:solidFill>
                  <a:schemeClr val="tx2"/>
                </a:solidFill>
                <a:latin typeface="Times New Roman" panose="02020603050405020304" pitchFamily="18" charset="0"/>
                <a:cs typeface="Times New Roman" panose="02020603050405020304" pitchFamily="18" charset="0"/>
              </a:rPr>
              <a:t>SUKANYA DAS</a:t>
            </a:r>
            <a:endParaRPr lang="en-US" sz="2400" dirty="0">
              <a:solidFill>
                <a:schemeClr val="tx2"/>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BRANCH : BTECH			STREAM  : IT			YEAR : </a:t>
            </a:r>
            <a:r>
              <a:rPr lang="en-US" dirty="0">
                <a:latin typeface="Times New Roman" panose="02020603050405020304" pitchFamily="18" charset="0"/>
                <a:cs typeface="Times New Roman" panose="02020603050405020304" pitchFamily="18" charset="0"/>
              </a:rPr>
              <a:t>IV</a:t>
            </a:r>
            <a:r>
              <a:rPr lang="en-US" sz="2400" dirty="0">
                <a:latin typeface="Times New Roman" panose="02020603050405020304" pitchFamily="18" charset="0"/>
                <a:cs typeface="Times New Roman" panose="02020603050405020304" pitchFamily="18" charset="0"/>
              </a:rPr>
              <a:t>			ROLL NO:123211004080</a:t>
            </a:r>
          </a:p>
          <a:p>
            <a:pPr marL="0" lvl="0" indent="0" algn="l" rtl="0">
              <a:lnSpc>
                <a:spcPct val="90000"/>
              </a:lnSpc>
              <a:spcBef>
                <a:spcPts val="1000"/>
              </a:spcBef>
              <a:spcAft>
                <a:spcPts val="0"/>
              </a:spcAft>
              <a:buClr>
                <a:srgbClr val="5D7C3F"/>
              </a:buClr>
              <a:buSzPts val="1200"/>
              <a:buNone/>
            </a:pPr>
            <a:r>
              <a:rPr lang="en-US" sz="2400" b="1" dirty="0">
                <a:solidFill>
                  <a:srgbClr val="5D7C3F"/>
                </a:solidFill>
                <a:latin typeface="Times New Roman" panose="02020603050405020304" pitchFamily="18" charset="0"/>
                <a:cs typeface="Times New Roman" panose="02020603050405020304" pitchFamily="18" charset="0"/>
              </a:rPr>
              <a:t>TEAM MEMBER 2 NAME</a:t>
            </a:r>
            <a:r>
              <a:rPr lang="en-US" sz="2400" b="1" dirty="0">
                <a:solidFill>
                  <a:schemeClr val="tx2"/>
                </a:solidFill>
                <a:latin typeface="Times New Roman" panose="02020603050405020304" pitchFamily="18" charset="0"/>
                <a:cs typeface="Times New Roman" panose="02020603050405020304" pitchFamily="18" charset="0"/>
              </a:rPr>
              <a:t>: ANTARJITA DAS</a:t>
            </a:r>
            <a:endParaRPr lang="en-US" sz="2400" dirty="0">
              <a:solidFill>
                <a:schemeClr val="tx2"/>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BRANCH :  BTECH			STREAM : IT			YEAR :  </a:t>
            </a:r>
            <a:r>
              <a:rPr lang="en-US" dirty="0">
                <a:latin typeface="Times New Roman" panose="02020603050405020304" pitchFamily="18" charset="0"/>
                <a:cs typeface="Times New Roman" panose="02020603050405020304" pitchFamily="18" charset="0"/>
              </a:rPr>
              <a:t>IV</a:t>
            </a:r>
            <a:r>
              <a:rPr lang="en-US" sz="2400" dirty="0">
                <a:latin typeface="Times New Roman" panose="02020603050405020304" pitchFamily="18" charset="0"/>
                <a:cs typeface="Times New Roman" panose="02020603050405020304" pitchFamily="18" charset="0"/>
              </a:rPr>
              <a:t> 		ROLL NO:123211004010</a:t>
            </a:r>
          </a:p>
          <a:p>
            <a:pPr marL="0" lvl="0" indent="0" algn="l" rtl="0">
              <a:lnSpc>
                <a:spcPct val="90000"/>
              </a:lnSpc>
              <a:spcBef>
                <a:spcPts val="1000"/>
              </a:spcBef>
              <a:spcAft>
                <a:spcPts val="0"/>
              </a:spcAft>
              <a:buClr>
                <a:srgbClr val="5D7C3F"/>
              </a:buClr>
              <a:buSzPts val="1200"/>
              <a:buNone/>
            </a:pPr>
            <a:r>
              <a:rPr lang="en-US" sz="2400" b="1" dirty="0">
                <a:solidFill>
                  <a:srgbClr val="5D7C3F"/>
                </a:solidFill>
                <a:latin typeface="Times New Roman" panose="02020603050405020304" pitchFamily="18" charset="0"/>
                <a:cs typeface="Times New Roman" panose="02020603050405020304" pitchFamily="18" charset="0"/>
              </a:rPr>
              <a:t>TEAM MEMBER 3 NAME</a:t>
            </a:r>
            <a:r>
              <a:rPr lang="en-US" sz="2400" b="1" dirty="0">
                <a:solidFill>
                  <a:schemeClr val="tx2"/>
                </a:solidFill>
                <a:latin typeface="Times New Roman" panose="02020603050405020304" pitchFamily="18" charset="0"/>
                <a:cs typeface="Times New Roman" panose="02020603050405020304" pitchFamily="18" charset="0"/>
              </a:rPr>
              <a:t>:KOYENA DEB </a:t>
            </a:r>
            <a:endParaRPr lang="en-US" sz="2400" dirty="0">
              <a:solidFill>
                <a:schemeClr val="tx2"/>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BRANCH : BTECH			STREAM : IT			YEAR :  </a:t>
            </a:r>
            <a:r>
              <a:rPr lang="en-US" dirty="0">
                <a:latin typeface="Times New Roman" panose="02020603050405020304" pitchFamily="18" charset="0"/>
                <a:cs typeface="Times New Roman" panose="02020603050405020304" pitchFamily="18" charset="0"/>
              </a:rPr>
              <a:t>IV</a:t>
            </a:r>
            <a:r>
              <a:rPr lang="en-US" sz="2400" dirty="0">
                <a:latin typeface="Times New Roman" panose="02020603050405020304" pitchFamily="18" charset="0"/>
                <a:cs typeface="Times New Roman" panose="02020603050405020304" pitchFamily="18" charset="0"/>
              </a:rPr>
              <a:t> 		ROLL NO:123211004032</a:t>
            </a:r>
          </a:p>
          <a:p>
            <a:pPr marL="0" lvl="0" indent="0" algn="l" rtl="0">
              <a:lnSpc>
                <a:spcPct val="90000"/>
              </a:lnSpc>
              <a:spcBef>
                <a:spcPts val="1000"/>
              </a:spcBef>
              <a:spcAft>
                <a:spcPts val="0"/>
              </a:spcAft>
              <a:buClr>
                <a:srgbClr val="5D7C3F"/>
              </a:buClr>
              <a:buSzPts val="1200"/>
              <a:buNone/>
            </a:pPr>
            <a:r>
              <a:rPr lang="en-US" sz="2400" b="1" dirty="0">
                <a:solidFill>
                  <a:srgbClr val="5D7C3F"/>
                </a:solidFill>
                <a:latin typeface="Times New Roman" panose="02020603050405020304" pitchFamily="18" charset="0"/>
                <a:cs typeface="Times New Roman" panose="02020603050405020304" pitchFamily="18" charset="0"/>
              </a:rPr>
              <a:t>TEAM MEMBER 4 NAME: </a:t>
            </a:r>
            <a:r>
              <a:rPr lang="en-US" sz="2400" b="1" dirty="0">
                <a:solidFill>
                  <a:schemeClr val="tx2"/>
                </a:solidFill>
                <a:latin typeface="Times New Roman" panose="02020603050405020304" pitchFamily="18" charset="0"/>
                <a:cs typeface="Times New Roman" panose="02020603050405020304" pitchFamily="18" charset="0"/>
              </a:rPr>
              <a:t>AHIRI BASU</a:t>
            </a:r>
            <a:endParaRPr lang="en-US" sz="2400" dirty="0">
              <a:solidFill>
                <a:schemeClr val="tx2"/>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BRANCH :  BTECH			STREAM : IT			 YEAR </a:t>
            </a:r>
            <a:r>
              <a:rPr lang="en-US" sz="2400">
                <a:latin typeface="Times New Roman" panose="02020603050405020304" pitchFamily="18" charset="0"/>
                <a:cs typeface="Times New Roman" panose="02020603050405020304" pitchFamily="18" charset="0"/>
              </a:rPr>
              <a:t>: IV</a:t>
            </a:r>
            <a:r>
              <a:rPr lang="en-US" sz="2400" dirty="0">
                <a:latin typeface="Times New Roman" panose="02020603050405020304" pitchFamily="18" charset="0"/>
                <a:cs typeface="Times New Roman" panose="02020603050405020304" pitchFamily="18" charset="0"/>
              </a:rPr>
              <a:t>			ROLL NO:123211004002	 </a:t>
            </a:r>
          </a:p>
          <a:p>
            <a:pPr marL="0" lvl="0" indent="0" algn="l" rtl="0">
              <a:lnSpc>
                <a:spcPct val="90000"/>
              </a:lnSpc>
              <a:spcBef>
                <a:spcPts val="1000"/>
              </a:spcBef>
              <a:spcAft>
                <a:spcPts val="0"/>
              </a:spcAft>
              <a:buClr>
                <a:srgbClr val="804160"/>
              </a:buClr>
              <a:buSzPts val="1200"/>
              <a:buNone/>
            </a:pPr>
            <a:r>
              <a:rPr lang="en-US" sz="2400" b="1" dirty="0">
                <a:solidFill>
                  <a:srgbClr val="804160"/>
                </a:solidFill>
                <a:latin typeface="Times New Roman" panose="02020603050405020304" pitchFamily="18" charset="0"/>
                <a:cs typeface="Times New Roman" panose="02020603050405020304" pitchFamily="18" charset="0"/>
              </a:rPr>
              <a:t>TEAM MENTOR  NAME : </a:t>
            </a:r>
            <a:r>
              <a:rPr lang="en-US" sz="2400" b="1" dirty="0">
                <a:solidFill>
                  <a:srgbClr val="7030A0"/>
                </a:solidFill>
                <a:latin typeface="Times New Roman" panose="02020603050405020304" pitchFamily="18" charset="0"/>
                <a:cs typeface="Times New Roman" panose="02020603050405020304" pitchFamily="18" charset="0"/>
              </a:rPr>
              <a:t>DR. SUPARNA DASGUPTA</a:t>
            </a:r>
            <a:endParaRPr lang="en-US" sz="2400" dirty="0">
              <a:solidFill>
                <a:srgbClr val="7030A0"/>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2400" dirty="0">
                <a:latin typeface="Times New Roman" panose="02020603050405020304" pitchFamily="18" charset="0"/>
                <a:cs typeface="Times New Roman" panose="02020603050405020304" pitchFamily="18" charset="0"/>
              </a:rPr>
              <a:t>CATEGORY : ACADEMIC		EXPERTISE : IOT, NETWORKING		DOMAIN EXPERIENCE (IN YEARS):    10YRS</a:t>
            </a:r>
          </a:p>
          <a:p>
            <a:endParaRPr lang="en-IN" dirty="0"/>
          </a:p>
        </p:txBody>
      </p:sp>
    </p:spTree>
    <p:extLst>
      <p:ext uri="{BB962C8B-B14F-4D97-AF65-F5344CB8AC3E}">
        <p14:creationId xmlns:p14="http://schemas.microsoft.com/office/powerpoint/2010/main" val="29060691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TotalTime>
  <Words>593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Garamond</vt:lpstr>
      <vt:lpstr>Roboto</vt:lpstr>
      <vt:lpstr>Sitka Display Semibold</vt:lpstr>
      <vt:lpstr>Times New Roman</vt:lpstr>
      <vt:lpstr>Organic</vt:lpstr>
      <vt:lpstr>Facial Expression Recognition using Convolutional Neural Network </vt:lpstr>
      <vt:lpstr>ABSTRACT</vt:lpstr>
      <vt:lpstr>INTRODUCTION</vt:lpstr>
      <vt:lpstr>EMOTIONS</vt:lpstr>
      <vt:lpstr>FLOW CHART</vt:lpstr>
      <vt:lpstr>ADVANTAGES AND DISADVANTAGES</vt:lpstr>
      <vt:lpstr>CONCLUSIONS</vt:lpstr>
      <vt:lpstr>ACKNOWLEDGEMENT</vt:lpstr>
      <vt:lpstr>SUBMITTED BY: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Koyena Deb</dc:creator>
  <cp:lastModifiedBy>Koyena Deb</cp:lastModifiedBy>
  <cp:revision>7</cp:revision>
  <dcterms:created xsi:type="dcterms:W3CDTF">2024-12-08T04:31:41Z</dcterms:created>
  <dcterms:modified xsi:type="dcterms:W3CDTF">2024-12-09T15:52:14Z</dcterms:modified>
</cp:coreProperties>
</file>