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6" r:id="rId8"/>
    <p:sldId id="265" r:id="rId9"/>
    <p:sldId id="269" r:id="rId10"/>
    <p:sldId id="268" r:id="rId11"/>
    <p:sldId id="267" r:id="rId12"/>
    <p:sldId id="271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8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5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70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6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5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7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A372-BE42-451E-B14C-5FF9C6C0F46F}" type="datetimeFigureOut">
              <a:rPr lang="en-IN" smtClean="0"/>
              <a:pPr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3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42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93" y="6802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Impact" panose="020B0806030902050204" pitchFamily="34" charset="0"/>
              </a:rPr>
              <a:t>Advantages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91893" y="1503185"/>
            <a:ext cx="975704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Bahnschrift Condensed" panose="020B0502040204020203" pitchFamily="34" charset="0"/>
              </a:rPr>
              <a:t>User-Friendly</a:t>
            </a:r>
            <a:r>
              <a:rPr lang="en-US" sz="2400" dirty="0">
                <a:latin typeface="Bahnschrift Condensed" panose="020B0502040204020203" pitchFamily="34" charset="0"/>
              </a:rPr>
              <a:t>: Simple design with easy navigation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Bahnschrift Condensed" panose="020B0502040204020203" pitchFamily="34" charset="0"/>
              </a:rPr>
              <a:t>Portable</a:t>
            </a:r>
            <a:r>
              <a:rPr lang="en-US" sz="2400" dirty="0">
                <a:latin typeface="Bahnschrift Condensed" panose="020B0502040204020203" pitchFamily="34" charset="0"/>
              </a:rPr>
              <a:t>: Works on any system with Python installed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Bahnschrift Condensed" panose="020B0502040204020203" pitchFamily="34" charset="0"/>
              </a:rPr>
              <a:t>Efficient</a:t>
            </a:r>
            <a:r>
              <a:rPr lang="en-US" sz="2400" dirty="0">
                <a:latin typeface="Bahnschrift Condensed" panose="020B0502040204020203" pitchFamily="34" charset="0"/>
              </a:rPr>
              <a:t>: Reduces manual work and avoids human errors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Bahnschrift Condensed" panose="020B0502040204020203" pitchFamily="34" charset="0"/>
              </a:rPr>
              <a:t>Data Organized</a:t>
            </a:r>
            <a:r>
              <a:rPr lang="en-US" sz="2400" dirty="0">
                <a:latin typeface="Bahnschrift Condensed" panose="020B0502040204020203" pitchFamily="34" charset="0"/>
              </a:rPr>
              <a:t>: Keeps books and member records structured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Bahnschrift Condensed" panose="020B0502040204020203" pitchFamily="34" charset="0"/>
              </a:rPr>
              <a:t>Scalable</a:t>
            </a:r>
            <a:r>
              <a:rPr lang="en-US" sz="2400" dirty="0">
                <a:latin typeface="Bahnschrift Condensed" panose="020B0502040204020203" pitchFamily="34" charset="0"/>
              </a:rPr>
              <a:t>: Can be upgraded to databases or advanced reporting later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Bahnschrift Condensed" panose="020B0502040204020203" pitchFamily="34" charset="0"/>
              </a:rPr>
              <a:t>Lightweight</a:t>
            </a:r>
            <a:r>
              <a:rPr lang="en-US" sz="2400" dirty="0">
                <a:latin typeface="Bahnschrift Condensed" panose="020B0502040204020203" pitchFamily="34" charset="0"/>
              </a:rPr>
              <a:t>: Uses CSV files, so no need for heavy installations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Bahnschrift Condensed" panose="020B0502040204020203" pitchFamily="34" charset="0"/>
              </a:rPr>
              <a:t>Improves </a:t>
            </a:r>
            <a:r>
              <a:rPr lang="en-US" sz="2400" b="1" dirty="0">
                <a:latin typeface="Bahnschrift Condensed" panose="020B0502040204020203" pitchFamily="34" charset="0"/>
              </a:rPr>
              <a:t>time management and productivity</a:t>
            </a:r>
            <a:r>
              <a:rPr lang="en-US" sz="2400" dirty="0">
                <a:latin typeface="Bahnschrift Condensed" panose="020B0502040204020203" pitchFamily="34" charset="0"/>
              </a:rPr>
              <a:t> in library operations.</a:t>
            </a:r>
          </a:p>
        </p:txBody>
      </p:sp>
    </p:spTree>
    <p:extLst>
      <p:ext uri="{BB962C8B-B14F-4D97-AF65-F5344CB8AC3E}">
        <p14:creationId xmlns:p14="http://schemas.microsoft.com/office/powerpoint/2010/main" val="312860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93" y="6802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Impact" panose="020B0806030902050204" pitchFamily="34" charset="0"/>
              </a:rPr>
              <a:t>Limitations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893" y="1557443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Bahnschrift Condensed" panose="020B0502040204020203" pitchFamily="34" charset="0"/>
              </a:rPr>
              <a:t>CSV Storage</a:t>
            </a:r>
            <a:r>
              <a:rPr lang="en-US" sz="2000" dirty="0">
                <a:latin typeface="Bahnschrift Condensed" panose="020B0502040204020203" pitchFamily="34" charset="0"/>
              </a:rPr>
              <a:t>: Data stored in CSV files, which is less secure and not suitable for very large data</a:t>
            </a:r>
            <a:r>
              <a:rPr lang="en-US" sz="20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 smtClean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 smtClean="0">
                <a:latin typeface="Bahnschrift Condensed" panose="020B0502040204020203" pitchFamily="34" charset="0"/>
              </a:rPr>
              <a:t>No </a:t>
            </a:r>
            <a:r>
              <a:rPr lang="en-US" sz="2000" b="1" dirty="0">
                <a:latin typeface="Bahnschrift Condensed" panose="020B0502040204020203" pitchFamily="34" charset="0"/>
              </a:rPr>
              <a:t>Authentication</a:t>
            </a:r>
            <a:r>
              <a:rPr lang="en-US" sz="2000" dirty="0">
                <a:latin typeface="Bahnschrift Condensed" panose="020B0502040204020203" pitchFamily="34" charset="0"/>
              </a:rPr>
              <a:t>: System does not include login or role-based access</a:t>
            </a:r>
            <a:r>
              <a:rPr lang="en-US" sz="20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Bahnschrift Condensed" panose="020B0502040204020203" pitchFamily="34" charset="0"/>
              </a:rPr>
              <a:t>Limited Features</a:t>
            </a:r>
            <a:r>
              <a:rPr lang="en-US" sz="2000" dirty="0">
                <a:latin typeface="Bahnschrift Condensed" panose="020B0502040204020203" pitchFamily="34" charset="0"/>
              </a:rPr>
              <a:t>: No fine calculation for overdue books</a:t>
            </a:r>
            <a:r>
              <a:rPr lang="en-US" sz="20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Bahnschrift Condensed" panose="020B0502040204020203" pitchFamily="34" charset="0"/>
              </a:rPr>
              <a:t>Basic Reports Only</a:t>
            </a:r>
            <a:r>
              <a:rPr lang="en-US" sz="2000" dirty="0">
                <a:latin typeface="Bahnschrift Condensed" panose="020B0502040204020203" pitchFamily="34" charset="0"/>
              </a:rPr>
              <a:t>: Cannot generate advanced reports or analytics</a:t>
            </a:r>
            <a:r>
              <a:rPr lang="en-US" sz="20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Bahnschrift Condensed" panose="020B0502040204020203" pitchFamily="34" charset="0"/>
              </a:rPr>
              <a:t>Single-User Mode</a:t>
            </a:r>
            <a:r>
              <a:rPr lang="en-US" sz="2000" dirty="0">
                <a:latin typeface="Bahnschrift Condensed" panose="020B0502040204020203" pitchFamily="34" charset="0"/>
              </a:rPr>
              <a:t>: Not designed for multi-user or online access</a:t>
            </a:r>
            <a:r>
              <a:rPr lang="en-US" sz="20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Needs </a:t>
            </a:r>
            <a:r>
              <a:rPr lang="en-US" sz="2000" b="1" dirty="0">
                <a:latin typeface="Bahnschrift Condensed" panose="020B0502040204020203" pitchFamily="34" charset="0"/>
              </a:rPr>
              <a:t>manual backup</a:t>
            </a:r>
            <a:r>
              <a:rPr lang="en-US" sz="2000" dirty="0">
                <a:latin typeface="Bahnschrift Condensed" panose="020B0502040204020203" pitchFamily="34" charset="0"/>
              </a:rPr>
              <a:t> of CSV files to prevent data loss.</a:t>
            </a:r>
          </a:p>
        </p:txBody>
      </p:sp>
    </p:spTree>
    <p:extLst>
      <p:ext uri="{BB962C8B-B14F-4D97-AF65-F5344CB8AC3E}">
        <p14:creationId xmlns:p14="http://schemas.microsoft.com/office/powerpoint/2010/main" val="3859639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6" y="861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Impact" panose="020B0806030902050204" pitchFamily="34" charset="0"/>
              </a:rPr>
              <a:t>Future Enhancements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91496" y="1411694"/>
            <a:ext cx="91685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Bahnschrift Condensed" panose="020B0502040204020203" pitchFamily="34" charset="0"/>
              </a:rPr>
              <a:t>Database Integration</a:t>
            </a:r>
            <a:r>
              <a:rPr lang="en-US" sz="2000" dirty="0">
                <a:latin typeface="Bahnschrift Condensed" panose="020B0502040204020203" pitchFamily="34" charset="0"/>
              </a:rPr>
              <a:t>: Replace CSV files with </a:t>
            </a:r>
            <a:r>
              <a:rPr lang="en-US" sz="2000" b="1" dirty="0">
                <a:latin typeface="Bahnschrift Condensed" panose="020B0502040204020203" pitchFamily="34" charset="0"/>
              </a:rPr>
              <a:t>MySQL / SQLite</a:t>
            </a:r>
            <a:r>
              <a:rPr lang="en-US" sz="2000" dirty="0">
                <a:latin typeface="Bahnschrift Condensed" panose="020B0502040204020203" pitchFamily="34" charset="0"/>
              </a:rPr>
              <a:t> for secure and large-scale data handling</a:t>
            </a:r>
            <a:r>
              <a:rPr lang="en-US" sz="20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Bahnschrift Condensed" panose="020B0502040204020203" pitchFamily="34" charset="0"/>
              </a:rPr>
              <a:t>User Login &amp; Authentication</a:t>
            </a:r>
            <a:r>
              <a:rPr lang="en-US" sz="2000" dirty="0">
                <a:latin typeface="Bahnschrift Condensed" panose="020B0502040204020203" pitchFamily="34" charset="0"/>
              </a:rPr>
              <a:t>: Add librarian/admin login to improve </a:t>
            </a:r>
            <a:r>
              <a:rPr lang="en-US" sz="2000" b="1" dirty="0">
                <a:latin typeface="Bahnschrift Condensed" panose="020B0502040204020203" pitchFamily="34" charset="0"/>
              </a:rPr>
              <a:t>data security</a:t>
            </a:r>
            <a:r>
              <a:rPr lang="en-US" sz="20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Bahnschrift Condensed" panose="020B0502040204020203" pitchFamily="34" charset="0"/>
              </a:rPr>
              <a:t>Search &amp; Filter Options</a:t>
            </a:r>
            <a:r>
              <a:rPr lang="en-US" sz="2000" dirty="0">
                <a:latin typeface="Bahnschrift Condensed" panose="020B0502040204020203" pitchFamily="34" charset="0"/>
              </a:rPr>
              <a:t>: Enable advanced search by book title, author, ISBN, or member details</a:t>
            </a:r>
            <a:r>
              <a:rPr lang="en-US" sz="20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Bahnschrift Condensed" panose="020B0502040204020203" pitchFamily="34" charset="0"/>
              </a:rPr>
              <a:t>Overdue Management</a:t>
            </a:r>
            <a:r>
              <a:rPr lang="en-US" sz="2000" dirty="0">
                <a:latin typeface="Bahnschrift Condensed" panose="020B0502040204020203" pitchFamily="34" charset="0"/>
              </a:rPr>
              <a:t>: Automatic fine calculation for late returns</a:t>
            </a:r>
            <a:r>
              <a:rPr lang="en-US" sz="20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Bahnschrift Condensed" panose="020B0502040204020203" pitchFamily="34" charset="0"/>
              </a:rPr>
              <a:t>Reporting &amp; Analytics</a:t>
            </a:r>
            <a:r>
              <a:rPr lang="en-US" sz="2000" dirty="0">
                <a:latin typeface="Bahnschrift Condensed" panose="020B0502040204020203" pitchFamily="34" charset="0"/>
              </a:rPr>
              <a:t>: Generate monthly/annual reports on borrowing trends</a:t>
            </a:r>
            <a:r>
              <a:rPr lang="en-US" sz="20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Bahnschrift Condensed" panose="020B0502040204020203" pitchFamily="34" charset="0"/>
              </a:rPr>
              <a:t>Multi-User Access</a:t>
            </a:r>
            <a:r>
              <a:rPr lang="en-US" sz="2000" dirty="0">
                <a:latin typeface="Bahnschrift Condensed" panose="020B0502040204020203" pitchFamily="34" charset="0"/>
              </a:rPr>
              <a:t>: Extend the system to support multiple librarians simultaneously</a:t>
            </a:r>
            <a:r>
              <a:rPr lang="en-US" sz="20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b="1" dirty="0">
                <a:latin typeface="Bahnschrift Condensed" panose="020B0502040204020203" pitchFamily="34" charset="0"/>
              </a:rPr>
              <a:t>Cloud/Online Access</a:t>
            </a:r>
            <a:r>
              <a:rPr lang="en-US" sz="2000" dirty="0">
                <a:latin typeface="Bahnschrift Condensed" panose="020B0502040204020203" pitchFamily="34" charset="0"/>
              </a:rPr>
              <a:t>: Host the system online so members can check availability remotely.</a:t>
            </a:r>
          </a:p>
        </p:txBody>
      </p:sp>
    </p:spTree>
    <p:extLst>
      <p:ext uri="{BB962C8B-B14F-4D97-AF65-F5344CB8AC3E}">
        <p14:creationId xmlns:p14="http://schemas.microsoft.com/office/powerpoint/2010/main" val="317075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93" y="6802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Impact" panose="020B0806030902050204" pitchFamily="34" charset="0"/>
              </a:rPr>
              <a:t>Conclusion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25513" y="1812915"/>
            <a:ext cx="101809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The project successfully demonstrates a </a:t>
            </a:r>
            <a:r>
              <a:rPr lang="en-US" sz="2000" b="1" dirty="0">
                <a:latin typeface="Bahnschrift Condensed" panose="020B0502040204020203" pitchFamily="34" charset="0"/>
              </a:rPr>
              <a:t>Library Management System</a:t>
            </a:r>
            <a:r>
              <a:rPr lang="en-US" sz="2000" dirty="0">
                <a:latin typeface="Bahnschrift Condensed" panose="020B0502040204020203" pitchFamily="34" charset="0"/>
              </a:rPr>
              <a:t> using Python and </a:t>
            </a:r>
            <a:r>
              <a:rPr lang="en-US" sz="2000" dirty="0" err="1">
                <a:latin typeface="Bahnschrift Condensed" panose="020B0502040204020203" pitchFamily="34" charset="0"/>
              </a:rPr>
              <a:t>Tkinter</a:t>
            </a:r>
            <a:r>
              <a:rPr lang="en-US" sz="20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It simplifies tasks like </a:t>
            </a:r>
            <a:r>
              <a:rPr lang="en-US" sz="2000" b="1" dirty="0">
                <a:latin typeface="Bahnschrift Condensed" panose="020B0502040204020203" pitchFamily="34" charset="0"/>
              </a:rPr>
              <a:t>book management, member registration, and borrow/return tracking</a:t>
            </a:r>
            <a:r>
              <a:rPr lang="en-US" sz="20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The system improves </a:t>
            </a:r>
            <a:r>
              <a:rPr lang="en-US" sz="2000" b="1" dirty="0">
                <a:latin typeface="Bahnschrift Condensed" panose="020B0502040204020203" pitchFamily="34" charset="0"/>
              </a:rPr>
              <a:t>accuracy, efficiency, and organization</a:t>
            </a:r>
            <a:r>
              <a:rPr lang="en-US" sz="2000" dirty="0">
                <a:latin typeface="Bahnschrift Condensed" panose="020B0502040204020203" pitchFamily="34" charset="0"/>
              </a:rPr>
              <a:t> compared to manual records</a:t>
            </a:r>
            <a:r>
              <a:rPr lang="en-US" sz="20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Although it uses CSV files, it provides a </a:t>
            </a:r>
            <a:r>
              <a:rPr lang="en-US" sz="2000" b="1" dirty="0">
                <a:latin typeface="Bahnschrift Condensed" panose="020B0502040204020203" pitchFamily="34" charset="0"/>
              </a:rPr>
              <a:t>strong foundation for future upgrades</a:t>
            </a:r>
            <a:r>
              <a:rPr lang="en-US" sz="2000" dirty="0">
                <a:latin typeface="Bahnschrift Condensed" panose="020B0502040204020203" pitchFamily="34" charset="0"/>
              </a:rPr>
              <a:t> like databases and online access</a:t>
            </a:r>
            <a:r>
              <a:rPr lang="en-US" sz="20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It highlights the </a:t>
            </a:r>
            <a:r>
              <a:rPr lang="en-US" sz="2000" b="1" dirty="0">
                <a:latin typeface="Bahnschrift Condensed" panose="020B0502040204020203" pitchFamily="34" charset="0"/>
              </a:rPr>
              <a:t>power of Python GUI development</a:t>
            </a:r>
            <a:r>
              <a:rPr lang="en-US" sz="2000" dirty="0">
                <a:latin typeface="Bahnschrift Condensed" panose="020B0502040204020203" pitchFamily="34" charset="0"/>
              </a:rPr>
              <a:t> in solving real-world problems</a:t>
            </a:r>
            <a:r>
              <a:rPr lang="en-US" sz="20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Overall, the project gave us valuable experience in </a:t>
            </a:r>
            <a:r>
              <a:rPr lang="en-US" sz="2000" b="1" dirty="0">
                <a:latin typeface="Bahnschrift Condensed" panose="020B0502040204020203" pitchFamily="34" charset="0"/>
              </a:rPr>
              <a:t>teamwork, coding, and system design</a:t>
            </a:r>
            <a:r>
              <a:rPr lang="en-US" sz="20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2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93" y="6802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introduction</a:t>
            </a:r>
            <a:endParaRPr lang="en-US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995" y="1393587"/>
            <a:ext cx="51171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Condensed" panose="020B0502040204020203" pitchFamily="34" charset="0"/>
              </a:rPr>
              <a:t>Project title :Library Management </a:t>
            </a:r>
            <a:r>
              <a:rPr lang="en-US" sz="2400" dirty="0" smtClean="0">
                <a:latin typeface="Bahnschrift Condensed" panose="020B0502040204020203" pitchFamily="34" charset="0"/>
              </a:rPr>
              <a:t>System</a:t>
            </a: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r>
              <a:rPr lang="en-US" sz="2400" dirty="0">
                <a:latin typeface="Bahnschrift Condensed" panose="020B0502040204020203" pitchFamily="34" charset="0"/>
              </a:rPr>
              <a:t>Team Members</a:t>
            </a:r>
            <a:r>
              <a:rPr lang="en-US" sz="2400" dirty="0" smtClean="0">
                <a:latin typeface="Bahnschrift Condensed" panose="020B0502040204020203" pitchFamily="34" charset="0"/>
              </a:rPr>
              <a:t>:    prince </a:t>
            </a:r>
            <a:r>
              <a:rPr lang="en-US" sz="2400" dirty="0" err="1" smtClean="0">
                <a:latin typeface="Bahnschrift Condensed" panose="020B0502040204020203" pitchFamily="34" charset="0"/>
              </a:rPr>
              <a:t>jakhotra</a:t>
            </a:r>
            <a:r>
              <a:rPr lang="en-US" sz="2400" dirty="0" smtClean="0">
                <a:latin typeface="Bahnschrift Condensed" panose="020B0502040204020203" pitchFamily="34" charset="0"/>
              </a:rPr>
              <a:t> (92300527149)</a:t>
            </a:r>
          </a:p>
          <a:p>
            <a:endParaRPr lang="en-US" sz="2400" dirty="0" smtClean="0">
              <a:latin typeface="Bahnschrift Condensed" panose="020B0502040204020203" pitchFamily="34" charset="0"/>
            </a:endParaRPr>
          </a:p>
          <a:p>
            <a:r>
              <a:rPr lang="en-US" sz="2400" dirty="0" smtClean="0">
                <a:latin typeface="Bahnschrift Condensed" panose="020B0502040204020203" pitchFamily="34" charset="0"/>
              </a:rPr>
              <a:t>                              het </a:t>
            </a:r>
            <a:r>
              <a:rPr lang="en-US" sz="2400" dirty="0" err="1" smtClean="0">
                <a:latin typeface="Bahnschrift Condensed" panose="020B0502040204020203" pitchFamily="34" charset="0"/>
              </a:rPr>
              <a:t>padariya</a:t>
            </a:r>
            <a:r>
              <a:rPr lang="en-US" sz="2400" dirty="0" smtClean="0">
                <a:latin typeface="Bahnschrift Condensed" panose="020B0502040204020203" pitchFamily="34" charset="0"/>
              </a:rPr>
              <a:t> (92300527254)</a:t>
            </a:r>
          </a:p>
          <a:p>
            <a:endParaRPr lang="en-US" sz="2400" dirty="0" smtClean="0">
              <a:latin typeface="Bahnschrift Condensed" panose="020B0502040204020203" pitchFamily="34" charset="0"/>
            </a:endParaRPr>
          </a:p>
          <a:p>
            <a:r>
              <a:rPr lang="en-US" sz="2400" dirty="0">
                <a:latin typeface="Bahnschrift Condensed" panose="020B0502040204020203" pitchFamily="34" charset="0"/>
              </a:rPr>
              <a:t> </a:t>
            </a:r>
            <a:r>
              <a:rPr lang="en-US" sz="2400" dirty="0" smtClean="0">
                <a:latin typeface="Bahnschrift Condensed" panose="020B0502040204020203" pitchFamily="34" charset="0"/>
              </a:rPr>
              <a:t>                             </a:t>
            </a:r>
            <a:r>
              <a:rPr lang="en-US" sz="2400" dirty="0" err="1" smtClean="0">
                <a:latin typeface="Bahnschrift Condensed" panose="020B0502040204020203" pitchFamily="34" charset="0"/>
              </a:rPr>
              <a:t>dharmik</a:t>
            </a:r>
            <a:r>
              <a:rPr lang="en-US" sz="2400" dirty="0" smtClean="0">
                <a:latin typeface="Bahnschrift Condensed" panose="020B0502040204020203" pitchFamily="34" charset="0"/>
              </a:rPr>
              <a:t> </a:t>
            </a:r>
            <a:r>
              <a:rPr lang="en-US" sz="2400" dirty="0" err="1" smtClean="0">
                <a:latin typeface="Bahnschrift Condensed" panose="020B0502040204020203" pitchFamily="34" charset="0"/>
              </a:rPr>
              <a:t>jiyani</a:t>
            </a:r>
            <a:r>
              <a:rPr lang="en-US" sz="2400" dirty="0" smtClean="0">
                <a:latin typeface="Bahnschrift Condensed" panose="020B0502040204020203" pitchFamily="34" charset="0"/>
              </a:rPr>
              <a:t> (92300527173)</a:t>
            </a: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r>
              <a:rPr lang="en-US" sz="2400" dirty="0" smtClean="0">
                <a:latin typeface="Bahnschrift Condensed" panose="020B0502040204020203" pitchFamily="34" charset="0"/>
              </a:rPr>
              <a:t>Subject : </a:t>
            </a:r>
            <a:r>
              <a:rPr lang="en-US" sz="2400" dirty="0" smtClean="0">
                <a:latin typeface="Bahnschrift Condensed" panose="020B0502040204020203" pitchFamily="34" charset="0"/>
              </a:rPr>
              <a:t>mini project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8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93" y="6802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introduction</a:t>
            </a:r>
            <a:endParaRPr lang="en-US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0893" y="1475068"/>
            <a:ext cx="993413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Condensed" panose="020B0502040204020203" pitchFamily="34" charset="0"/>
              </a:rPr>
              <a:t>A GUI-based Library Management </a:t>
            </a:r>
            <a:r>
              <a:rPr lang="en-US" sz="2400" dirty="0" smtClean="0">
                <a:latin typeface="Bahnschrift Condensed" panose="020B0502040204020203" pitchFamily="34" charset="0"/>
              </a:rPr>
              <a:t>System</a:t>
            </a: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r>
              <a:rPr lang="en-US" sz="2400" dirty="0">
                <a:latin typeface="Bahnschrift Condensed" panose="020B0502040204020203" pitchFamily="34" charset="0"/>
              </a:rPr>
              <a:t>Developed using </a:t>
            </a:r>
            <a:r>
              <a:rPr lang="en-US" sz="2400" b="1" dirty="0">
                <a:latin typeface="Bahnschrift Condensed" panose="020B0502040204020203" pitchFamily="34" charset="0"/>
              </a:rPr>
              <a:t>Python </a:t>
            </a:r>
            <a:r>
              <a:rPr lang="en-US" sz="2400" b="1" dirty="0" err="1">
                <a:latin typeface="Bahnschrift Condensed" panose="020B0502040204020203" pitchFamily="34" charset="0"/>
              </a:rPr>
              <a:t>Tkinter</a:t>
            </a:r>
            <a:r>
              <a:rPr lang="en-US" sz="2400" dirty="0">
                <a:latin typeface="Bahnschrift Condensed" panose="020B0502040204020203" pitchFamily="34" charset="0"/>
              </a:rPr>
              <a:t> for </a:t>
            </a:r>
            <a:r>
              <a:rPr lang="en-US" sz="2400" dirty="0" smtClean="0">
                <a:latin typeface="Bahnschrift Condensed" panose="020B0502040204020203" pitchFamily="34" charset="0"/>
              </a:rPr>
              <a:t>UI</a:t>
            </a: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r>
              <a:rPr lang="en-US" sz="2400" dirty="0">
                <a:latin typeface="Bahnschrift Condensed" panose="020B0502040204020203" pitchFamily="34" charset="0"/>
              </a:rPr>
              <a:t>Data stored in </a:t>
            </a:r>
            <a:r>
              <a:rPr lang="en-US" sz="2400" b="1" dirty="0">
                <a:latin typeface="Bahnschrift Condensed" panose="020B0502040204020203" pitchFamily="34" charset="0"/>
              </a:rPr>
              <a:t>CSV files</a:t>
            </a:r>
            <a:r>
              <a:rPr lang="en-US" sz="2400" dirty="0">
                <a:latin typeface="Bahnschrift Condensed" panose="020B0502040204020203" pitchFamily="34" charset="0"/>
              </a:rPr>
              <a:t> for </a:t>
            </a:r>
            <a:r>
              <a:rPr lang="en-US" sz="2400" dirty="0" smtClean="0">
                <a:latin typeface="Bahnschrift Condensed" panose="020B0502040204020203" pitchFamily="34" charset="0"/>
              </a:rPr>
              <a:t>simplicity</a:t>
            </a: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r>
              <a:rPr lang="en-US" sz="2400" dirty="0">
                <a:latin typeface="Bahnschrift Condensed" panose="020B0502040204020203" pitchFamily="34" charset="0"/>
              </a:rPr>
              <a:t>Helps in managing books, members, and </a:t>
            </a:r>
            <a:r>
              <a:rPr lang="en-US" sz="2400" dirty="0" smtClean="0">
                <a:latin typeface="Bahnschrift Condensed" panose="020B0502040204020203" pitchFamily="34" charset="0"/>
              </a:rPr>
              <a:t>borrowings</a:t>
            </a: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r>
              <a:rPr lang="en-US" sz="2400" dirty="0">
                <a:latin typeface="Bahnschrift Condensed" panose="020B0502040204020203" pitchFamily="34" charset="0"/>
              </a:rPr>
              <a:t>It allows </a:t>
            </a:r>
            <a:r>
              <a:rPr lang="en-US" sz="2400" b="1" dirty="0">
                <a:latin typeface="Bahnschrift Condensed" panose="020B0502040204020203" pitchFamily="34" charset="0"/>
              </a:rPr>
              <a:t>library staff to manage books, members, and transactions easily</a:t>
            </a:r>
            <a:r>
              <a:rPr lang="en-US" sz="2400" dirty="0">
                <a:latin typeface="Bahnschrift Condensed" panose="020B0502040204020203" pitchFamily="34" charset="0"/>
              </a:rPr>
              <a:t>.</a:t>
            </a:r>
            <a:endParaRPr lang="en-US" sz="2400" dirty="0" smtClean="0">
              <a:latin typeface="Bahnschrift Condensed" panose="020B0502040204020203" pitchFamily="34" charset="0"/>
            </a:endParaRP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r>
              <a:rPr lang="en-US" sz="2400" dirty="0">
                <a:latin typeface="Bahnschrift Condensed" panose="020B0502040204020203" pitchFamily="34" charset="0"/>
              </a:rPr>
              <a:t>The system ensures </a:t>
            </a:r>
            <a:r>
              <a:rPr lang="en-US" sz="2400" b="1" dirty="0">
                <a:latin typeface="Bahnschrift Condensed" panose="020B0502040204020203" pitchFamily="34" charset="0"/>
              </a:rPr>
              <a:t>organized records, reduced manual work, and faster access</a:t>
            </a:r>
            <a:r>
              <a:rPr lang="en-US" sz="2400" dirty="0">
                <a:latin typeface="Bahnschrift Condensed" panose="020B0502040204020203" pitchFamily="34" charset="0"/>
              </a:rPr>
              <a:t> to information.</a:t>
            </a:r>
          </a:p>
        </p:txBody>
      </p:sp>
    </p:spTree>
    <p:extLst>
      <p:ext uri="{BB962C8B-B14F-4D97-AF65-F5344CB8AC3E}">
        <p14:creationId xmlns:p14="http://schemas.microsoft.com/office/powerpoint/2010/main" val="88275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93" y="6802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Impact" panose="020B0806030902050204" pitchFamily="34" charset="0"/>
              </a:rPr>
              <a:t>Objectives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0893" y="1299455"/>
            <a:ext cx="842410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Provide an easy-to-use library management tool with a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clear GUI interface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Maintain accurate records of books and members without manual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Track the borrowing and returning of books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Save time for librarians and users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by simplifying daily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Ensure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better data consistency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compared to paper-based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Create a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scalable base system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that can be upgraded to a database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1601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93" y="6802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Impact" panose="020B0806030902050204" pitchFamily="34" charset="0"/>
              </a:rPr>
              <a:t>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6995" y="1393587"/>
            <a:ext cx="884408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Condensed" panose="020B0502040204020203" pitchFamily="34" charset="0"/>
              </a:rPr>
              <a:t>Add, update, and delete books with complete details like Title, Author, ISBN, and Year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r>
              <a:rPr lang="en-US" sz="2400" dirty="0">
                <a:latin typeface="Bahnschrift Condensed" panose="020B0502040204020203" pitchFamily="34" charset="0"/>
              </a:rPr>
              <a:t>Register new members and update their contact information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r>
              <a:rPr lang="en-US" sz="2400" dirty="0">
                <a:latin typeface="Bahnschrift Condensed" panose="020B0502040204020203" pitchFamily="34" charset="0"/>
              </a:rPr>
              <a:t>Borrow and return books with </a:t>
            </a:r>
            <a:r>
              <a:rPr lang="en-US" sz="2400" b="1" dirty="0">
                <a:latin typeface="Bahnschrift Condensed" panose="020B0502040204020203" pitchFamily="34" charset="0"/>
              </a:rPr>
              <a:t>automatic date recording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r>
              <a:rPr lang="en-US" sz="2400" dirty="0">
                <a:latin typeface="Bahnschrift Condensed" panose="020B0502040204020203" pitchFamily="34" charset="0"/>
              </a:rPr>
              <a:t>View </a:t>
            </a:r>
            <a:r>
              <a:rPr lang="en-US" sz="2400" b="1" dirty="0">
                <a:latin typeface="Bahnschrift Condensed" panose="020B0502040204020203" pitchFamily="34" charset="0"/>
              </a:rPr>
              <a:t>complete borrowing history</a:t>
            </a:r>
            <a:r>
              <a:rPr lang="en-US" sz="2400" dirty="0">
                <a:latin typeface="Bahnschrift Condensed" panose="020B0502040204020203" pitchFamily="34" charset="0"/>
              </a:rPr>
              <a:t> including returned and unreturned books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r>
              <a:rPr lang="en-US" sz="2400" b="1" dirty="0">
                <a:latin typeface="Bahnschrift Condensed" panose="020B0502040204020203" pitchFamily="34" charset="0"/>
              </a:rPr>
              <a:t>Search and organize data easily</a:t>
            </a:r>
            <a:r>
              <a:rPr lang="en-US" sz="2400" dirty="0">
                <a:latin typeface="Bahnschrift Condensed" panose="020B0502040204020203" pitchFamily="34" charset="0"/>
              </a:rPr>
              <a:t> using the tab-based interface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r>
              <a:rPr lang="en-US" sz="2400" dirty="0">
                <a:latin typeface="Bahnschrift Condensed" panose="020B0502040204020203" pitchFamily="34" charset="0"/>
              </a:rPr>
              <a:t>Simple and colorful GUI design for </a:t>
            </a:r>
            <a:r>
              <a:rPr lang="en-US" sz="2400" b="1" dirty="0">
                <a:latin typeface="Bahnschrift Condensed" panose="020B0502040204020203" pitchFamily="34" charset="0"/>
              </a:rPr>
              <a:t>better user experience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r>
              <a:rPr lang="en-US" sz="2400" dirty="0">
                <a:latin typeface="Bahnschrift Condensed" panose="020B0502040204020203" pitchFamily="34" charset="0"/>
              </a:rPr>
              <a:t>Data stored in CSV files ensures the system is </a:t>
            </a:r>
            <a:r>
              <a:rPr lang="en-US" sz="2400" b="1" dirty="0">
                <a:latin typeface="Bahnschrift Condensed" panose="020B0502040204020203" pitchFamily="34" charset="0"/>
              </a:rPr>
              <a:t>portable and easy to maintain</a:t>
            </a:r>
            <a:r>
              <a:rPr lang="en-US" sz="2400" dirty="0">
                <a:latin typeface="Bahnschrift 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47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93" y="6802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Impact" panose="020B0806030902050204" pitchFamily="34" charset="0"/>
              </a:rPr>
              <a:t>Technologies Used </a:t>
            </a:r>
          </a:p>
        </p:txBody>
      </p:sp>
      <p:sp>
        <p:nvSpPr>
          <p:cNvPr id="6" name="Rectangle 5"/>
          <p:cNvSpPr/>
          <p:nvPr/>
        </p:nvSpPr>
        <p:spPr>
          <a:xfrm>
            <a:off x="599359" y="1226066"/>
            <a:ext cx="105910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Bahnschrift Condensed" panose="020B0502040204020203" pitchFamily="34" charset="0"/>
              </a:rPr>
              <a:t>Python 3.x</a:t>
            </a:r>
            <a:r>
              <a:rPr lang="en-US" sz="2400" dirty="0">
                <a:latin typeface="Bahnschrift Condensed" panose="020B0502040204020203" pitchFamily="34" charset="0"/>
              </a:rPr>
              <a:t> – The core programming language used for building the system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 err="1">
                <a:latin typeface="Bahnschrift Condensed" panose="020B0502040204020203" pitchFamily="34" charset="0"/>
              </a:rPr>
              <a:t>Tkinter</a:t>
            </a:r>
            <a:r>
              <a:rPr lang="en-US" sz="2400" dirty="0">
                <a:latin typeface="Bahnschrift Condensed" panose="020B0502040204020203" pitchFamily="34" charset="0"/>
              </a:rPr>
              <a:t> – Python’s built-in GUI library for creating interactive windows, </a:t>
            </a:r>
            <a:endParaRPr lang="en-US" sz="2400" dirty="0" smtClean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Bahnschrift Condensed" panose="020B0502040204020203" pitchFamily="34" charset="0"/>
              </a:rPr>
              <a:t>buttons</a:t>
            </a:r>
            <a:r>
              <a:rPr lang="en-US" sz="2400" dirty="0">
                <a:latin typeface="Bahnschrift Condensed" panose="020B0502040204020203" pitchFamily="34" charset="0"/>
              </a:rPr>
              <a:t>, forms, and tabs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Bahnschrift Condensed" panose="020B0502040204020203" pitchFamily="34" charset="0"/>
              </a:rPr>
              <a:t>CSV (Comma Separated Values)</a:t>
            </a:r>
            <a:r>
              <a:rPr lang="en-US" sz="2400" dirty="0">
                <a:latin typeface="Bahnschrift Condensed" panose="020B0502040204020203" pitchFamily="34" charset="0"/>
              </a:rPr>
              <a:t> – Used for storing book, member, and borrowing data in lightweight files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 err="1">
                <a:latin typeface="Bahnschrift Condensed" panose="020B0502040204020203" pitchFamily="34" charset="0"/>
              </a:rPr>
              <a:t>Datetime</a:t>
            </a:r>
            <a:r>
              <a:rPr lang="en-US" sz="2400" b="1" dirty="0">
                <a:latin typeface="Bahnschrift Condensed" panose="020B0502040204020203" pitchFamily="34" charset="0"/>
              </a:rPr>
              <a:t> Module</a:t>
            </a:r>
            <a:r>
              <a:rPr lang="en-US" sz="2400" dirty="0">
                <a:latin typeface="Bahnschrift Condensed" panose="020B0502040204020203" pitchFamily="34" charset="0"/>
              </a:rPr>
              <a:t> – Handles borrow and return dates automatically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Bahnschrift Condensed" panose="020B0502040204020203" pitchFamily="34" charset="0"/>
              </a:rPr>
              <a:t>OS Module</a:t>
            </a:r>
            <a:r>
              <a:rPr lang="en-US" sz="2400" dirty="0">
                <a:latin typeface="Bahnschrift Condensed" panose="020B0502040204020203" pitchFamily="34" charset="0"/>
              </a:rPr>
              <a:t> – Ensures smooth file handling and system compatibility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Bahnschrift Condensed" panose="020B0502040204020203" pitchFamily="34" charset="0"/>
              </a:rPr>
              <a:t>These technologies were chosen because they are </a:t>
            </a:r>
            <a:r>
              <a:rPr lang="en-US" sz="2400" b="1" dirty="0">
                <a:latin typeface="Bahnschrift Condensed" panose="020B0502040204020203" pitchFamily="34" charset="0"/>
              </a:rPr>
              <a:t>easy to use, portable, and do not require complex setup</a:t>
            </a:r>
            <a:endParaRPr lang="en-US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7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93" y="6802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Impact" panose="020B0806030902050204" pitchFamily="34" charset="0"/>
              </a:rPr>
              <a:t>System Modules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6995" y="1022395"/>
            <a:ext cx="1132588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 Condensed" panose="020B0502040204020203" pitchFamily="34" charset="0"/>
              </a:rPr>
              <a:t>Books Module</a:t>
            </a:r>
            <a:endParaRPr lang="en-US" sz="2400" dirty="0">
              <a:latin typeface="Bahnschrift Condensed" panose="020B0502040204020203" pitchFamily="34" charset="0"/>
            </a:endParaRPr>
          </a:p>
          <a:p>
            <a:pPr lvl="1"/>
            <a:r>
              <a:rPr lang="en-US" sz="2400" dirty="0">
                <a:latin typeface="Bahnschrift Condensed" panose="020B0502040204020203" pitchFamily="34" charset="0"/>
              </a:rPr>
              <a:t>Add, update, delete, and display books.</a:t>
            </a:r>
          </a:p>
          <a:p>
            <a:pPr lvl="1"/>
            <a:r>
              <a:rPr lang="en-US" sz="2400" dirty="0">
                <a:latin typeface="Bahnschrift Condensed" panose="020B0502040204020203" pitchFamily="34" charset="0"/>
              </a:rPr>
              <a:t>Keeps track of ISBN, author, published year, and status (available/borrowed</a:t>
            </a:r>
            <a:r>
              <a:rPr lang="en-US" sz="2400" dirty="0" smtClean="0">
                <a:latin typeface="Bahnschrift Condensed" panose="020B0502040204020203" pitchFamily="34" charset="0"/>
              </a:rPr>
              <a:t>).</a:t>
            </a:r>
          </a:p>
          <a:p>
            <a:pPr lvl="1"/>
            <a:endParaRPr lang="en-US" sz="2400" dirty="0">
              <a:latin typeface="Bahnschrift Condensed" panose="020B0502040204020203" pitchFamily="34" charset="0"/>
            </a:endParaRPr>
          </a:p>
          <a:p>
            <a:r>
              <a:rPr lang="en-US" sz="2400" b="1" dirty="0">
                <a:latin typeface="Bahnschrift Condensed" panose="020B0502040204020203" pitchFamily="34" charset="0"/>
              </a:rPr>
              <a:t>Members Module</a:t>
            </a:r>
            <a:endParaRPr lang="en-US" sz="2400" dirty="0">
              <a:latin typeface="Bahnschrift Condensed" panose="020B0502040204020203" pitchFamily="34" charset="0"/>
            </a:endParaRPr>
          </a:p>
          <a:p>
            <a:pPr lvl="1"/>
            <a:r>
              <a:rPr lang="en-US" sz="2400" dirty="0">
                <a:latin typeface="Bahnschrift Condensed" panose="020B0502040204020203" pitchFamily="34" charset="0"/>
              </a:rPr>
              <a:t>Register new members with name, email, and contact details.</a:t>
            </a:r>
          </a:p>
          <a:p>
            <a:pPr lvl="1"/>
            <a:r>
              <a:rPr lang="en-US" sz="2400" dirty="0">
                <a:latin typeface="Bahnschrift Condensed" panose="020B0502040204020203" pitchFamily="34" charset="0"/>
              </a:rPr>
              <a:t>Update or delete member records when needed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pPr lvl="1"/>
            <a:endParaRPr lang="en-US" sz="2400" dirty="0">
              <a:latin typeface="Bahnschrift Condensed" panose="020B0502040204020203" pitchFamily="34" charset="0"/>
            </a:endParaRPr>
          </a:p>
          <a:p>
            <a:r>
              <a:rPr lang="en-US" sz="2400" b="1" dirty="0">
                <a:latin typeface="Bahnschrift Condensed" panose="020B0502040204020203" pitchFamily="34" charset="0"/>
              </a:rPr>
              <a:t>Borrow/Return Module</a:t>
            </a:r>
            <a:endParaRPr lang="en-US" sz="2400" dirty="0">
              <a:latin typeface="Bahnschrift Condensed" panose="020B0502040204020203" pitchFamily="34" charset="0"/>
            </a:endParaRPr>
          </a:p>
          <a:p>
            <a:pPr lvl="1"/>
            <a:r>
              <a:rPr lang="en-US" sz="2400" dirty="0">
                <a:latin typeface="Bahnschrift Condensed" panose="020B0502040204020203" pitchFamily="34" charset="0"/>
              </a:rPr>
              <a:t>Handles book borrowing by members with date tracking.</a:t>
            </a:r>
          </a:p>
          <a:p>
            <a:pPr lvl="1"/>
            <a:r>
              <a:rPr lang="en-US" sz="2400" dirty="0">
                <a:latin typeface="Bahnschrift Condensed" panose="020B0502040204020203" pitchFamily="34" charset="0"/>
              </a:rPr>
              <a:t>Allows returning of books and automatically updates availability.</a:t>
            </a:r>
          </a:p>
          <a:p>
            <a:r>
              <a:rPr lang="en-US" sz="2400" b="1" dirty="0">
                <a:latin typeface="Bahnschrift Condensed" panose="020B0502040204020203" pitchFamily="34" charset="0"/>
              </a:rPr>
              <a:t>History Module</a:t>
            </a:r>
            <a:endParaRPr lang="en-US" sz="2400" dirty="0">
              <a:latin typeface="Bahnschrift Condensed" panose="020B0502040204020203" pitchFamily="34" charset="0"/>
            </a:endParaRPr>
          </a:p>
          <a:p>
            <a:pPr lvl="1"/>
            <a:r>
              <a:rPr lang="en-US" sz="2400" dirty="0">
                <a:latin typeface="Bahnschrift Condensed" panose="020B0502040204020203" pitchFamily="34" charset="0"/>
              </a:rPr>
              <a:t>Displays the complete borrowing history (both returned and unreturned).</a:t>
            </a:r>
          </a:p>
          <a:p>
            <a:pPr lvl="1"/>
            <a:r>
              <a:rPr lang="en-US" sz="2400" dirty="0">
                <a:latin typeface="Bahnschrift Condensed" panose="020B0502040204020203" pitchFamily="34" charset="0"/>
              </a:rPr>
              <a:t>Helps in monitoring frequent borrowers and overdue books.</a:t>
            </a:r>
          </a:p>
          <a:p>
            <a:r>
              <a:rPr lang="en-US" sz="2400" dirty="0">
                <a:latin typeface="Bahnschrift Condensed" panose="020B0502040204020203" pitchFamily="34" charset="0"/>
              </a:rPr>
              <a:t>Together, these modules ensure </a:t>
            </a:r>
            <a:r>
              <a:rPr lang="en-US" sz="2400" b="1" dirty="0">
                <a:latin typeface="Bahnschrift Condensed" panose="020B0502040204020203" pitchFamily="34" charset="0"/>
              </a:rPr>
              <a:t>smooth library operations and record-keeping</a:t>
            </a:r>
            <a:r>
              <a:rPr lang="en-US" sz="2400" dirty="0">
                <a:latin typeface="Bahnschrift Condensed" panose="020B0502040204020203" pitchFamily="34" charset="0"/>
              </a:rPr>
              <a:t>.</a:t>
            </a:r>
          </a:p>
          <a:p>
            <a:endParaRPr lang="en-US" sz="3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2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79" y="68024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Impact" panose="020B0806030902050204" pitchFamily="34" charset="0"/>
              </a:rPr>
              <a:t>Flow chart</a:t>
            </a:r>
            <a:endParaRPr lang="en-US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74209" y="1392186"/>
            <a:ext cx="1276539" cy="507641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Condensed" panose="020B0502040204020203" pitchFamily="34" charset="0"/>
              </a:rPr>
              <a:t>start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97666" y="2206027"/>
            <a:ext cx="1629623" cy="4074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menu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77910" y="5230959"/>
            <a:ext cx="869132" cy="4345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Condensed" panose="020B0502040204020203" pitchFamily="34" charset="0"/>
              </a:rPr>
              <a:t>end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70500" y="2919633"/>
            <a:ext cx="1113577" cy="4345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Condensed" panose="020B0502040204020203" pitchFamily="34" charset="0"/>
              </a:rPr>
              <a:t>member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526054" y="3660399"/>
            <a:ext cx="869132" cy="4345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Condensed" panose="020B0502040204020203" pitchFamily="34" charset="0"/>
              </a:rPr>
              <a:t>return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0500" y="3660399"/>
            <a:ext cx="869132" cy="4345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Condensed" panose="020B0502040204020203" pitchFamily="34" charset="0"/>
              </a:rPr>
              <a:t>exit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88345" y="4445679"/>
            <a:ext cx="1848261" cy="4345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Borrowing Log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26054" y="2914997"/>
            <a:ext cx="869132" cy="4345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hnschrift Condensed" panose="020B0502040204020203" pitchFamily="34" charset="0"/>
              </a:rPr>
              <a:t>books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cxnSp>
        <p:nvCxnSpPr>
          <p:cNvPr id="17" name="Straight Arrow Connector 16"/>
          <p:cNvCxnSpPr>
            <a:stCxn id="4" idx="4"/>
            <a:endCxn id="5" idx="0"/>
          </p:cNvCxnSpPr>
          <p:nvPr/>
        </p:nvCxnSpPr>
        <p:spPr>
          <a:xfrm flipH="1">
            <a:off x="5812478" y="1899827"/>
            <a:ext cx="1" cy="30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174208" y="2619468"/>
            <a:ext cx="1" cy="30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997666" y="3345791"/>
            <a:ext cx="1" cy="30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447127" y="2611115"/>
            <a:ext cx="1" cy="30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267761" y="4099601"/>
            <a:ext cx="1" cy="30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613858" y="3337977"/>
            <a:ext cx="1" cy="30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812475" y="4880245"/>
            <a:ext cx="1" cy="30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262284" y="4094965"/>
            <a:ext cx="1" cy="30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65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93" y="6802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Impact" panose="020B0806030902050204" pitchFamily="34" charset="0"/>
              </a:rPr>
              <a:t>GUI 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418832" y="1090390"/>
            <a:ext cx="1045437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Bahnschrift Condensed" panose="020B0502040204020203" pitchFamily="34" charset="0"/>
              </a:rPr>
              <a:t>The system has a </a:t>
            </a:r>
            <a:r>
              <a:rPr lang="en-US" sz="2400" b="1" dirty="0">
                <a:latin typeface="Bahnschrift Condensed" panose="020B0502040204020203" pitchFamily="34" charset="0"/>
              </a:rPr>
              <a:t>tab-based interface</a:t>
            </a:r>
            <a:r>
              <a:rPr lang="en-US" sz="2400" dirty="0">
                <a:latin typeface="Bahnschrift Condensed" panose="020B0502040204020203" pitchFamily="34" charset="0"/>
              </a:rPr>
              <a:t> for better organization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Bahnschrift Condensed" panose="020B0502040204020203" pitchFamily="34" charset="0"/>
              </a:rPr>
              <a:t>Books Tab</a:t>
            </a:r>
            <a:r>
              <a:rPr lang="en-US" sz="2400" dirty="0">
                <a:latin typeface="Bahnschrift Condensed" panose="020B0502040204020203" pitchFamily="34" charset="0"/>
              </a:rPr>
              <a:t>: Manage book details (Add, Update, Delete, View</a:t>
            </a:r>
            <a:r>
              <a:rPr lang="en-US" sz="2400" dirty="0" smtClean="0">
                <a:latin typeface="Bahnschrift Condensed" panose="020B0502040204020203" pitchFamily="34" charset="0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Bahnschrift Condensed" panose="020B0502040204020203" pitchFamily="34" charset="0"/>
              </a:rPr>
              <a:t>Members Tab</a:t>
            </a:r>
            <a:r>
              <a:rPr lang="en-US" sz="2400" dirty="0">
                <a:latin typeface="Bahnschrift Condensed" panose="020B0502040204020203" pitchFamily="34" charset="0"/>
              </a:rPr>
              <a:t>: Register and manage library members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 smtClean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 smtClean="0">
                <a:latin typeface="Bahnschrift Condensed" panose="020B0502040204020203" pitchFamily="34" charset="0"/>
              </a:rPr>
              <a:t>Borrow/Return </a:t>
            </a:r>
            <a:r>
              <a:rPr lang="en-US" sz="2400" b="1" dirty="0">
                <a:latin typeface="Bahnschrift Condensed" panose="020B0502040204020203" pitchFamily="34" charset="0"/>
              </a:rPr>
              <a:t>Tab</a:t>
            </a:r>
            <a:r>
              <a:rPr lang="en-US" sz="2400" dirty="0">
                <a:latin typeface="Bahnschrift Condensed" panose="020B0502040204020203" pitchFamily="34" charset="0"/>
              </a:rPr>
              <a:t>: Borrow and return books with automatic status update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Bahnschrift Condensed" panose="020B0502040204020203" pitchFamily="34" charset="0"/>
              </a:rPr>
              <a:t>History Tab</a:t>
            </a:r>
            <a:r>
              <a:rPr lang="en-US" sz="2400" dirty="0">
                <a:latin typeface="Bahnschrift Condensed" panose="020B0502040204020203" pitchFamily="34" charset="0"/>
              </a:rPr>
              <a:t>: View complete borrowing records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Bahnschrift Condensed" panose="020B0502040204020203" pitchFamily="34" charset="0"/>
              </a:rPr>
              <a:t>The GUI uses </a:t>
            </a:r>
            <a:r>
              <a:rPr lang="en-US" sz="2400" b="1" dirty="0">
                <a:latin typeface="Bahnschrift Condensed" panose="020B0502040204020203" pitchFamily="34" charset="0"/>
              </a:rPr>
              <a:t>colors, labels, buttons, and </a:t>
            </a:r>
            <a:r>
              <a:rPr lang="en-US" sz="2400" b="1" dirty="0" err="1">
                <a:latin typeface="Bahnschrift Condensed" panose="020B0502040204020203" pitchFamily="34" charset="0"/>
              </a:rPr>
              <a:t>Treeviews</a:t>
            </a:r>
            <a:r>
              <a:rPr lang="en-US" sz="2400" dirty="0">
                <a:latin typeface="Bahnschrift Condensed" panose="020B0502040204020203" pitchFamily="34" charset="0"/>
              </a:rPr>
              <a:t> to make the system user-friendly</a:t>
            </a:r>
            <a:r>
              <a:rPr lang="en-US" sz="2400" dirty="0" smtClean="0">
                <a:latin typeface="Bahnschrift 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Bahnschrift Condensed" panose="020B0502040204020203" pitchFamily="34" charset="0"/>
              </a:rPr>
              <a:t>Designed with </a:t>
            </a:r>
            <a:r>
              <a:rPr lang="en-US" sz="2400" dirty="0" err="1">
                <a:latin typeface="Bahnschrift Condensed" panose="020B0502040204020203" pitchFamily="34" charset="0"/>
              </a:rPr>
              <a:t>Tkinter</a:t>
            </a:r>
            <a:r>
              <a:rPr lang="en-US" sz="2400" dirty="0">
                <a:latin typeface="Bahnschrift Condensed" panose="020B0502040204020203" pitchFamily="34" charset="0"/>
              </a:rPr>
              <a:t> for </a:t>
            </a:r>
            <a:r>
              <a:rPr lang="en-US" sz="2400" b="1" dirty="0">
                <a:latin typeface="Bahnschrift Condensed" panose="020B0502040204020203" pitchFamily="34" charset="0"/>
              </a:rPr>
              <a:t>simplicity and smooth </a:t>
            </a:r>
            <a:r>
              <a:rPr lang="en-US" sz="2400" b="1" dirty="0" smtClean="0">
                <a:latin typeface="Bahnschrift Condensed" panose="020B0502040204020203" pitchFamily="34" charset="0"/>
              </a:rPr>
              <a:t>navigation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78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875</Words>
  <Application>Microsoft Office PowerPoint</Application>
  <PresentationFormat>Widescreen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Bahnschrift Condensed</vt:lpstr>
      <vt:lpstr>Calibri</vt:lpstr>
      <vt:lpstr>Calibri Light</vt:lpstr>
      <vt:lpstr>Impact</vt:lpstr>
      <vt:lpstr>Office Theme</vt:lpstr>
      <vt:lpstr>PowerPoint Presentation</vt:lpstr>
      <vt:lpstr>introduction</vt:lpstr>
      <vt:lpstr>introduction</vt:lpstr>
      <vt:lpstr>Objectives</vt:lpstr>
      <vt:lpstr>Features</vt:lpstr>
      <vt:lpstr>Technologies Used </vt:lpstr>
      <vt:lpstr>System Modules</vt:lpstr>
      <vt:lpstr>Flow chart</vt:lpstr>
      <vt:lpstr>GUI Design</vt:lpstr>
      <vt:lpstr>Advantages</vt:lpstr>
      <vt:lpstr>Limitations</vt:lpstr>
      <vt:lpstr>Future Enhancements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8</cp:revision>
  <dcterms:created xsi:type="dcterms:W3CDTF">2023-12-05T07:58:57Z</dcterms:created>
  <dcterms:modified xsi:type="dcterms:W3CDTF">2025-08-18T13:42:14Z</dcterms:modified>
</cp:coreProperties>
</file>