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6" r:id="rId3"/>
    <p:sldId id="264" r:id="rId4"/>
    <p:sldId id="256" r:id="rId5"/>
    <p:sldId id="257" r:id="rId6"/>
    <p:sldId id="258"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E0A7E2-12CE-49CB-93DC-6CA0AC4EAC6F}"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20650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0A7E2-12CE-49CB-93DC-6CA0AC4EAC6F}"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352912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0A7E2-12CE-49CB-93DC-6CA0AC4EAC6F}"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200808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0A7E2-12CE-49CB-93DC-6CA0AC4EAC6F}"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25092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E0A7E2-12CE-49CB-93DC-6CA0AC4EAC6F}"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63437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E0A7E2-12CE-49CB-93DC-6CA0AC4EAC6F}"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167549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E0A7E2-12CE-49CB-93DC-6CA0AC4EAC6F}" type="datetimeFigureOut">
              <a:rPr lang="en-US" smtClean="0"/>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77151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E0A7E2-12CE-49CB-93DC-6CA0AC4EAC6F}" type="datetimeFigureOut">
              <a:rPr lang="en-US" smtClean="0"/>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41788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0A7E2-12CE-49CB-93DC-6CA0AC4EAC6F}" type="datetimeFigureOut">
              <a:rPr lang="en-US" smtClean="0"/>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328379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0A7E2-12CE-49CB-93DC-6CA0AC4EAC6F}"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57515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0A7E2-12CE-49CB-93DC-6CA0AC4EAC6F}"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DF8C-6514-4DFA-B818-1B796EF0C356}" type="slidenum">
              <a:rPr lang="en-US" smtClean="0"/>
              <a:t>‹#›</a:t>
            </a:fld>
            <a:endParaRPr lang="en-US"/>
          </a:p>
        </p:txBody>
      </p:sp>
    </p:spTree>
    <p:extLst>
      <p:ext uri="{BB962C8B-B14F-4D97-AF65-F5344CB8AC3E}">
        <p14:creationId xmlns:p14="http://schemas.microsoft.com/office/powerpoint/2010/main" val="5315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0A7E2-12CE-49CB-93DC-6CA0AC4EAC6F}" type="datetimeFigureOut">
              <a:rPr lang="en-US" smtClean="0"/>
              <a:t>7/1/2022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ADF8C-6514-4DFA-B818-1B796EF0C356}" type="slidenum">
              <a:rPr lang="en-US" smtClean="0"/>
              <a:t>‹#›</a:t>
            </a:fld>
            <a:endParaRPr lang="en-US"/>
          </a:p>
        </p:txBody>
      </p:sp>
    </p:spTree>
    <p:extLst>
      <p:ext uri="{BB962C8B-B14F-4D97-AF65-F5344CB8AC3E}">
        <p14:creationId xmlns:p14="http://schemas.microsoft.com/office/powerpoint/2010/main" val="296384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r>
              <a:rPr lang="en-US" sz="4800" b="1" dirty="0" smtClean="0"/>
              <a:t>Customer segmentation using</a:t>
            </a:r>
            <a:br>
              <a:rPr lang="en-US" sz="4800" b="1" dirty="0" smtClean="0"/>
            </a:br>
            <a:r>
              <a:rPr lang="en-US" sz="4800" b="1" dirty="0" smtClean="0"/>
              <a:t>RFM </a:t>
            </a:r>
            <a:endParaRPr lang="en-US" sz="48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95600"/>
            <a:ext cx="6019800" cy="309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69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767715"/>
            <a:ext cx="1859280" cy="984885"/>
          </a:xfrm>
          <a:prstGeom prst="rect">
            <a:avLst/>
          </a:prstGeom>
          <a:noFill/>
        </p:spPr>
        <p:txBody>
          <a:bodyPr wrap="square" rtlCol="0">
            <a:spAutoFit/>
          </a:bodyPr>
          <a:lstStyle/>
          <a:p>
            <a:r>
              <a:rPr lang="en-US" sz="2800" b="1" dirty="0"/>
              <a:t>RFM </a:t>
            </a:r>
            <a:endParaRPr lang="en-US" sz="2800" b="1" dirty="0" smtClean="0"/>
          </a:p>
          <a:p>
            <a:endParaRPr lang="en-US" sz="2800" dirty="0"/>
          </a:p>
        </p:txBody>
      </p:sp>
      <p:sp>
        <p:nvSpPr>
          <p:cNvPr id="5" name="Rectangle 4"/>
          <p:cNvSpPr/>
          <p:nvPr/>
        </p:nvSpPr>
        <p:spPr>
          <a:xfrm>
            <a:off x="304800" y="1450955"/>
            <a:ext cx="8610600" cy="4708981"/>
          </a:xfrm>
          <a:prstGeom prst="rect">
            <a:avLst/>
          </a:prstGeom>
        </p:spPr>
        <p:txBody>
          <a:bodyPr wrap="square">
            <a:spAutoFit/>
          </a:bodyPr>
          <a:lstStyle/>
          <a:p>
            <a:r>
              <a:rPr lang="en-US" sz="2000" dirty="0" smtClean="0"/>
              <a:t>RFM ( </a:t>
            </a:r>
            <a:r>
              <a:rPr lang="en-US" sz="2000" dirty="0" err="1" smtClean="0"/>
              <a:t>Recency</a:t>
            </a:r>
            <a:r>
              <a:rPr lang="en-US" sz="2000" dirty="0" smtClean="0"/>
              <a:t>, Frequency, Monetary) analysis is a customer segmentation technique that uses past purchase behavior to divide customers into groups. RFM helps divide customers into various categories or clusters to identify customers who are more likely to respond to promotions and also for future personalization services.</a:t>
            </a:r>
          </a:p>
          <a:p>
            <a:endParaRPr lang="en-US" sz="2000" dirty="0" smtClean="0"/>
          </a:p>
          <a:p>
            <a:r>
              <a:rPr lang="en-US" sz="2000" b="1" dirty="0" smtClean="0"/>
              <a:t>RECENCY (R): </a:t>
            </a:r>
            <a:r>
              <a:rPr lang="en-US" sz="2000" dirty="0"/>
              <a:t>we need to choose a date point </a:t>
            </a:r>
            <a:r>
              <a:rPr lang="en-US" sz="2000" dirty="0" smtClean="0"/>
              <a:t>from</a:t>
            </a:r>
          </a:p>
          <a:p>
            <a:r>
              <a:rPr lang="en-US" sz="2000" dirty="0" smtClean="0"/>
              <a:t>which </a:t>
            </a:r>
            <a:r>
              <a:rPr lang="en-US" sz="2000" dirty="0"/>
              <a:t>we evaluate how many days ago was the </a:t>
            </a:r>
            <a:endParaRPr lang="en-US" sz="2000" dirty="0" smtClean="0"/>
          </a:p>
          <a:p>
            <a:r>
              <a:rPr lang="en-US" sz="2000" dirty="0" smtClean="0"/>
              <a:t>customer's </a:t>
            </a:r>
            <a:r>
              <a:rPr lang="en-US" sz="2000" dirty="0"/>
              <a:t>last </a:t>
            </a:r>
            <a:r>
              <a:rPr lang="en-US" sz="2000" dirty="0" smtClean="0"/>
              <a:t>purchase</a:t>
            </a:r>
          </a:p>
          <a:p>
            <a:r>
              <a:rPr lang="en-US" sz="2000" b="1" dirty="0" smtClean="0"/>
              <a:t>FREQUENCY (F): </a:t>
            </a:r>
            <a:r>
              <a:rPr lang="en-US" sz="2000" dirty="0"/>
              <a:t>calculating the frequency of frequent </a:t>
            </a:r>
            <a:endParaRPr lang="en-US" sz="2000" dirty="0" smtClean="0"/>
          </a:p>
          <a:p>
            <a:r>
              <a:rPr lang="en-US" sz="2000" dirty="0" smtClean="0"/>
              <a:t>transactions </a:t>
            </a:r>
            <a:r>
              <a:rPr lang="en-US" sz="2000" dirty="0"/>
              <a:t>of the customer in ordering/buying some </a:t>
            </a:r>
            <a:endParaRPr lang="en-US" sz="2000" dirty="0" smtClean="0"/>
          </a:p>
          <a:p>
            <a:r>
              <a:rPr lang="en-US" sz="2000" dirty="0" smtClean="0"/>
              <a:t>product </a:t>
            </a:r>
            <a:r>
              <a:rPr lang="en-US" sz="2000" dirty="0"/>
              <a:t>from the </a:t>
            </a:r>
            <a:r>
              <a:rPr lang="en-US" sz="2000" dirty="0" smtClean="0"/>
              <a:t>company</a:t>
            </a:r>
          </a:p>
          <a:p>
            <a:r>
              <a:rPr lang="en-US" sz="2000" b="1" dirty="0" smtClean="0"/>
              <a:t>MONETARY VALUE (M): </a:t>
            </a:r>
            <a:r>
              <a:rPr lang="en-US" sz="2000" dirty="0"/>
              <a:t>we are calculating </a:t>
            </a:r>
            <a:r>
              <a:rPr lang="en-US" sz="2000" dirty="0" smtClean="0"/>
              <a:t>the</a:t>
            </a:r>
          </a:p>
          <a:p>
            <a:r>
              <a:rPr lang="en-US" sz="2000" dirty="0" smtClean="0"/>
              <a:t>monetary </a:t>
            </a:r>
            <a:r>
              <a:rPr lang="en-US" sz="2000" dirty="0"/>
              <a:t>value of customer spend on purchasing </a:t>
            </a:r>
            <a:endParaRPr lang="en-US" sz="2000" dirty="0" smtClean="0"/>
          </a:p>
          <a:p>
            <a:r>
              <a:rPr lang="en-US" sz="2000" dirty="0" smtClean="0"/>
              <a:t>products </a:t>
            </a:r>
            <a:r>
              <a:rPr lang="en-US" sz="2000" dirty="0"/>
              <a:t>from the company</a:t>
            </a:r>
            <a:r>
              <a:rPr lang="en-US" sz="2000" dirty="0" smtClean="0"/>
              <a:t>.</a:t>
            </a:r>
            <a:endParaRPr lang="en-US" sz="2000" dirty="0"/>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163" t="3105" r="7111"/>
          <a:stretch/>
        </p:blipFill>
        <p:spPr bwMode="auto">
          <a:xfrm>
            <a:off x="6248399" y="3209597"/>
            <a:ext cx="2402349" cy="256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68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432" y="3200400"/>
            <a:ext cx="7931968" cy="20900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1371600"/>
            <a:ext cx="290464" cy="369332"/>
          </a:xfrm>
          <a:prstGeom prst="rect">
            <a:avLst/>
          </a:prstGeom>
          <a:noFill/>
        </p:spPr>
        <p:txBody>
          <a:bodyPr wrap="none" rtlCol="0">
            <a:spAutoFit/>
          </a:bodyPr>
          <a:lstStyle/>
          <a:p>
            <a:r>
              <a:rPr lang="en-US" dirty="0" smtClean="0"/>
              <a:t>  </a:t>
            </a:r>
            <a:endParaRPr lang="en-US" dirty="0"/>
          </a:p>
        </p:txBody>
      </p:sp>
      <p:sp>
        <p:nvSpPr>
          <p:cNvPr id="5" name="TextBox 4"/>
          <p:cNvSpPr txBox="1"/>
          <p:nvPr/>
        </p:nvSpPr>
        <p:spPr>
          <a:xfrm>
            <a:off x="433952" y="914400"/>
            <a:ext cx="8218468" cy="2462213"/>
          </a:xfrm>
          <a:prstGeom prst="rect">
            <a:avLst/>
          </a:prstGeom>
          <a:noFill/>
        </p:spPr>
        <p:txBody>
          <a:bodyPr wrap="none" rtlCol="0">
            <a:spAutoFit/>
          </a:bodyPr>
          <a:lstStyle/>
          <a:p>
            <a:r>
              <a:rPr lang="en-US" sz="2800" b="1" dirty="0" smtClean="0"/>
              <a:t>Data insights</a:t>
            </a:r>
          </a:p>
          <a:p>
            <a:endParaRPr lang="en-US" dirty="0"/>
          </a:p>
          <a:p>
            <a:pPr marL="285750" indent="-285750">
              <a:buFont typeface="Arial" pitchFamily="34" charset="0"/>
              <a:buChar char="•"/>
            </a:pPr>
            <a:r>
              <a:rPr lang="en-US" dirty="0" smtClean="0"/>
              <a:t>The data is given as per below.</a:t>
            </a:r>
          </a:p>
          <a:p>
            <a:pPr marL="285750" indent="-285750">
              <a:buFont typeface="Arial" pitchFamily="34" charset="0"/>
              <a:buChar char="•"/>
            </a:pPr>
            <a:r>
              <a:rPr lang="en-US" dirty="0" smtClean="0"/>
              <a:t>As seen in the data and particularly looking the customer ID , the customer visited </a:t>
            </a:r>
          </a:p>
          <a:p>
            <a:r>
              <a:rPr lang="en-US" dirty="0" smtClean="0"/>
              <a:t>      only one times .</a:t>
            </a:r>
          </a:p>
          <a:p>
            <a:pPr marL="285750" indent="-285750">
              <a:buFont typeface="Arial" pitchFamily="34" charset="0"/>
              <a:buChar char="•"/>
            </a:pPr>
            <a:r>
              <a:rPr lang="en-US" dirty="0" smtClean="0"/>
              <a:t>The data have  5000 records and 40 features. We removed un-necessary  data and </a:t>
            </a:r>
          </a:p>
          <a:p>
            <a:r>
              <a:rPr lang="en-US" dirty="0"/>
              <a:t> </a:t>
            </a:r>
            <a:r>
              <a:rPr lang="en-US" dirty="0" smtClean="0"/>
              <a:t>     feature by using EDA.(</a:t>
            </a:r>
            <a:r>
              <a:rPr lang="en-US" dirty="0" err="1" smtClean="0"/>
              <a:t>pl</a:t>
            </a:r>
            <a:r>
              <a:rPr lang="en-US" dirty="0" smtClean="0"/>
              <a:t> see python file) </a:t>
            </a:r>
          </a:p>
          <a:p>
            <a:endParaRPr lang="en-US" dirty="0"/>
          </a:p>
        </p:txBody>
      </p:sp>
    </p:spTree>
    <p:extLst>
      <p:ext uri="{BB962C8B-B14F-4D97-AF65-F5344CB8AC3E}">
        <p14:creationId xmlns:p14="http://schemas.microsoft.com/office/powerpoint/2010/main" val="350982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129546"/>
            <a:ext cx="8172302" cy="1754326"/>
          </a:xfrm>
          <a:prstGeom prst="rect">
            <a:avLst/>
          </a:prstGeom>
          <a:noFill/>
        </p:spPr>
        <p:txBody>
          <a:bodyPr wrap="none" rtlCol="0">
            <a:spAutoFit/>
          </a:bodyPr>
          <a:lstStyle/>
          <a:p>
            <a:r>
              <a:rPr lang="en-US" b="1" dirty="0" smtClean="0"/>
              <a:t>As per identifying the customer segmentation using the RFM model we are coming</a:t>
            </a:r>
          </a:p>
          <a:p>
            <a:r>
              <a:rPr lang="en-US" b="1" dirty="0" smtClean="0"/>
              <a:t>on below points</a:t>
            </a:r>
          </a:p>
          <a:p>
            <a:endParaRPr lang="en-US" dirty="0"/>
          </a:p>
          <a:p>
            <a:r>
              <a:rPr lang="en-US" dirty="0" smtClean="0"/>
              <a:t>1.Customer group RFM value  141 , loyalty level  is </a:t>
            </a:r>
            <a:r>
              <a:rPr lang="en-US" b="1" dirty="0"/>
              <a:t>C</a:t>
            </a:r>
            <a:r>
              <a:rPr lang="en-US" b="1" dirty="0" smtClean="0"/>
              <a:t>hampion </a:t>
            </a:r>
            <a:r>
              <a:rPr lang="en-US" dirty="0" smtClean="0"/>
              <a:t>which is the best group.</a:t>
            </a:r>
          </a:p>
          <a:p>
            <a:r>
              <a:rPr lang="en-US" dirty="0" smtClean="0"/>
              <a:t>2.Customer with highest  monitory value is kept at Top and loyalty level is  Champion.</a:t>
            </a:r>
          </a:p>
          <a:p>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8153400" cy="3248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5867400" y="2743200"/>
            <a:ext cx="609600" cy="3248025"/>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284720" y="2743199"/>
            <a:ext cx="1143000" cy="3248025"/>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650260"/>
            <a:ext cx="3780074" cy="523220"/>
          </a:xfrm>
          <a:prstGeom prst="rect">
            <a:avLst/>
          </a:prstGeom>
        </p:spPr>
        <p:txBody>
          <a:bodyPr wrap="none">
            <a:spAutoFit/>
          </a:bodyPr>
          <a:lstStyle/>
          <a:p>
            <a:r>
              <a:rPr lang="en-US" sz="2800" b="1" dirty="0"/>
              <a:t>C</a:t>
            </a:r>
            <a:r>
              <a:rPr lang="en-US" sz="2800" b="1" dirty="0" smtClean="0"/>
              <a:t>ustomer </a:t>
            </a:r>
            <a:r>
              <a:rPr lang="en-US" sz="2800" b="1" dirty="0"/>
              <a:t>S</a:t>
            </a:r>
            <a:r>
              <a:rPr lang="en-US" sz="2800" b="1" dirty="0" smtClean="0"/>
              <a:t>egmentation</a:t>
            </a:r>
            <a:endParaRPr lang="en-US" sz="2800" dirty="0"/>
          </a:p>
        </p:txBody>
      </p:sp>
      <p:sp>
        <p:nvSpPr>
          <p:cNvPr id="7" name="Rounded Rectangle 6"/>
          <p:cNvSpPr/>
          <p:nvPr/>
        </p:nvSpPr>
        <p:spPr>
          <a:xfrm>
            <a:off x="2590800" y="2751771"/>
            <a:ext cx="990600" cy="3248025"/>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23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655" y="966430"/>
            <a:ext cx="6553200" cy="369332"/>
          </a:xfrm>
          <a:prstGeom prst="rect">
            <a:avLst/>
          </a:prstGeom>
        </p:spPr>
        <p:txBody>
          <a:bodyPr wrap="square">
            <a:spAutoFit/>
          </a:bodyPr>
          <a:lstStyle/>
          <a:p>
            <a:r>
              <a:rPr lang="en-IN" b="1" dirty="0"/>
              <a:t>What decision company should take based on the data insights?</a:t>
            </a:r>
            <a:endParaRPr lang="en-US" b="1" dirty="0"/>
          </a:p>
        </p:txBody>
      </p:sp>
      <p:sp>
        <p:nvSpPr>
          <p:cNvPr id="5" name="TextBox 4"/>
          <p:cNvSpPr txBox="1"/>
          <p:nvPr/>
        </p:nvSpPr>
        <p:spPr>
          <a:xfrm>
            <a:off x="381000" y="1447800"/>
            <a:ext cx="8490722" cy="2585323"/>
          </a:xfrm>
          <a:prstGeom prst="rect">
            <a:avLst/>
          </a:prstGeom>
          <a:noFill/>
        </p:spPr>
        <p:txBody>
          <a:bodyPr wrap="none" rtlCol="0">
            <a:spAutoFit/>
          </a:bodyPr>
          <a:lstStyle/>
          <a:p>
            <a:pPr marL="285750" indent="-285750">
              <a:buFont typeface="Arial" pitchFamily="34" charset="0"/>
              <a:buChar char="•"/>
            </a:pPr>
            <a:r>
              <a:rPr lang="en-US" dirty="0" smtClean="0"/>
              <a:t>Based on this RFM module Customer with RFM value 141 are the best customer and</a:t>
            </a:r>
          </a:p>
          <a:p>
            <a:r>
              <a:rPr lang="en-US" dirty="0" smtClean="0"/>
              <a:t> we can try to cross sale other products of our brand as well as we can encourage them </a:t>
            </a:r>
          </a:p>
          <a:p>
            <a:r>
              <a:rPr lang="en-US" dirty="0" smtClean="0"/>
              <a:t> to sign for  our loyalty program to enjoy some elite experiences like free same day</a:t>
            </a:r>
          </a:p>
          <a:p>
            <a:r>
              <a:rPr lang="en-US" dirty="0" smtClean="0"/>
              <a:t>shipping ,Royalty access to newly launch product etc. </a:t>
            </a:r>
          </a:p>
          <a:p>
            <a:pPr marL="285750" indent="-285750">
              <a:buFont typeface="Arial" pitchFamily="34" charset="0"/>
              <a:buChar char="•"/>
            </a:pPr>
            <a:r>
              <a:rPr lang="en-US" dirty="0" smtClean="0"/>
              <a:t>Other hand if  the customer is falling to RFM class  444 then company may try to offer</a:t>
            </a:r>
          </a:p>
          <a:p>
            <a:r>
              <a:rPr lang="en-US" dirty="0"/>
              <a:t> </a:t>
            </a:r>
            <a:r>
              <a:rPr lang="en-US" dirty="0" smtClean="0"/>
              <a:t> some reward or coupon to trigger that spending  from this almost  churn out customer.</a:t>
            </a:r>
          </a:p>
          <a:p>
            <a:pPr marL="285750" indent="-285750">
              <a:buFont typeface="Arial" pitchFamily="34" charset="0"/>
              <a:buChar char="•"/>
            </a:pPr>
            <a:r>
              <a:rPr lang="en-US" dirty="0" smtClean="0"/>
              <a:t>Here company also need to think  to increase the </a:t>
            </a:r>
            <a:r>
              <a:rPr lang="en-US" b="1" dirty="0" smtClean="0"/>
              <a:t>frequency</a:t>
            </a:r>
            <a:r>
              <a:rPr lang="en-US" dirty="0" smtClean="0"/>
              <a:t> of customer.</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73984"/>
            <a:ext cx="4343400" cy="298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8606" y="3480261"/>
            <a:ext cx="2014590" cy="369332"/>
          </a:xfrm>
          <a:prstGeom prst="rect">
            <a:avLst/>
          </a:prstGeom>
          <a:noFill/>
        </p:spPr>
        <p:txBody>
          <a:bodyPr wrap="none" rtlCol="0">
            <a:spAutoFit/>
          </a:bodyPr>
          <a:lstStyle/>
          <a:p>
            <a:r>
              <a:rPr lang="en-US" b="1" dirty="0" err="1" smtClean="0"/>
              <a:t>Recency</a:t>
            </a:r>
            <a:r>
              <a:rPr lang="en-US" b="1" dirty="0" smtClean="0"/>
              <a:t> RFM score</a:t>
            </a:r>
            <a:endParaRPr lang="en-US" b="1" dirty="0"/>
          </a:p>
        </p:txBody>
      </p:sp>
      <p:sp>
        <p:nvSpPr>
          <p:cNvPr id="7" name="Rounded Rectangle 6"/>
          <p:cNvSpPr/>
          <p:nvPr/>
        </p:nvSpPr>
        <p:spPr>
          <a:xfrm>
            <a:off x="1142999" y="4114800"/>
            <a:ext cx="1066801"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Champion</a:t>
            </a:r>
            <a:endParaRPr lang="en-US" sz="1400" dirty="0">
              <a:solidFill>
                <a:schemeClr val="tx1"/>
              </a:solidFill>
            </a:endParaRPr>
          </a:p>
        </p:txBody>
      </p:sp>
      <p:cxnSp>
        <p:nvCxnSpPr>
          <p:cNvPr id="9" name="Straight Arrow Connector 8"/>
          <p:cNvCxnSpPr>
            <a:stCxn id="7" idx="2"/>
          </p:cNvCxnSpPr>
          <p:nvPr/>
        </p:nvCxnSpPr>
        <p:spPr>
          <a:xfrm flipH="1">
            <a:off x="1295402" y="4572000"/>
            <a:ext cx="380998"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362200" y="4096719"/>
            <a:ext cx="1066801"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Lost Customer</a:t>
            </a:r>
            <a:endParaRPr lang="en-US" sz="1400" dirty="0">
              <a:solidFill>
                <a:schemeClr val="tx1"/>
              </a:solidFill>
            </a:endParaRPr>
          </a:p>
        </p:txBody>
      </p:sp>
      <p:cxnSp>
        <p:nvCxnSpPr>
          <p:cNvPr id="17" name="Straight Arrow Connector 16"/>
          <p:cNvCxnSpPr>
            <a:stCxn id="16" idx="3"/>
          </p:cNvCxnSpPr>
          <p:nvPr/>
        </p:nvCxnSpPr>
        <p:spPr>
          <a:xfrm>
            <a:off x="3429001" y="4325319"/>
            <a:ext cx="914400" cy="942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p:cNvCxnSpPr>
          <p:nvPr/>
        </p:nvCxnSpPr>
        <p:spPr>
          <a:xfrm>
            <a:off x="3429001" y="4325319"/>
            <a:ext cx="457200" cy="322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21116" y="3791634"/>
            <a:ext cx="4000519" cy="1477328"/>
          </a:xfrm>
          <a:prstGeom prst="rect">
            <a:avLst/>
          </a:prstGeom>
          <a:noFill/>
        </p:spPr>
        <p:txBody>
          <a:bodyPr wrap="none" rtlCol="0">
            <a:spAutoFit/>
          </a:bodyPr>
          <a:lstStyle/>
          <a:p>
            <a:pPr marL="285750" indent="-285750">
              <a:buFont typeface="Arial" pitchFamily="34" charset="0"/>
              <a:buChar char="•"/>
            </a:pPr>
            <a:r>
              <a:rPr lang="en-US" dirty="0" smtClean="0"/>
              <a:t>R-scoring or </a:t>
            </a:r>
            <a:r>
              <a:rPr lang="en-US" dirty="0" err="1" smtClean="0"/>
              <a:t>Recency</a:t>
            </a:r>
            <a:r>
              <a:rPr lang="en-US" dirty="0" smtClean="0"/>
              <a:t> function, Lower </a:t>
            </a:r>
          </a:p>
          <a:p>
            <a:r>
              <a:rPr lang="en-US" dirty="0"/>
              <a:t>t</a:t>
            </a:r>
            <a:r>
              <a:rPr lang="en-US" dirty="0" smtClean="0"/>
              <a:t>he value of RMS score is [141] or ‘6’ the</a:t>
            </a:r>
          </a:p>
          <a:p>
            <a:r>
              <a:rPr lang="en-US" dirty="0" smtClean="0"/>
              <a:t>more loyal customer  would be as well </a:t>
            </a:r>
          </a:p>
          <a:p>
            <a:r>
              <a:rPr lang="en-US" dirty="0" smtClean="0"/>
              <a:t>as more engage he would be with</a:t>
            </a:r>
          </a:p>
          <a:p>
            <a:r>
              <a:rPr lang="en-US" dirty="0" smtClean="0"/>
              <a:t>the brand. </a:t>
            </a:r>
            <a:endParaRPr lang="en-US" dirty="0"/>
          </a:p>
        </p:txBody>
      </p:sp>
    </p:spTree>
    <p:extLst>
      <p:ext uri="{BB962C8B-B14F-4D97-AF65-F5344CB8AC3E}">
        <p14:creationId xmlns:p14="http://schemas.microsoft.com/office/powerpoint/2010/main" val="180369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762000"/>
            <a:ext cx="2223814" cy="369332"/>
          </a:xfrm>
          <a:prstGeom prst="rect">
            <a:avLst/>
          </a:prstGeom>
          <a:noFill/>
        </p:spPr>
        <p:txBody>
          <a:bodyPr wrap="none" rtlCol="0">
            <a:spAutoFit/>
          </a:bodyPr>
          <a:lstStyle/>
          <a:p>
            <a:r>
              <a:rPr lang="en-US" b="1" dirty="0" smtClean="0"/>
              <a:t>Frequency RFM score</a:t>
            </a: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399"/>
            <a:ext cx="4495800" cy="320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6240" y="4724400"/>
            <a:ext cx="8645187" cy="923330"/>
          </a:xfrm>
          <a:prstGeom prst="rect">
            <a:avLst/>
          </a:prstGeom>
          <a:noFill/>
        </p:spPr>
        <p:txBody>
          <a:bodyPr wrap="none" rtlCol="0">
            <a:spAutoFit/>
          </a:bodyPr>
          <a:lstStyle/>
          <a:p>
            <a:pPr marL="285750" indent="-285750">
              <a:buFont typeface="Arial" pitchFamily="34" charset="0"/>
              <a:buChar char="•"/>
            </a:pPr>
            <a:r>
              <a:rPr lang="en-US" dirty="0" smtClean="0"/>
              <a:t>As  we are seen in graph and as I mentioned  earlier that  customer has visited  </a:t>
            </a:r>
          </a:p>
          <a:p>
            <a:r>
              <a:rPr lang="en-US" dirty="0" smtClean="0"/>
              <a:t>once time in the data. So that’s why frequency is 1.</a:t>
            </a:r>
          </a:p>
          <a:p>
            <a:pPr marL="285750" indent="-285750">
              <a:buFont typeface="Arial" pitchFamily="34" charset="0"/>
              <a:buChar char="•"/>
            </a:pPr>
            <a:r>
              <a:rPr lang="en-US" dirty="0" smtClean="0"/>
              <a:t>The value of frequency always 4 because the customer here are transacted only 1 time.</a:t>
            </a:r>
            <a:endParaRPr lang="en-US" dirty="0"/>
          </a:p>
        </p:txBody>
      </p:sp>
    </p:spTree>
    <p:extLst>
      <p:ext uri="{BB962C8B-B14F-4D97-AF65-F5344CB8AC3E}">
        <p14:creationId xmlns:p14="http://schemas.microsoft.com/office/powerpoint/2010/main" val="122919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762000"/>
            <a:ext cx="2130583" cy="369332"/>
          </a:xfrm>
          <a:prstGeom prst="rect">
            <a:avLst/>
          </a:prstGeom>
          <a:noFill/>
        </p:spPr>
        <p:txBody>
          <a:bodyPr wrap="none" rtlCol="0">
            <a:spAutoFit/>
          </a:bodyPr>
          <a:lstStyle/>
          <a:p>
            <a:r>
              <a:rPr lang="en-US" b="1" dirty="0" smtClean="0"/>
              <a:t>Monitory RFM score</a:t>
            </a:r>
            <a:endParaRPr 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56359"/>
            <a:ext cx="4495800" cy="314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4953000"/>
            <a:ext cx="8121647" cy="923330"/>
          </a:xfrm>
          <a:prstGeom prst="rect">
            <a:avLst/>
          </a:prstGeom>
          <a:noFill/>
        </p:spPr>
        <p:txBody>
          <a:bodyPr wrap="none" rtlCol="0">
            <a:spAutoFit/>
          </a:bodyPr>
          <a:lstStyle/>
          <a:p>
            <a:pPr marL="285750" indent="-285750">
              <a:buFont typeface="Arial" pitchFamily="34" charset="0"/>
              <a:buChar char="•"/>
            </a:pPr>
            <a:r>
              <a:rPr lang="en-US" dirty="0" smtClean="0"/>
              <a:t>We can see that</a:t>
            </a:r>
            <a:r>
              <a:rPr lang="en-US" dirty="0"/>
              <a:t> </a:t>
            </a:r>
            <a:r>
              <a:rPr lang="en-US" dirty="0" smtClean="0"/>
              <a:t>Customer with highest  monitory value is kept at Top or First and </a:t>
            </a:r>
          </a:p>
          <a:p>
            <a:r>
              <a:rPr lang="en-US" dirty="0" smtClean="0"/>
              <a:t>loyalty level is  also Champion.</a:t>
            </a:r>
          </a:p>
          <a:p>
            <a:endParaRPr lang="en-US" dirty="0"/>
          </a:p>
        </p:txBody>
      </p:sp>
      <p:sp>
        <p:nvSpPr>
          <p:cNvPr id="7" name="Rounded Rectangle 6"/>
          <p:cNvSpPr/>
          <p:nvPr/>
        </p:nvSpPr>
        <p:spPr>
          <a:xfrm>
            <a:off x="2819400" y="1905000"/>
            <a:ext cx="1066801"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Champion</a:t>
            </a:r>
            <a:endParaRPr lang="en-US" sz="1400" dirty="0">
              <a:solidFill>
                <a:schemeClr val="tx1"/>
              </a:solidFill>
            </a:endParaRPr>
          </a:p>
        </p:txBody>
      </p:sp>
      <p:cxnSp>
        <p:nvCxnSpPr>
          <p:cNvPr id="8" name="Straight Arrow Connector 7"/>
          <p:cNvCxnSpPr>
            <a:stCxn id="7" idx="1"/>
          </p:cNvCxnSpPr>
          <p:nvPr/>
        </p:nvCxnSpPr>
        <p:spPr>
          <a:xfrm flipH="1">
            <a:off x="1219201" y="2133600"/>
            <a:ext cx="1600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641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459</Words>
  <Application>Microsoft Office PowerPoint</Application>
  <PresentationFormat>On-screen Show (4:3)</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Customer segmentation using RFM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dc:title>
  <dc:creator>rohi</dc:creator>
  <cp:lastModifiedBy>rohi</cp:lastModifiedBy>
  <cp:revision>13</cp:revision>
  <dcterms:created xsi:type="dcterms:W3CDTF">2022-06-30T15:52:35Z</dcterms:created>
  <dcterms:modified xsi:type="dcterms:W3CDTF">2022-07-01T05:02:33Z</dcterms:modified>
</cp:coreProperties>
</file>