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</p:sldMasterIdLst>
  <p:notesMasterIdLst>
    <p:notesMasterId r:id="rId22"/>
  </p:notesMasterIdLst>
  <p:sldIdLst>
    <p:sldId id="256" r:id="rId2"/>
    <p:sldId id="257" r:id="rId3"/>
    <p:sldId id="266" r:id="rId4"/>
    <p:sldId id="258" r:id="rId5"/>
    <p:sldId id="259" r:id="rId6"/>
    <p:sldId id="265" r:id="rId7"/>
    <p:sldId id="260" r:id="rId8"/>
    <p:sldId id="261" r:id="rId9"/>
    <p:sldId id="262" r:id="rId10"/>
    <p:sldId id="263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69" r:id="rId19"/>
    <p:sldId id="277" r:id="rId20"/>
    <p:sldId id="278" r:id="rId21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B0CB3AC-93F5-4363-BE2C-58C34CB67C27}">
          <p14:sldIdLst>
            <p14:sldId id="256"/>
            <p14:sldId id="257"/>
            <p14:sldId id="266"/>
            <p14:sldId id="258"/>
            <p14:sldId id="259"/>
            <p14:sldId id="265"/>
            <p14:sldId id="260"/>
            <p14:sldId id="261"/>
            <p14:sldId id="262"/>
            <p14:sldId id="263"/>
            <p14:sldId id="268"/>
            <p14:sldId id="270"/>
            <p14:sldId id="271"/>
            <p14:sldId id="272"/>
            <p14:sldId id="273"/>
            <p14:sldId id="274"/>
            <p14:sldId id="275"/>
            <p14:sldId id="269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2B95A-4C3F-4E53-9AC0-E80F9665241D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FF40E-1CD6-4B6E-A873-FA9FF1869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FF40E-1CD6-4B6E-A873-FA9FF18691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2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8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3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70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3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09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14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91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93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06FC0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35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0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6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9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2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3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2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1042468"/>
            <a:ext cx="10820400" cy="716543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4397375" marR="5080" indent="-3359785" algn="l">
              <a:lnSpc>
                <a:spcPts val="5190"/>
              </a:lnSpc>
              <a:spcBef>
                <a:spcPts val="750"/>
              </a:spcBef>
            </a:pP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SCREENING USING NLP</a:t>
            </a:r>
            <a:endParaRPr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2600" y="3445419"/>
            <a:ext cx="3581400" cy="21380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5099"/>
              </a:lnSpc>
              <a:spcBef>
                <a:spcPts val="100"/>
              </a:spcBef>
            </a:pPr>
            <a:r>
              <a:rPr sz="2600" spc="-15" dirty="0">
                <a:solidFill>
                  <a:srgbClr val="00AF50"/>
                </a:solidFill>
                <a:latin typeface="Algerian" panose="04020705040A02060702" pitchFamily="82" charset="0"/>
                <a:cs typeface="Carlito"/>
              </a:rPr>
              <a:t>PROJECT </a:t>
            </a:r>
            <a:r>
              <a:rPr sz="2600" dirty="0">
                <a:solidFill>
                  <a:srgbClr val="00AF50"/>
                </a:solidFill>
                <a:latin typeface="Algerian" panose="04020705040A02060702" pitchFamily="82" charset="0"/>
                <a:cs typeface="Carlito"/>
              </a:rPr>
              <a:t>–</a:t>
            </a:r>
            <a:r>
              <a:rPr sz="2600" spc="-75" dirty="0">
                <a:solidFill>
                  <a:srgbClr val="00AF5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2600" spc="-5" dirty="0">
                <a:solidFill>
                  <a:srgbClr val="00AF50"/>
                </a:solidFill>
                <a:latin typeface="Algerian" panose="04020705040A02060702" pitchFamily="82" charset="0"/>
                <a:cs typeface="Carlito"/>
              </a:rPr>
              <a:t>P1</a:t>
            </a:r>
            <a:r>
              <a:rPr lang="en-US" sz="2600" spc="-5" dirty="0">
                <a:solidFill>
                  <a:srgbClr val="00AF50"/>
                </a:solidFill>
                <a:latin typeface="Algerian" panose="04020705040A02060702" pitchFamily="82" charset="0"/>
                <a:cs typeface="Carlito"/>
              </a:rPr>
              <a:t>50</a:t>
            </a:r>
            <a:r>
              <a:rPr sz="2600" spc="-5" dirty="0">
                <a:solidFill>
                  <a:srgbClr val="00AF50"/>
                </a:solidFill>
                <a:latin typeface="Algerian" panose="04020705040A02060702" pitchFamily="82" charset="0"/>
                <a:cs typeface="Carlito"/>
              </a:rPr>
              <a:t>  </a:t>
            </a:r>
            <a:endParaRPr lang="en-US" sz="2600" spc="-5" dirty="0">
              <a:solidFill>
                <a:srgbClr val="00AF50"/>
              </a:solidFill>
              <a:latin typeface="Algerian" panose="04020705040A02060702" pitchFamily="82" charset="0"/>
              <a:cs typeface="Carlito"/>
            </a:endParaRPr>
          </a:p>
          <a:p>
            <a:pPr marL="12700" marR="5080" algn="ctr">
              <a:lnSpc>
                <a:spcPct val="125099"/>
              </a:lnSpc>
              <a:spcBef>
                <a:spcPts val="100"/>
              </a:spcBef>
            </a:pPr>
            <a:r>
              <a:rPr sz="2600" spc="-10" dirty="0">
                <a:solidFill>
                  <a:srgbClr val="00AF50"/>
                </a:solidFill>
                <a:latin typeface="Algerian" panose="04020705040A02060702" pitchFamily="82" charset="0"/>
                <a:cs typeface="Carlito"/>
              </a:rPr>
              <a:t>GROUP </a:t>
            </a:r>
            <a:r>
              <a:rPr sz="2600" dirty="0">
                <a:solidFill>
                  <a:srgbClr val="00AF50"/>
                </a:solidFill>
                <a:latin typeface="Algerian" panose="04020705040A02060702" pitchFamily="82" charset="0"/>
                <a:cs typeface="Carlito"/>
              </a:rPr>
              <a:t>NO </a:t>
            </a:r>
            <a:r>
              <a:rPr lang="en-US" sz="2600" dirty="0">
                <a:solidFill>
                  <a:srgbClr val="00AF50"/>
                </a:solidFill>
                <a:latin typeface="Algerian" panose="04020705040A02060702" pitchFamily="82" charset="0"/>
                <a:cs typeface="Carlito"/>
              </a:rPr>
              <a:t>–</a:t>
            </a:r>
            <a:r>
              <a:rPr lang="en-US" sz="2600" spc="-75" dirty="0">
                <a:solidFill>
                  <a:srgbClr val="00AF50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z="2600" dirty="0">
                <a:solidFill>
                  <a:srgbClr val="00AF50"/>
                </a:solidFill>
                <a:latin typeface="Algerian" panose="04020705040A02060702" pitchFamily="82" charset="0"/>
                <a:cs typeface="Carlito"/>
              </a:rPr>
              <a:t>6</a:t>
            </a:r>
            <a:endParaRPr lang="en-US" sz="2600" dirty="0">
              <a:latin typeface="Algerian" panose="04020705040A02060702" pitchFamily="82" charset="0"/>
              <a:cs typeface="Carlito"/>
            </a:endParaRPr>
          </a:p>
          <a:p>
            <a:pPr marL="554990" marR="547370" algn="ctr">
              <a:lnSpc>
                <a:spcPct val="136100"/>
              </a:lnSpc>
              <a:spcBef>
                <a:spcPts val="35"/>
              </a:spcBef>
            </a:pPr>
            <a:r>
              <a:rPr lang="en-US" sz="2800" dirty="0">
                <a:solidFill>
                  <a:srgbClr val="CC00CC"/>
                </a:solidFill>
                <a:latin typeface="Algerian" panose="04020705040A02060702" pitchFamily="82" charset="0"/>
                <a:cs typeface="Carlito"/>
              </a:rPr>
              <a:t>M</a:t>
            </a:r>
            <a:r>
              <a:rPr lang="en-US" sz="2800" spc="-10" dirty="0">
                <a:solidFill>
                  <a:srgbClr val="CC00CC"/>
                </a:solidFill>
                <a:latin typeface="Algerian" panose="04020705040A02060702" pitchFamily="82" charset="0"/>
                <a:cs typeface="Carlito"/>
              </a:rPr>
              <a:t>E</a:t>
            </a:r>
            <a:r>
              <a:rPr lang="en-US" sz="2800" dirty="0">
                <a:solidFill>
                  <a:srgbClr val="CC00CC"/>
                </a:solidFill>
                <a:latin typeface="Algerian" panose="04020705040A02060702" pitchFamily="82" charset="0"/>
                <a:cs typeface="Carlito"/>
              </a:rPr>
              <a:t>N</a:t>
            </a:r>
            <a:r>
              <a:rPr lang="en-US" sz="2800" spc="-50" dirty="0">
                <a:solidFill>
                  <a:srgbClr val="CC00CC"/>
                </a:solidFill>
                <a:latin typeface="Algerian" panose="04020705040A02060702" pitchFamily="82" charset="0"/>
                <a:cs typeface="Carlito"/>
              </a:rPr>
              <a:t>T</a:t>
            </a:r>
            <a:r>
              <a:rPr lang="en-US" sz="2800" spc="-5" dirty="0">
                <a:solidFill>
                  <a:srgbClr val="CC00CC"/>
                </a:solidFill>
                <a:latin typeface="Algerian" panose="04020705040A02060702" pitchFamily="82" charset="0"/>
                <a:cs typeface="Carlito"/>
              </a:rPr>
              <a:t>O</a:t>
            </a:r>
            <a:r>
              <a:rPr lang="en-US" sz="2800" spc="-10" dirty="0">
                <a:solidFill>
                  <a:srgbClr val="CC00CC"/>
                </a:solidFill>
                <a:latin typeface="Algerian" panose="04020705040A02060702" pitchFamily="82" charset="0"/>
                <a:cs typeface="Carlito"/>
              </a:rPr>
              <a:t>R</a:t>
            </a:r>
            <a:r>
              <a:rPr lang="en-US" sz="2800" dirty="0">
                <a:solidFill>
                  <a:srgbClr val="CC00CC"/>
                </a:solidFill>
                <a:latin typeface="Algerian" panose="04020705040A02060702" pitchFamily="82" charset="0"/>
                <a:cs typeface="Carlito"/>
              </a:rPr>
              <a:t>:  </a:t>
            </a:r>
            <a:r>
              <a:rPr lang="en-US" sz="2800" dirty="0" err="1">
                <a:solidFill>
                  <a:srgbClr val="CC00CC"/>
                </a:solidFill>
                <a:latin typeface="Algerian" panose="04020705040A02060702" pitchFamily="82" charset="0"/>
                <a:cs typeface="Carlito"/>
              </a:rPr>
              <a:t>MR.</a:t>
            </a:r>
            <a:r>
              <a:rPr lang="en-US" sz="2800" spc="-5" dirty="0" err="1">
                <a:solidFill>
                  <a:srgbClr val="CC00CC"/>
                </a:solidFill>
                <a:latin typeface="Algerian" panose="04020705040A02060702" pitchFamily="82" charset="0"/>
                <a:cs typeface="Carlito"/>
              </a:rPr>
              <a:t>Adhvait</a:t>
            </a:r>
            <a:endParaRPr lang="en-US" sz="2800" dirty="0">
              <a:latin typeface="Algerian" panose="04020705040A02060702" pitchFamily="82" charset="0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9000" y="3568907"/>
            <a:ext cx="4084310" cy="20569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1380" algn="l"/>
              </a:tabLst>
            </a:pPr>
            <a:r>
              <a:rPr sz="2800" b="1" u="sng" spc="-5" dirty="0">
                <a:solidFill>
                  <a:srgbClr val="001F5F"/>
                </a:solidFill>
                <a:latin typeface="Algerian" panose="04020705040A02060702" pitchFamily="82" charset="0"/>
                <a:cs typeface="Carlito"/>
              </a:rPr>
              <a:t>T</a:t>
            </a:r>
            <a:r>
              <a:rPr sz="2800" b="1" u="sng" spc="-25" dirty="0">
                <a:solidFill>
                  <a:srgbClr val="001F5F"/>
                </a:solidFill>
                <a:latin typeface="Algerian" panose="04020705040A02060702" pitchFamily="82" charset="0"/>
                <a:cs typeface="Carlito"/>
              </a:rPr>
              <a:t>E</a:t>
            </a:r>
            <a:r>
              <a:rPr sz="2800" b="1" u="sng" dirty="0">
                <a:solidFill>
                  <a:srgbClr val="001F5F"/>
                </a:solidFill>
                <a:latin typeface="Algerian" panose="04020705040A02060702" pitchFamily="82" charset="0"/>
                <a:cs typeface="Carlito"/>
              </a:rPr>
              <a:t>AM	MEMB</a:t>
            </a:r>
            <a:r>
              <a:rPr sz="2800" b="1" u="sng" spc="5" dirty="0">
                <a:solidFill>
                  <a:srgbClr val="001F5F"/>
                </a:solidFill>
                <a:latin typeface="Algerian" panose="04020705040A02060702" pitchFamily="82" charset="0"/>
                <a:cs typeface="Carlito"/>
              </a:rPr>
              <a:t>E</a:t>
            </a:r>
            <a:r>
              <a:rPr sz="2800" b="1" u="sng" spc="-35" dirty="0">
                <a:solidFill>
                  <a:srgbClr val="001F5F"/>
                </a:solidFill>
                <a:latin typeface="Algerian" panose="04020705040A02060702" pitchFamily="82" charset="0"/>
                <a:cs typeface="Carlito"/>
              </a:rPr>
              <a:t>R</a:t>
            </a:r>
            <a:r>
              <a:rPr sz="2800" b="1" u="sng" spc="-5" dirty="0">
                <a:solidFill>
                  <a:srgbClr val="001F5F"/>
                </a:solidFill>
                <a:latin typeface="Algerian" panose="04020705040A02060702" pitchFamily="82" charset="0"/>
                <a:cs typeface="Carlito"/>
              </a:rPr>
              <a:t>S:</a:t>
            </a:r>
            <a:r>
              <a:rPr lang="en-US" sz="2800" b="1" u="sng" spc="-5" dirty="0">
                <a:solidFill>
                  <a:srgbClr val="001F5F"/>
                </a:solidFill>
                <a:latin typeface="Algerian" panose="04020705040A02060702" pitchFamily="82" charset="0"/>
                <a:cs typeface="Carlito"/>
              </a:rPr>
              <a:t>-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1380" algn="l"/>
              </a:tabLst>
            </a:pPr>
            <a:endParaRPr sz="1400" dirty="0">
              <a:latin typeface="Algerian" panose="04020705040A02060702" pitchFamily="82" charset="0"/>
              <a:cs typeface="Carlito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-15" dirty="0">
                <a:solidFill>
                  <a:srgbClr val="001F5F"/>
                </a:solidFill>
                <a:latin typeface="Algerian" panose="04020705040A02060702" pitchFamily="82" charset="0"/>
                <a:cs typeface="Carlito"/>
              </a:rPr>
              <a:t>Rohit </a:t>
            </a:r>
            <a:r>
              <a:rPr spc="-10" dirty="0">
                <a:solidFill>
                  <a:srgbClr val="001F5F"/>
                </a:solidFill>
                <a:latin typeface="Algerian" panose="04020705040A02060702" pitchFamily="82" charset="0"/>
                <a:cs typeface="Carlito"/>
              </a:rPr>
              <a:t>Shivaji</a:t>
            </a:r>
            <a:r>
              <a:rPr spc="5" dirty="0">
                <a:solidFill>
                  <a:srgbClr val="001F5F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pc="-10" dirty="0">
                <a:solidFill>
                  <a:srgbClr val="001F5F"/>
                </a:solidFill>
                <a:latin typeface="Algerian" panose="04020705040A02060702" pitchFamily="82" charset="0"/>
                <a:cs typeface="Carlito"/>
              </a:rPr>
              <a:t>Ahirrao</a:t>
            </a:r>
            <a:endParaRPr dirty="0">
              <a:latin typeface="Algerian" panose="04020705040A02060702" pitchFamily="82" charset="0"/>
              <a:cs typeface="Carlito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001F5F"/>
                </a:solidFill>
                <a:latin typeface="Algerian" panose="04020705040A02060702" pitchFamily="82" charset="0"/>
                <a:cs typeface="Carlito"/>
              </a:rPr>
              <a:t>Sushmita</a:t>
            </a:r>
            <a:r>
              <a:rPr spc="-25" dirty="0">
                <a:solidFill>
                  <a:srgbClr val="001F5F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pc="-5" dirty="0">
                <a:solidFill>
                  <a:srgbClr val="001F5F"/>
                </a:solidFill>
                <a:latin typeface="Algerian" panose="04020705040A02060702" pitchFamily="82" charset="0"/>
                <a:cs typeface="Carlito"/>
              </a:rPr>
              <a:t>Singh</a:t>
            </a:r>
            <a:endParaRPr dirty="0">
              <a:latin typeface="Algerian" panose="04020705040A02060702" pitchFamily="82" charset="0"/>
              <a:cs typeface="Carlito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-10" dirty="0" err="1">
                <a:solidFill>
                  <a:srgbClr val="001F5F"/>
                </a:solidFill>
                <a:latin typeface="Algerian" panose="04020705040A02060702" pitchFamily="82" charset="0"/>
                <a:cs typeface="Carlito"/>
              </a:rPr>
              <a:t>Kiran.B.Koti</a:t>
            </a:r>
            <a:endParaRPr dirty="0">
              <a:latin typeface="Algerian" panose="04020705040A02060702" pitchFamily="82" charset="0"/>
              <a:cs typeface="Carlito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-10" dirty="0">
                <a:solidFill>
                  <a:srgbClr val="001F5F"/>
                </a:solidFill>
                <a:latin typeface="Algerian" panose="04020705040A02060702" pitchFamily="82" charset="0"/>
                <a:cs typeface="Carlito"/>
              </a:rPr>
              <a:t>Savita </a:t>
            </a:r>
            <a:r>
              <a:rPr spc="-10" dirty="0" err="1">
                <a:solidFill>
                  <a:srgbClr val="001F5F"/>
                </a:solidFill>
                <a:latin typeface="Algerian" panose="04020705040A02060702" pitchFamily="82" charset="0"/>
                <a:cs typeface="Carlito"/>
              </a:rPr>
              <a:t>Pralhad</a:t>
            </a:r>
            <a:r>
              <a:rPr spc="-45" dirty="0">
                <a:solidFill>
                  <a:srgbClr val="001F5F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pc="-5" dirty="0" err="1">
                <a:solidFill>
                  <a:srgbClr val="001F5F"/>
                </a:solidFill>
                <a:latin typeface="Algerian" panose="04020705040A02060702" pitchFamily="82" charset="0"/>
                <a:cs typeface="Carlito"/>
              </a:rPr>
              <a:t>Lodiwal</a:t>
            </a:r>
            <a:r>
              <a:rPr lang="en-US" spc="-5" dirty="0" err="1">
                <a:solidFill>
                  <a:srgbClr val="001F5F"/>
                </a:solidFill>
                <a:latin typeface="Algerian" panose="04020705040A02060702" pitchFamily="82" charset="0"/>
                <a:cs typeface="Carlito"/>
              </a:rPr>
              <a:t>E</a:t>
            </a:r>
            <a:endParaRPr dirty="0">
              <a:latin typeface="Algerian" panose="04020705040A02060702" pitchFamily="82" charset="0"/>
              <a:cs typeface="Carlito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001F5F"/>
                </a:solidFill>
                <a:latin typeface="Algerian" panose="04020705040A02060702" pitchFamily="82" charset="0"/>
                <a:cs typeface="Carlito"/>
              </a:rPr>
              <a:t>Akanksha</a:t>
            </a:r>
            <a:r>
              <a:rPr spc="-35" dirty="0">
                <a:solidFill>
                  <a:srgbClr val="001F5F"/>
                </a:solidFill>
                <a:latin typeface="Algerian" panose="04020705040A02060702" pitchFamily="82" charset="0"/>
                <a:cs typeface="Carlito"/>
              </a:rPr>
              <a:t> </a:t>
            </a:r>
            <a:r>
              <a:rPr spc="-10" dirty="0">
                <a:solidFill>
                  <a:srgbClr val="001F5F"/>
                </a:solidFill>
                <a:latin typeface="Algerian" panose="04020705040A02060702" pitchFamily="82" charset="0"/>
                <a:cs typeface="Carlito"/>
              </a:rPr>
              <a:t>Mishra</a:t>
            </a:r>
            <a:endParaRPr dirty="0">
              <a:latin typeface="Algerian" panose="04020705040A02060702" pitchFamily="82" charset="0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C8D67-E245-A532-70C4-8DF7B96D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38200"/>
          </a:xfrm>
        </p:spPr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DISTANCE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31D86E0-6CB5-3718-4A4B-11B101CF5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28800"/>
            <a:ext cx="9217024" cy="484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477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CAE60-6BEA-CBE0-F4DC-4CA73E44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1447800"/>
            <a:ext cx="10018713" cy="838200"/>
          </a:xfrm>
        </p:spPr>
        <p:txBody>
          <a:bodyPr>
            <a:normAutofit/>
          </a:bodyPr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TFidf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vectorizer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6F140D-4EF6-C535-BC5F-EDB3FBDF6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733800"/>
            <a:ext cx="9146268" cy="2819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FC4763-CF59-ABFB-3984-5EE49CE2F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321169"/>
            <a:ext cx="5843588" cy="14126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D43B2A1-4DC2-004F-76F3-2A63A5C298AA}"/>
              </a:ext>
            </a:extLst>
          </p:cNvPr>
          <p:cNvSpPr txBox="1">
            <a:spLocks/>
          </p:cNvSpPr>
          <p:nvPr/>
        </p:nvSpPr>
        <p:spPr>
          <a:xfrm>
            <a:off x="2057400" y="381000"/>
            <a:ext cx="5638800" cy="914400"/>
          </a:xfrm>
          <a:prstGeom prst="rect">
            <a:avLst/>
          </a:prstGeom>
          <a:ln w="9525" cap="rnd" cmpd="sng" algn="ctr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Model Building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98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938E-ACA2-AE21-D5CA-43586C903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90600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A40CF-A16C-C670-D13B-1DC3C187559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524000"/>
            <a:ext cx="99822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3425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6E3D-A9F9-16FC-D976-779A66325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90600"/>
          </a:xfrm>
        </p:spPr>
        <p:txBody>
          <a:bodyPr/>
          <a:lstStyle/>
          <a:p>
            <a:r>
              <a:rPr lang="en-US" dirty="0"/>
              <a:t>Decision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DEF91-3CC1-20C4-AD79-22D48D7C121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600200"/>
            <a:ext cx="91440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5052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4153-19FD-67FD-BFE7-C1F87B71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24618"/>
            <a:ext cx="10018713" cy="1752599"/>
          </a:xfrm>
        </p:spPr>
        <p:txBody>
          <a:bodyPr/>
          <a:lstStyle/>
          <a:p>
            <a:r>
              <a:rPr lang="en-US" dirty="0"/>
              <a:t>Naïve Bayes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3FF30F-E455-8D27-9281-0A8AAF6C438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600200"/>
            <a:ext cx="9144000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3767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7E0AD-02F7-8034-324B-2EA29ACF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19200"/>
          </a:xfrm>
        </p:spPr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 Classifier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2A0E2-CF63-A99C-D415-785619DE5D3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676400"/>
            <a:ext cx="91440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7620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DB18-E196-A70A-1366-925221617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10018713" cy="1066800"/>
          </a:xfrm>
        </p:spPr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Classifier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60D3E5-7ADE-0E44-6A5D-4CE1ED75F5A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71600"/>
            <a:ext cx="91440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1391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C52E-11C2-29D9-2C90-647E404DF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2400"/>
            <a:ext cx="10018713" cy="1066800"/>
          </a:xfrm>
        </p:spPr>
        <p:txBody>
          <a:bodyPr/>
          <a:lstStyle/>
          <a:p>
            <a:r>
              <a:rPr lang="en-US" dirty="0" err="1"/>
              <a:t>Lgboost</a:t>
            </a:r>
            <a:r>
              <a:rPr lang="en-US" dirty="0"/>
              <a:t> Classifier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5862CD-EA8C-F888-2AE0-675B6115915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447800"/>
            <a:ext cx="91440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5599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9F5E-BE1C-DFAB-ABFB-8435BF3ED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381000"/>
            <a:ext cx="5638800" cy="914400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Models Scores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7BA69E-1ED7-D310-CAC1-4BDFBEACB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981200"/>
            <a:ext cx="8777846" cy="33385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27673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6C6671D-D751-42E3-F8B1-365D5E370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381000"/>
            <a:ext cx="5638800" cy="914400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760077-CED1-8B8A-C817-BB4858A971BE}"/>
              </a:ext>
            </a:extLst>
          </p:cNvPr>
          <p:cNvSpPr txBox="1"/>
          <p:nvPr/>
        </p:nvSpPr>
        <p:spPr>
          <a:xfrm>
            <a:off x="1981200" y="1447800"/>
            <a:ext cx="764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Deployment is done by </a:t>
            </a:r>
            <a:r>
              <a:rPr lang="en-US" sz="2400" dirty="0" err="1"/>
              <a:t>streamlit</a:t>
            </a:r>
            <a:r>
              <a:rPr lang="en-US" sz="2400" dirty="0"/>
              <a:t>(streamlet </a:t>
            </a:r>
            <a:r>
              <a:rPr lang="en-US" sz="2400" dirty="0" err="1"/>
              <a:t>py</a:t>
            </a:r>
            <a:r>
              <a:rPr lang="en-US" sz="2400" dirty="0"/>
              <a:t> code file 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0F63F-C7D3-F1C0-BFF2-5F6E306D8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686" y="2061865"/>
            <a:ext cx="7276514" cy="42697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744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926955"/>
            <a:ext cx="102108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u="sng" spc="114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sz="4400" b="1" u="sng" spc="-229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4400" b="1" u="sng" spc="80" dirty="0">
                <a:solidFill>
                  <a:srgbClr val="001F5F"/>
                </a:solidFill>
                <a:latin typeface="Trebuchet MS"/>
                <a:cs typeface="Trebuchet MS"/>
              </a:rPr>
              <a:t>OBJECTIVE</a:t>
            </a:r>
            <a:endParaRPr sz="4400" b="1" u="sng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400" y="2134870"/>
            <a:ext cx="10439400" cy="26500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Parser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to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information 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resumes.</a:t>
            </a: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508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508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selecting resumes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actually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going through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them.  </a:t>
            </a: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508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508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candidates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apply 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jobs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sz="24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boards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46C6B5-988D-72F4-C07D-487D93B761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90" t="4212" r="5287" b="3106"/>
          <a:stretch/>
        </p:blipFill>
        <p:spPr>
          <a:xfrm>
            <a:off x="2478259" y="1526917"/>
            <a:ext cx="3559126" cy="24759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40A258-C0ED-643F-2A77-9CC1F8D807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14" t="2979" r="2556"/>
          <a:stretch/>
        </p:blipFill>
        <p:spPr>
          <a:xfrm>
            <a:off x="7091289" y="1512739"/>
            <a:ext cx="3505200" cy="24414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37458B-3123-FF71-08CE-C249EAA5E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8259" y="4104794"/>
            <a:ext cx="3635326" cy="25362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8CF393-6EB4-DA32-3FF0-F1D50918B8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289" y="4100105"/>
            <a:ext cx="3505200" cy="24530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A336AE-E9BD-926C-0A9A-52F35C0852FC}"/>
              </a:ext>
            </a:extLst>
          </p:cNvPr>
          <p:cNvSpPr txBox="1"/>
          <p:nvPr/>
        </p:nvSpPr>
        <p:spPr>
          <a:xfrm>
            <a:off x="2580250" y="243840"/>
            <a:ext cx="2209800" cy="76944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dirty="0"/>
              <a:t>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6C745C-3468-16B7-2EF0-747C349775A8}"/>
              </a:ext>
            </a:extLst>
          </p:cNvPr>
          <p:cNvSpPr txBox="1"/>
          <p:nvPr/>
        </p:nvSpPr>
        <p:spPr>
          <a:xfrm>
            <a:off x="2362200" y="1115245"/>
            <a:ext cx="704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is predicting the resume category as below.</a:t>
            </a:r>
          </a:p>
        </p:txBody>
      </p:sp>
    </p:spTree>
    <p:extLst>
      <p:ext uri="{BB962C8B-B14F-4D97-AF65-F5344CB8AC3E}">
        <p14:creationId xmlns:p14="http://schemas.microsoft.com/office/powerpoint/2010/main" val="1188865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26845-AE2E-70A5-C49B-FA7E6DC05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38200"/>
          </a:xfrm>
        </p:spPr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 ARCHITECTURE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4B9FCA-BFF4-C9F6-B61A-3AA93BAEF892}"/>
              </a:ext>
            </a:extLst>
          </p:cNvPr>
          <p:cNvSpPr/>
          <p:nvPr/>
        </p:nvSpPr>
        <p:spPr>
          <a:xfrm>
            <a:off x="1371600" y="2191731"/>
            <a:ext cx="1981200" cy="1237269"/>
          </a:xfrm>
          <a:prstGeom prst="round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n w="22225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EDA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B7FB75-4F1C-2B1F-0AB5-71A6B98C93FB}"/>
              </a:ext>
            </a:extLst>
          </p:cNvPr>
          <p:cNvSpPr/>
          <p:nvPr/>
        </p:nvSpPr>
        <p:spPr>
          <a:xfrm>
            <a:off x="3930409" y="2191731"/>
            <a:ext cx="1828800" cy="1295400"/>
          </a:xfrm>
          <a:prstGeom prst="round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n w="22225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Model Building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151DFB-01EA-BEE0-0549-265AD573883B}"/>
              </a:ext>
            </a:extLst>
          </p:cNvPr>
          <p:cNvCxnSpPr>
            <a:cxnSpLocks/>
          </p:cNvCxnSpPr>
          <p:nvPr/>
        </p:nvCxnSpPr>
        <p:spPr>
          <a:xfrm>
            <a:off x="3397009" y="2822191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61B8D11-56B1-245E-24A4-71C6504541F7}"/>
              </a:ext>
            </a:extLst>
          </p:cNvPr>
          <p:cNvSpPr/>
          <p:nvPr/>
        </p:nvSpPr>
        <p:spPr>
          <a:xfrm>
            <a:off x="6563411" y="2191731"/>
            <a:ext cx="2362200" cy="1371600"/>
          </a:xfrm>
          <a:prstGeom prst="round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n w="22225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Model Evaluation &amp;</a:t>
            </a:r>
          </a:p>
          <a:p>
            <a:pPr algn="ctr"/>
            <a:r>
              <a:rPr lang="en-IN" sz="2400" b="1" dirty="0">
                <a:ln w="22225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Feedback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EBD256-3DB8-6E77-A6A4-01AF3521014B}"/>
              </a:ext>
            </a:extLst>
          </p:cNvPr>
          <p:cNvCxnSpPr>
            <a:cxnSpLocks/>
          </p:cNvCxnSpPr>
          <p:nvPr/>
        </p:nvCxnSpPr>
        <p:spPr>
          <a:xfrm>
            <a:off x="5759209" y="2795425"/>
            <a:ext cx="7344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B46A3F6-B5D4-7CCD-19D4-A9C2A5F78595}"/>
              </a:ext>
            </a:extLst>
          </p:cNvPr>
          <p:cNvSpPr/>
          <p:nvPr/>
        </p:nvSpPr>
        <p:spPr>
          <a:xfrm>
            <a:off x="9700166" y="2271859"/>
            <a:ext cx="1948993" cy="1215272"/>
          </a:xfrm>
          <a:prstGeom prst="round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n w="22225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Deployment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12BD60-5A75-5D3A-CE87-8B2F75C9AAC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8925611" y="2877531"/>
            <a:ext cx="774555" cy="0"/>
          </a:xfrm>
          <a:prstGeom prst="straightConnector1">
            <a:avLst/>
          </a:prstGeom>
          <a:ln>
            <a:tailEnd type="triangle"/>
          </a:ln>
          <a:effectLst>
            <a:reflection blurRad="6350" stA="50000" endA="300" endPos="55000" dir="5400000" sy="-100000" algn="bl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64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5432-9424-6847-2427-5CFBF23E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2630489" cy="762000"/>
          </a:xfrm>
        </p:spPr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3D9542-2C94-6015-3DF9-378FF1F9F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615440"/>
            <a:ext cx="6492803" cy="458001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897FFD-205E-0999-0FD6-98CC2E1AD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447800"/>
            <a:ext cx="3418608" cy="25145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259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4604-D167-3D1C-A79A-F54672209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7888289" cy="609599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 DATA 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F7126B-0299-CCF7-2C4D-2A2F1BDF6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76400"/>
            <a:ext cx="4953000" cy="4191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Arrow: Bent 4">
            <a:extLst>
              <a:ext uri="{FF2B5EF4-FFF2-40B4-BE49-F238E27FC236}">
                <a16:creationId xmlns:a16="http://schemas.microsoft.com/office/drawing/2014/main" id="{84FF49D1-6DA6-A68D-ACE2-56EB59896092}"/>
              </a:ext>
            </a:extLst>
          </p:cNvPr>
          <p:cNvSpPr/>
          <p:nvPr/>
        </p:nvSpPr>
        <p:spPr>
          <a:xfrm>
            <a:off x="6553200" y="2552700"/>
            <a:ext cx="1295400" cy="1219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1D603C-055F-E959-ACF3-8A0C8AB91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771900"/>
            <a:ext cx="4023709" cy="297969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2F1BAC-06D4-E178-2D2F-3EB5BEA70568}"/>
              </a:ext>
            </a:extLst>
          </p:cNvPr>
          <p:cNvSpPr/>
          <p:nvPr/>
        </p:nvSpPr>
        <p:spPr>
          <a:xfrm>
            <a:off x="8001000" y="1312987"/>
            <a:ext cx="2743200" cy="80742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Convert char to lower case, Remove the </a:t>
            </a:r>
            <a:r>
              <a:rPr lang="en-US" sz="1600" dirty="0" err="1">
                <a:solidFill>
                  <a:schemeClr val="bg1"/>
                </a:solidFill>
              </a:rPr>
              <a:t>URL,#tag</a:t>
            </a:r>
            <a:r>
              <a:rPr lang="en-US" sz="1600" dirty="0">
                <a:solidFill>
                  <a:schemeClr val="bg1"/>
                </a:solidFill>
              </a:rPr>
              <a:t> ,extra </a:t>
            </a:r>
            <a:r>
              <a:rPr lang="en-US" sz="1600" dirty="0" err="1">
                <a:solidFill>
                  <a:schemeClr val="bg1"/>
                </a:solidFill>
              </a:rPr>
              <a:t>space,stopwords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C119CA-33BD-B8F5-4E74-BDBCA646F895}"/>
              </a:ext>
            </a:extLst>
          </p:cNvPr>
          <p:cNvSpPr/>
          <p:nvPr/>
        </p:nvSpPr>
        <p:spPr>
          <a:xfrm>
            <a:off x="8001001" y="2196834"/>
            <a:ext cx="2743200" cy="144120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Tokenizing</a:t>
            </a:r>
          </a:p>
          <a:p>
            <a:pPr algn="ctr"/>
            <a:r>
              <a:rPr lang="en-US" sz="1600" dirty="0" err="1"/>
              <a:t>Normalising</a:t>
            </a:r>
            <a:endParaRPr lang="en-US" sz="1600" dirty="0"/>
          </a:p>
          <a:p>
            <a:pPr algn="ctr"/>
            <a:r>
              <a:rPr lang="en-US" sz="1600" dirty="0"/>
              <a:t>High low frequency words</a:t>
            </a:r>
          </a:p>
          <a:p>
            <a:pPr algn="ctr"/>
            <a:r>
              <a:rPr lang="en-US" sz="1600" dirty="0" err="1"/>
              <a:t>Stopwords</a:t>
            </a:r>
            <a:endParaRPr lang="en-US" sz="1600" dirty="0"/>
          </a:p>
          <a:p>
            <a:pPr algn="ctr"/>
            <a:r>
              <a:rPr lang="en-US" sz="1600" dirty="0"/>
              <a:t>Lemmatization</a:t>
            </a:r>
          </a:p>
        </p:txBody>
      </p:sp>
    </p:spTree>
    <p:extLst>
      <p:ext uri="{BB962C8B-B14F-4D97-AF65-F5344CB8AC3E}">
        <p14:creationId xmlns:p14="http://schemas.microsoft.com/office/powerpoint/2010/main" val="318203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B80E8-963B-C0DA-E102-55007265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04800"/>
            <a:ext cx="4495800" cy="914400"/>
          </a:xfrm>
        </p:spPr>
        <p:txBody>
          <a:bodyPr/>
          <a:lstStyle/>
          <a:p>
            <a:r>
              <a:rPr lang="en-US" b="1" u="sng" dirty="0"/>
              <a:t>BARPLOTS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1D14934-49E2-0DED-FA4F-6DEFD7E13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4949393" cy="27432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73841A-C38D-E50C-2AC2-114CDDEB2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828800"/>
            <a:ext cx="4648200" cy="434377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56DC42-3487-8D93-E42A-CDD7A71BACA5}"/>
              </a:ext>
            </a:extLst>
          </p:cNvPr>
          <p:cNvSpPr txBox="1"/>
          <p:nvPr/>
        </p:nvSpPr>
        <p:spPr>
          <a:xfrm>
            <a:off x="2133600" y="1219200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Category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0ABFEE-FDC8-FE6A-44CE-93C08304400A}"/>
              </a:ext>
            </a:extLst>
          </p:cNvPr>
          <p:cNvSpPr txBox="1"/>
          <p:nvPr/>
        </p:nvSpPr>
        <p:spPr>
          <a:xfrm>
            <a:off x="6858000" y="1189837"/>
            <a:ext cx="289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Frequency distribution</a:t>
            </a:r>
          </a:p>
        </p:txBody>
      </p:sp>
    </p:spTree>
    <p:extLst>
      <p:ext uri="{BB962C8B-B14F-4D97-AF65-F5344CB8AC3E}">
        <p14:creationId xmlns:p14="http://schemas.microsoft.com/office/powerpoint/2010/main" val="3411556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A0D52-7A12-7F23-B7F3-A1DA660F0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04801"/>
            <a:ext cx="4916489" cy="914400"/>
          </a:xfrm>
        </p:spPr>
        <p:txBody>
          <a:bodyPr>
            <a:normAutofit/>
          </a:bodyPr>
          <a:lstStyle/>
          <a:p>
            <a:r>
              <a:rPr 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WORLD CLOUD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5956A-7A53-2853-040D-2454A5952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122" y="1829972"/>
            <a:ext cx="3730070" cy="190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474CA3-C954-C23C-188F-1485A4277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1829972"/>
            <a:ext cx="3690938" cy="190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8A5E51-5DB3-765B-1ABE-500C17694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122" y="4538002"/>
            <a:ext cx="3839429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9DC1A8-2111-8909-05CC-FC21AE010E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0" y="4521591"/>
            <a:ext cx="3892637" cy="19811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5CC802-94CE-621A-153B-E6980DA2B4C8}"/>
              </a:ext>
            </a:extLst>
          </p:cNvPr>
          <p:cNvSpPr txBox="1"/>
          <p:nvPr/>
        </p:nvSpPr>
        <p:spPr>
          <a:xfrm>
            <a:off x="7239000" y="3978057"/>
            <a:ext cx="2101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Workday Resume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7D5624-E6A6-32EE-39E3-46B2A437E10C}"/>
              </a:ext>
            </a:extLst>
          </p:cNvPr>
          <p:cNvSpPr txBox="1"/>
          <p:nvPr/>
        </p:nvSpPr>
        <p:spPr>
          <a:xfrm>
            <a:off x="2267122" y="3942888"/>
            <a:ext cx="4665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SQL Developer Lightning Insight</a:t>
            </a:r>
          </a:p>
          <a:p>
            <a:r>
              <a:rPr lang="en-U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Resume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A7A796-1762-27A8-01F0-4B4FC885F267}"/>
              </a:ext>
            </a:extLst>
          </p:cNvPr>
          <p:cNvSpPr txBox="1"/>
          <p:nvPr/>
        </p:nvSpPr>
        <p:spPr>
          <a:xfrm>
            <a:off x="7138150" y="1394488"/>
            <a:ext cx="3892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React JS Developer Resume -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97BB51-CA43-CAE4-921C-ABA579BBF47A}"/>
              </a:ext>
            </a:extLst>
          </p:cNvPr>
          <p:cNvSpPr txBox="1"/>
          <p:nvPr/>
        </p:nvSpPr>
        <p:spPr>
          <a:xfrm>
            <a:off x="2267122" y="1363603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PeopleSoft Resume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0567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4734-A037-1A6A-50E9-6D3F95883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4052759" cy="838200"/>
          </a:xfrm>
        </p:spPr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PAIRPLOTS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43C232E-F8BF-EA24-264B-7479B4D76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43201"/>
            <a:ext cx="4052758" cy="2667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5A85833-0895-CD2F-426C-22489561C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679" y="2596583"/>
            <a:ext cx="4476345" cy="395083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29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ECBA-DF80-ABC5-2537-A339F50C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685800"/>
            <a:ext cx="4306889" cy="609599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C00E22B-5D5A-973F-A19F-2076875D9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76400"/>
            <a:ext cx="5050972" cy="40969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839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1491</TotalTime>
  <Words>194</Words>
  <Application>Microsoft Office PowerPoint</Application>
  <PresentationFormat>Widescreen</PresentationFormat>
  <Paragraphs>57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Algerian</vt:lpstr>
      <vt:lpstr>Arial</vt:lpstr>
      <vt:lpstr>Calibri</vt:lpstr>
      <vt:lpstr>Corbel</vt:lpstr>
      <vt:lpstr>Courier New</vt:lpstr>
      <vt:lpstr>Helvetica Neue</vt:lpstr>
      <vt:lpstr>Liberation Sans Narrow</vt:lpstr>
      <vt:lpstr>Times New Roman</vt:lpstr>
      <vt:lpstr>Trebuchet MS</vt:lpstr>
      <vt:lpstr>Parallax</vt:lpstr>
      <vt:lpstr>DOCUMENT SCREENING USING NLP</vt:lpstr>
      <vt:lpstr>BUSINESS OBJECTIVE</vt:lpstr>
      <vt:lpstr>PROJECT  ARCHITECTURE</vt:lpstr>
      <vt:lpstr>DATASET</vt:lpstr>
      <vt:lpstr>EXPLORATORY  DATA  ANALYSIS</vt:lpstr>
      <vt:lpstr>BARPLOTS</vt:lpstr>
      <vt:lpstr>WORLD CLOUD</vt:lpstr>
      <vt:lpstr>PAIRPLOTS</vt:lpstr>
      <vt:lpstr>Pie Chart</vt:lpstr>
      <vt:lpstr>FREQUENCY DISTANCE</vt:lpstr>
      <vt:lpstr>TFidf vectorizer</vt:lpstr>
      <vt:lpstr>Random Forest</vt:lpstr>
      <vt:lpstr>Decision Tree</vt:lpstr>
      <vt:lpstr>Naïve Bayes</vt:lpstr>
      <vt:lpstr>Adaboost Classifier</vt:lpstr>
      <vt:lpstr>Xgboost Classifier</vt:lpstr>
      <vt:lpstr>Lgboost Classifier</vt:lpstr>
      <vt:lpstr>Models Scores</vt:lpstr>
      <vt:lpstr>Deployment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SCREENING USING NLP</dc:title>
  <dc:creator>Akansha Mishra</dc:creator>
  <cp:lastModifiedBy>pune</cp:lastModifiedBy>
  <cp:revision>15</cp:revision>
  <dcterms:created xsi:type="dcterms:W3CDTF">2022-09-09T11:23:23Z</dcterms:created>
  <dcterms:modified xsi:type="dcterms:W3CDTF">2022-09-20T09:43:19Z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2022-09-09T00:00:00Z</vt:filetime>
  </property>
</Properties>
</file>