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nva Sans" panose="020B0604020202020204" charset="0"/>
      <p:regular r:id="rId15"/>
    </p:embeddedFont>
    <p:embeddedFont>
      <p:font typeface="Canva Sans Bold" panose="020B0604020202020204" charset="0"/>
      <p:regular r:id="rId16"/>
    </p:embeddedFont>
    <p:embeddedFont>
      <p:font typeface="DM Sans" pitchFamily="2" charset="0"/>
      <p:regular r:id="rId17"/>
    </p:embeddedFont>
    <p:embeddedFont>
      <p:font typeface="DM Sans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73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F10FC-3156-4F8F-AD75-44891ED9E5F7}" type="datetimeFigureOut">
              <a:rPr lang="LID4096" smtClean="0"/>
              <a:t>09/10/2023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F8C46-A29F-4065-8E50-1D8747DA38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820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1028700"/>
            <a:ext cx="15882546" cy="7544209"/>
          </a:xfrm>
          <a:custGeom>
            <a:avLst/>
            <a:gdLst/>
            <a:ahLst/>
            <a:cxnLst/>
            <a:rect l="l" t="t" r="r" b="b"/>
            <a:pathLst>
              <a:path w="15882546" h="7544209">
                <a:moveTo>
                  <a:pt x="0" y="0"/>
                </a:moveTo>
                <a:lnTo>
                  <a:pt x="15882546" y="0"/>
                </a:lnTo>
                <a:lnTo>
                  <a:pt x="15882546" y="7544209"/>
                </a:lnTo>
                <a:lnTo>
                  <a:pt x="0" y="75442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Freeform 3"/>
          <p:cNvSpPr/>
          <p:nvPr/>
        </p:nvSpPr>
        <p:spPr>
          <a:xfrm>
            <a:off x="13656754" y="2534877"/>
            <a:ext cx="5301842" cy="4075653"/>
          </a:xfrm>
          <a:custGeom>
            <a:avLst/>
            <a:gdLst/>
            <a:ahLst/>
            <a:cxnLst/>
            <a:rect l="l" t="t" r="r" b="b"/>
            <a:pathLst>
              <a:path w="5301842" h="4075653">
                <a:moveTo>
                  <a:pt x="0" y="0"/>
                </a:moveTo>
                <a:lnTo>
                  <a:pt x="5301842" y="0"/>
                </a:lnTo>
                <a:lnTo>
                  <a:pt x="5301842" y="4075653"/>
                </a:lnTo>
                <a:lnTo>
                  <a:pt x="0" y="40756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72" r="-1272" b="-12161"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1572441" cy="547539"/>
            <a:chOff x="0" y="0"/>
            <a:chExt cx="2096588" cy="730051"/>
          </a:xfrm>
        </p:grpSpPr>
        <p:sp>
          <p:nvSpPr>
            <p:cNvPr id="5" name="TextBox 5"/>
            <p:cNvSpPr txBox="1"/>
            <p:nvPr/>
          </p:nvSpPr>
          <p:spPr>
            <a:xfrm>
              <a:off x="0" y="-38100"/>
              <a:ext cx="2096588" cy="3522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 spc="80">
                  <a:solidFill>
                    <a:srgbClr val="FF66C4"/>
                  </a:solidFill>
                  <a:latin typeface="DM Sans Bold"/>
                </a:rPr>
                <a:t>YEAR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77840"/>
              <a:ext cx="2096588" cy="3522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DM Sans"/>
                </a:rPr>
                <a:t>2023-2024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8294836"/>
            <a:ext cx="8115300" cy="963464"/>
            <a:chOff x="0" y="0"/>
            <a:chExt cx="10820400" cy="1284618"/>
          </a:xfrm>
        </p:grpSpPr>
        <p:sp>
          <p:nvSpPr>
            <p:cNvPr id="8" name="TextBox 8"/>
            <p:cNvSpPr txBox="1"/>
            <p:nvPr/>
          </p:nvSpPr>
          <p:spPr>
            <a:xfrm>
              <a:off x="0" y="-38100"/>
              <a:ext cx="10820400" cy="3962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sz="1800" spc="90">
                  <a:solidFill>
                    <a:srgbClr val="FF66C4"/>
                  </a:solidFill>
                  <a:latin typeface="DM Sans Bold"/>
                </a:rPr>
                <a:t>PROJECT BY: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21866"/>
              <a:ext cx="10820400" cy="862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DM Sans"/>
                </a:rPr>
                <a:t>Adarshdeep Gupta</a:t>
              </a:r>
            </a:p>
            <a:p>
              <a:pPr algn="just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DM Sans"/>
                </a:rPr>
                <a:t>Shriniwas Ahirrao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2860041"/>
            <a:ext cx="7412410" cy="4566918"/>
            <a:chOff x="0" y="0"/>
            <a:chExt cx="9883213" cy="608922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4970990"/>
              <a:ext cx="9883213" cy="11182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50"/>
                </a:lnSpc>
              </a:pPr>
              <a:r>
                <a:rPr lang="en-US" sz="2300">
                  <a:solidFill>
                    <a:srgbClr val="FF66C4"/>
                  </a:solidFill>
                  <a:latin typeface="DM Sans"/>
                </a:rPr>
                <a:t>.</a:t>
              </a:r>
            </a:p>
            <a:p>
              <a:pPr>
                <a:lnSpc>
                  <a:spcPts val="3450"/>
                </a:lnSpc>
              </a:pPr>
              <a:endParaRPr lang="en-US" sz="2300">
                <a:solidFill>
                  <a:srgbClr val="FF66C4"/>
                </a:solidFill>
                <a:latin typeface="DM Sans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28600"/>
              <a:ext cx="9883213" cy="4745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024"/>
                </a:lnSpc>
              </a:pPr>
              <a:r>
                <a:rPr lang="en-US" sz="9499" spc="-474">
                  <a:solidFill>
                    <a:srgbClr val="000000"/>
                  </a:solidFill>
                  <a:latin typeface="DM Sans Bold"/>
                </a:rPr>
                <a:t>Website for </a:t>
              </a:r>
            </a:p>
            <a:p>
              <a:pPr>
                <a:lnSpc>
                  <a:spcPts val="9024"/>
                </a:lnSpc>
              </a:pPr>
              <a:r>
                <a:rPr lang="en-US" sz="9499" spc="-474">
                  <a:solidFill>
                    <a:srgbClr val="000000"/>
                  </a:solidFill>
                  <a:latin typeface="DM Sans Bold"/>
                </a:rPr>
                <a:t>visually impaired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618631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3479800"/>
            </a:xfrm>
            <a:custGeom>
              <a:avLst/>
              <a:gdLst/>
              <a:ahLst/>
              <a:cxnLst/>
              <a:rect l="l" t="t" r="r" b="b"/>
              <a:pathLst>
                <a:path w="6186311" h="3479800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743695" y="744790"/>
            <a:ext cx="10950400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"/>
              </a:rPr>
              <a:t>Problem Definition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875034" y="9216415"/>
            <a:ext cx="1384266" cy="287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380"/>
              </a:lnSpc>
              <a:spcBef>
                <a:spcPct val="0"/>
              </a:spcBef>
            </a:pPr>
            <a:r>
              <a:rPr lang="en-US" sz="1700" u="none" spc="85">
                <a:solidFill>
                  <a:srgbClr val="FF66C4"/>
                </a:solidFill>
                <a:latin typeface="DM Sans Bold"/>
              </a:rPr>
              <a:t>NEXT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1517" y="5485303"/>
            <a:ext cx="8483074" cy="435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9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470426" y="414761"/>
            <a:ext cx="5820688" cy="170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3999"/>
              </a:lnSpc>
            </a:pPr>
            <a:r>
              <a:rPr lang="en-US" sz="9999" spc="499">
                <a:solidFill>
                  <a:srgbClr val="FF66C4"/>
                </a:solidFill>
                <a:latin typeface="DM Sans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0833" y="2724377"/>
            <a:ext cx="14846334" cy="1503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4"/>
              </a:lnSpc>
            </a:pPr>
            <a:r>
              <a:rPr lang="en-US" sz="4295">
                <a:solidFill>
                  <a:srgbClr val="000000"/>
                </a:solidFill>
                <a:latin typeface="Canva Sans Bold"/>
              </a:rPr>
              <a:t>Government documents are not accessible to people with visual impairments.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0591" y="4846663"/>
            <a:ext cx="18288000" cy="3027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3135" lvl="1" indent="-371568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Millions of visually impaired people struggle with inaccessible government documents.</a:t>
            </a:r>
          </a:p>
          <a:p>
            <a:pPr marL="743135" lvl="1" indent="-371568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Impacts: Difficulty accessing benefits, political participation, and understanding legal rights</a:t>
            </a:r>
          </a:p>
          <a:p>
            <a:pPr algn="ctr">
              <a:lnSpc>
                <a:spcPts val="4818"/>
              </a:lnSpc>
            </a:pPr>
            <a:endParaRPr lang="en-US" sz="3442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525" y="0"/>
            <a:ext cx="18288000" cy="10287000"/>
            <a:chOff x="0" y="0"/>
            <a:chExt cx="618631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3479800"/>
            </a:xfrm>
            <a:custGeom>
              <a:avLst/>
              <a:gdLst/>
              <a:ahLst/>
              <a:cxnLst/>
              <a:rect l="l" t="t" r="r" b="b"/>
              <a:pathLst>
                <a:path w="6186311" h="3479800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5875034" y="9216415"/>
            <a:ext cx="1384266" cy="287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380"/>
              </a:lnSpc>
              <a:spcBef>
                <a:spcPct val="0"/>
              </a:spcBef>
            </a:pPr>
            <a:r>
              <a:rPr lang="en-US" sz="1700" u="none" spc="85">
                <a:solidFill>
                  <a:srgbClr val="FF66C4"/>
                </a:solidFill>
                <a:latin typeface="DM Sans Bold"/>
              </a:rPr>
              <a:t>NEXT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5997" y="191923"/>
            <a:ext cx="5820688" cy="170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3999"/>
              </a:lnSpc>
            </a:pPr>
            <a:r>
              <a:rPr lang="en-US" sz="9999" spc="499">
                <a:solidFill>
                  <a:srgbClr val="FF66C4"/>
                </a:solidFill>
                <a:latin typeface="DM Sans"/>
              </a:rPr>
              <a:t>02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19695" y="599910"/>
            <a:ext cx="4144354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"/>
              </a:rPr>
              <a:t>Solution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7545" y="1908470"/>
            <a:ext cx="16753859" cy="3636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8"/>
              </a:lnSpc>
            </a:pPr>
            <a:endParaRPr/>
          </a:p>
          <a:p>
            <a:pPr marL="743135" lvl="1" indent="-371568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Website using OCR to scan and convert documents into text.</a:t>
            </a:r>
          </a:p>
          <a:p>
            <a:pPr marL="743135" lvl="1" indent="-371568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Translation to Braille and printing.</a:t>
            </a:r>
          </a:p>
          <a:p>
            <a:pPr marL="743135" lvl="1" indent="-371568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The website will also provide a number of other features to make government documents more accessible, such as:</a:t>
            </a:r>
          </a:p>
          <a:p>
            <a:pPr algn="ctr">
              <a:lnSpc>
                <a:spcPts val="4818"/>
              </a:lnSpc>
            </a:pPr>
            <a:endParaRPr lang="en-US" sz="3442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4488646"/>
            <a:ext cx="8919716" cy="3027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18"/>
              </a:lnSpc>
            </a:pPr>
            <a:endParaRPr/>
          </a:p>
          <a:p>
            <a:pPr marL="1486271" lvl="2" indent="-495424">
              <a:lnSpc>
                <a:spcPts val="4818"/>
              </a:lnSpc>
              <a:buFont typeface="Arial"/>
              <a:buChar char="⚬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Audio recordings of the documents</a:t>
            </a:r>
          </a:p>
          <a:p>
            <a:pPr marL="1486271" lvl="2" indent="-495424">
              <a:lnSpc>
                <a:spcPts val="4818"/>
              </a:lnSpc>
              <a:buFont typeface="Arial"/>
              <a:buChar char="⚬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Zooming capabilities</a:t>
            </a:r>
          </a:p>
          <a:p>
            <a:pPr marL="1486271" lvl="2" indent="-495424">
              <a:lnSpc>
                <a:spcPts val="4818"/>
              </a:lnSpc>
              <a:buFont typeface="Arial"/>
              <a:buChar char="⚬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Text-to-speech capabilities</a:t>
            </a:r>
          </a:p>
          <a:p>
            <a:pPr algn="ctr">
              <a:lnSpc>
                <a:spcPts val="4818"/>
              </a:lnSpc>
            </a:pPr>
            <a:endParaRPr lang="en-US" sz="3442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525" y="0"/>
            <a:ext cx="18288000" cy="10287000"/>
            <a:chOff x="0" y="0"/>
            <a:chExt cx="618631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3479800"/>
            </a:xfrm>
            <a:custGeom>
              <a:avLst/>
              <a:gdLst/>
              <a:ahLst/>
              <a:cxnLst/>
              <a:rect l="l" t="t" r="r" b="b"/>
              <a:pathLst>
                <a:path w="6186311" h="3479800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5875034" y="9216415"/>
            <a:ext cx="1384266" cy="287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380"/>
              </a:lnSpc>
              <a:spcBef>
                <a:spcPct val="0"/>
              </a:spcBef>
            </a:pPr>
            <a:r>
              <a:rPr lang="en-US" sz="1700" u="none" spc="85">
                <a:solidFill>
                  <a:srgbClr val="FF66C4"/>
                </a:solidFill>
                <a:latin typeface="DM Sans Bold"/>
              </a:rPr>
              <a:t>NEXT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C6C7D5-D7CB-ED56-8201-D66354F0D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07" t="29259" r="29166" b="20371"/>
          <a:stretch/>
        </p:blipFill>
        <p:spPr>
          <a:xfrm>
            <a:off x="3124200" y="294052"/>
            <a:ext cx="12192000" cy="99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525" y="0"/>
            <a:ext cx="18288000" cy="10287000"/>
            <a:chOff x="0" y="0"/>
            <a:chExt cx="618631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3479800"/>
            </a:xfrm>
            <a:custGeom>
              <a:avLst/>
              <a:gdLst/>
              <a:ahLst/>
              <a:cxnLst/>
              <a:rect l="l" t="t" r="r" b="b"/>
              <a:pathLst>
                <a:path w="6186311" h="3479800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5875034" y="9216415"/>
            <a:ext cx="1384266" cy="287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380"/>
              </a:lnSpc>
              <a:spcBef>
                <a:spcPct val="0"/>
              </a:spcBef>
            </a:pPr>
            <a:r>
              <a:rPr lang="en-US" sz="1700" u="none" spc="85">
                <a:solidFill>
                  <a:srgbClr val="FF66C4"/>
                </a:solidFill>
                <a:latin typeface="DM Sans Bold"/>
              </a:rPr>
              <a:t>NEXT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5997" y="191923"/>
            <a:ext cx="5820688" cy="170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3999"/>
              </a:lnSpc>
            </a:pPr>
            <a:r>
              <a:rPr lang="en-US" sz="9999" spc="499">
                <a:solidFill>
                  <a:srgbClr val="FF66C4"/>
                </a:solidFill>
                <a:latin typeface="DM Sans"/>
              </a:rPr>
              <a:t>03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10020" y="599910"/>
            <a:ext cx="6741799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"/>
              </a:rPr>
              <a:t>Tech Stack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99190" y="1897349"/>
            <a:ext cx="6016010" cy="3653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18"/>
              </a:lnSpc>
            </a:pPr>
            <a:endParaRPr dirty="0"/>
          </a:p>
          <a:p>
            <a:pPr marL="743135" lvl="1" indent="-371568">
              <a:lnSpc>
                <a:spcPts val="4818"/>
              </a:lnSpc>
              <a:buFont typeface="Arial"/>
              <a:buChar char="•"/>
            </a:pPr>
            <a:r>
              <a:rPr lang="en-US" sz="3442" dirty="0">
                <a:solidFill>
                  <a:srgbClr val="000000"/>
                </a:solidFill>
                <a:latin typeface="Canva Sans"/>
              </a:rPr>
              <a:t>JavaScript / python</a:t>
            </a:r>
          </a:p>
          <a:p>
            <a:pPr marL="743135" lvl="1" indent="-371568">
              <a:lnSpc>
                <a:spcPts val="4818"/>
              </a:lnSpc>
              <a:buFont typeface="Arial"/>
              <a:buChar char="•"/>
            </a:pPr>
            <a:r>
              <a:rPr lang="en-US" sz="3442" dirty="0">
                <a:solidFill>
                  <a:srgbClr val="000000"/>
                </a:solidFill>
                <a:latin typeface="Canva Sans"/>
              </a:rPr>
              <a:t>MD5</a:t>
            </a:r>
          </a:p>
          <a:p>
            <a:pPr marL="743135" lvl="1" indent="-371568">
              <a:lnSpc>
                <a:spcPts val="4818"/>
              </a:lnSpc>
              <a:buFont typeface="Arial"/>
              <a:buChar char="•"/>
            </a:pPr>
            <a:r>
              <a:rPr lang="en-US" sz="3442" dirty="0">
                <a:solidFill>
                  <a:srgbClr val="000000"/>
                </a:solidFill>
                <a:latin typeface="Canva Sans"/>
              </a:rPr>
              <a:t>Cloud hosting</a:t>
            </a:r>
          </a:p>
          <a:p>
            <a:pPr marL="743135" lvl="1" indent="-371568">
              <a:lnSpc>
                <a:spcPts val="4818"/>
              </a:lnSpc>
              <a:buFont typeface="Arial"/>
              <a:buChar char="•"/>
            </a:pPr>
            <a:r>
              <a:rPr lang="en-US" sz="3442" dirty="0">
                <a:solidFill>
                  <a:srgbClr val="000000"/>
                </a:solidFill>
                <a:latin typeface="Canva Sans"/>
              </a:rPr>
              <a:t>Website:</a:t>
            </a:r>
          </a:p>
          <a:p>
            <a:pPr algn="ctr">
              <a:lnSpc>
                <a:spcPts val="4818"/>
              </a:lnSpc>
            </a:pPr>
            <a:endParaRPr lang="en-US" sz="3442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45723" y="5076825"/>
            <a:ext cx="8162925" cy="2344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8531" lvl="1" indent="-359265">
              <a:lnSpc>
                <a:spcPts val="4659"/>
              </a:lnSpc>
              <a:buFont typeface="Arial"/>
              <a:buChar char="•"/>
            </a:pPr>
            <a:r>
              <a:rPr lang="en-US" sz="3328">
                <a:solidFill>
                  <a:srgbClr val="000000"/>
                </a:solidFill>
                <a:latin typeface="Canva Sans"/>
              </a:rPr>
              <a:t>User interface for blind people</a:t>
            </a:r>
          </a:p>
          <a:p>
            <a:pPr marL="718531" lvl="1" indent="-359265">
              <a:lnSpc>
                <a:spcPts val="4659"/>
              </a:lnSpc>
              <a:buFont typeface="Arial"/>
              <a:buChar char="•"/>
            </a:pPr>
            <a:r>
              <a:rPr lang="en-US" sz="3328">
                <a:solidFill>
                  <a:srgbClr val="000000"/>
                </a:solidFill>
                <a:latin typeface="Canva Sans"/>
              </a:rPr>
              <a:t>Database of government documents</a:t>
            </a:r>
          </a:p>
          <a:p>
            <a:pPr marL="718531" lvl="1" indent="-359265">
              <a:lnSpc>
                <a:spcPts val="4659"/>
              </a:lnSpc>
              <a:buFont typeface="Arial"/>
              <a:buChar char="•"/>
            </a:pPr>
            <a:r>
              <a:rPr lang="en-US" sz="3328">
                <a:solidFill>
                  <a:srgbClr val="000000"/>
                </a:solidFill>
                <a:latin typeface="Canva Sans"/>
              </a:rPr>
              <a:t>Search engine</a:t>
            </a:r>
          </a:p>
          <a:p>
            <a:pPr>
              <a:lnSpc>
                <a:spcPts val="4659"/>
              </a:lnSpc>
              <a:spcBef>
                <a:spcPct val="0"/>
              </a:spcBef>
            </a:pPr>
            <a:endParaRPr lang="en-US" sz="3328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875034" y="9216415"/>
            <a:ext cx="1384266" cy="287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380"/>
              </a:lnSpc>
              <a:spcBef>
                <a:spcPct val="0"/>
              </a:spcBef>
            </a:pPr>
            <a:r>
              <a:rPr lang="en-US" sz="1700" u="none" spc="85">
                <a:solidFill>
                  <a:srgbClr val="FF66C4"/>
                </a:solidFill>
                <a:latin typeface="DM Sans Bold"/>
              </a:rPr>
              <a:t>NEXT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15997" y="191923"/>
            <a:ext cx="5820688" cy="170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3999"/>
              </a:lnSpc>
            </a:pPr>
            <a:r>
              <a:rPr lang="en-US" sz="9999" spc="499">
                <a:solidFill>
                  <a:srgbClr val="FF66C4"/>
                </a:solidFill>
                <a:latin typeface="DM Sans"/>
              </a:rPr>
              <a:t>04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84042" y="599910"/>
            <a:ext cx="6741799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"/>
              </a:rPr>
              <a:t>Uniqueness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5997" y="2435761"/>
            <a:ext cx="16185224" cy="4856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8"/>
              </a:lnSpc>
            </a:pPr>
            <a:endParaRPr/>
          </a:p>
          <a:p>
            <a:pPr marL="743135" lvl="1" indent="-371568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It is the first website to provide a comprehensive solution to the problem of making government documents accessible to blind people.</a:t>
            </a:r>
          </a:p>
          <a:p>
            <a:pPr marL="743135" lvl="1" indent="-371568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It uses cutting-edge technology to provide a high-quality experience for users.</a:t>
            </a:r>
          </a:p>
          <a:p>
            <a:pPr marL="743135" lvl="1" indent="-371568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It is designed to be user-friendly and accessible to people with all levels of visual impairment.</a:t>
            </a:r>
          </a:p>
          <a:p>
            <a:pPr algn="ctr">
              <a:lnSpc>
                <a:spcPts val="4818"/>
              </a:lnSpc>
            </a:pPr>
            <a:endParaRPr lang="en-US" sz="3442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875034" y="9216415"/>
            <a:ext cx="1384266" cy="287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380"/>
              </a:lnSpc>
              <a:spcBef>
                <a:spcPct val="0"/>
              </a:spcBef>
            </a:pPr>
            <a:r>
              <a:rPr lang="en-US" sz="1700" u="none" spc="85">
                <a:solidFill>
                  <a:srgbClr val="FF66C4"/>
                </a:solidFill>
                <a:latin typeface="DM Sans Bold"/>
              </a:rPr>
              <a:t>NEXT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15997" y="191923"/>
            <a:ext cx="5820688" cy="170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3999"/>
              </a:lnSpc>
            </a:pPr>
            <a:r>
              <a:rPr lang="en-US" sz="9999" spc="499">
                <a:solidFill>
                  <a:srgbClr val="FF66C4"/>
                </a:solidFill>
                <a:latin typeface="DM Sans"/>
              </a:rPr>
              <a:t>05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58065" y="449098"/>
            <a:ext cx="12924390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"/>
              </a:rPr>
              <a:t>Architecture of Ideaeness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4350" y="2045958"/>
            <a:ext cx="17259300" cy="6684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8"/>
              </a:lnSpc>
            </a:pPr>
            <a:endParaRPr/>
          </a:p>
          <a:p>
            <a:pPr marL="743135" lvl="1" indent="-371568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The website will be divided into two main parts:</a:t>
            </a:r>
          </a:p>
          <a:p>
            <a:pPr marL="1486271" lvl="2" indent="-495424">
              <a:lnSpc>
                <a:spcPts val="4818"/>
              </a:lnSpc>
              <a:buFont typeface="Arial"/>
              <a:buChar char="⚬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The OCR engine: This will scan government documents and convert them into text.</a:t>
            </a:r>
          </a:p>
          <a:p>
            <a:pPr marL="1486271" lvl="2" indent="-495424">
              <a:lnSpc>
                <a:spcPts val="4818"/>
              </a:lnSpc>
              <a:buFont typeface="Arial"/>
              <a:buChar char="⚬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The braille generator: This will convert the text into braille and print it out.</a:t>
            </a:r>
          </a:p>
          <a:p>
            <a:pPr marL="743135" lvl="1" indent="-371568">
              <a:lnSpc>
                <a:spcPts val="4818"/>
              </a:lnSpc>
              <a:buFont typeface="Arial"/>
              <a:buChar char="•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The website will also have a number of other features, such as:</a:t>
            </a:r>
          </a:p>
          <a:p>
            <a:pPr marL="1486271" lvl="2" indent="-495424">
              <a:lnSpc>
                <a:spcPts val="4818"/>
              </a:lnSpc>
              <a:buFont typeface="Arial"/>
              <a:buChar char="⚬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A user interface for blind people</a:t>
            </a:r>
          </a:p>
          <a:p>
            <a:pPr marL="1486271" lvl="2" indent="-495424">
              <a:lnSpc>
                <a:spcPts val="4818"/>
              </a:lnSpc>
              <a:buFont typeface="Arial"/>
              <a:buChar char="⚬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A database of government documents</a:t>
            </a:r>
          </a:p>
          <a:p>
            <a:pPr marL="1486271" lvl="2" indent="-495424">
              <a:lnSpc>
                <a:spcPts val="4818"/>
              </a:lnSpc>
              <a:buFont typeface="Arial"/>
              <a:buChar char="⚬"/>
            </a:pPr>
            <a:r>
              <a:rPr lang="en-US" sz="3442">
                <a:solidFill>
                  <a:srgbClr val="000000"/>
                </a:solidFill>
                <a:latin typeface="Canva Sans"/>
              </a:rPr>
              <a:t>A search engine</a:t>
            </a:r>
          </a:p>
          <a:p>
            <a:pPr>
              <a:lnSpc>
                <a:spcPts val="4818"/>
              </a:lnSpc>
            </a:pPr>
            <a:endParaRPr lang="en-US" sz="3442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818"/>
              </a:lnSpc>
            </a:pPr>
            <a:endParaRPr lang="en-US" sz="3442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525" y="0"/>
            <a:ext cx="18288000" cy="10287000"/>
            <a:chOff x="0" y="0"/>
            <a:chExt cx="618631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3479800"/>
            </a:xfrm>
            <a:custGeom>
              <a:avLst/>
              <a:gdLst/>
              <a:ahLst/>
              <a:cxnLst/>
              <a:rect l="l" t="t" r="r" b="b"/>
              <a:pathLst>
                <a:path w="6186311" h="3479800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5875034" y="9216415"/>
            <a:ext cx="1384266" cy="287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380"/>
              </a:lnSpc>
              <a:spcBef>
                <a:spcPct val="0"/>
              </a:spcBef>
            </a:pPr>
            <a:r>
              <a:rPr lang="en-US" sz="1700" u="none" spc="85">
                <a:solidFill>
                  <a:srgbClr val="FF66C4"/>
                </a:solidFill>
                <a:latin typeface="DM Sans Bold"/>
              </a:rPr>
              <a:t>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F50B9-FBCD-D9CF-20A3-DC766EFAF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1" r="4423" b="1"/>
          <a:stretch/>
        </p:blipFill>
        <p:spPr>
          <a:xfrm>
            <a:off x="762000" y="4183144"/>
            <a:ext cx="8991599" cy="5837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75A3B5-B9F4-C8DF-53FC-329F9C6C1126}"/>
              </a:ext>
            </a:extLst>
          </p:cNvPr>
          <p:cNvSpPr txBox="1"/>
          <p:nvPr/>
        </p:nvSpPr>
        <p:spPr>
          <a:xfrm>
            <a:off x="2912971" y="1368297"/>
            <a:ext cx="42149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b="1" dirty="0"/>
              <a:t>Snippets</a:t>
            </a:r>
            <a:endParaRPr lang="LID4096" sz="5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FC726A-DF15-6813-E48A-8ABEAEA8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4914900"/>
            <a:ext cx="7923848" cy="49524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6122FD-6AC4-541F-651D-504BA05AB5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04" t="-4185" r="323" b="34480"/>
          <a:stretch/>
        </p:blipFill>
        <p:spPr>
          <a:xfrm>
            <a:off x="10119532" y="114300"/>
            <a:ext cx="7938916" cy="452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7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256</Words>
  <Application>Microsoft Office PowerPoint</Application>
  <PresentationFormat>Custom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DM Sans Bold</vt:lpstr>
      <vt:lpstr>Canva Sans</vt:lpstr>
      <vt:lpstr>DM Sans</vt:lpstr>
      <vt:lpstr>Arial</vt:lpstr>
      <vt:lpstr>Canva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Launch Plan</dc:title>
  <cp:lastModifiedBy>shriniwas ahirrao</cp:lastModifiedBy>
  <cp:revision>3</cp:revision>
  <dcterms:created xsi:type="dcterms:W3CDTF">2006-08-16T00:00:00Z</dcterms:created>
  <dcterms:modified xsi:type="dcterms:W3CDTF">2023-09-10T12:56:14Z</dcterms:modified>
  <dc:identifier>DAFuBlhEEg0</dc:identifier>
</cp:coreProperties>
</file>