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6"/>
  </p:handoutMasterIdLst>
  <p:sldIdLst>
    <p:sldId id="256" r:id="rId5"/>
    <p:sldId id="257" r:id="rId6"/>
    <p:sldId id="258" r:id="rId7"/>
    <p:sldId id="542" r:id="rId8"/>
    <p:sldId id="546" r:id="rId9"/>
    <p:sldId id="547" r:id="rId10"/>
    <p:sldId id="548" r:id="rId11"/>
    <p:sldId id="550" r:id="rId12"/>
    <p:sldId id="549" r:id="rId13"/>
    <p:sldId id="541" r:id="rId14"/>
    <p:sldId id="26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6E1"/>
    <a:srgbClr val="376EA5"/>
    <a:srgbClr val="82B9E6"/>
    <a:srgbClr val="960028"/>
    <a:srgbClr val="003264"/>
    <a:srgbClr val="EB0028"/>
    <a:srgbClr val="002E46"/>
    <a:srgbClr val="002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2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A51DBE-F665-4EDA-A97F-2671ECC5C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3AEC1-D76A-42CD-BC56-77E911517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2CE0-7447-4AB5-A310-F2377D52C58C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C33623-9AE9-400E-9936-F4268F191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58EA33-CDB8-44D6-AA90-6FD4650C5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DD2F-DE9F-481E-B043-DE8B228F4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0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5:21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6595,'4'-12'400,"-4"9"-400,10-3-224,0 3-448,-4-6-2129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CCC-C605-4C99-9B95-4DB659CD5C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u="none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249F-D890-4104-B4C0-4077DD9B73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09963"/>
            <a:ext cx="9144000" cy="17478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82B9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4EB0E-99C4-4D20-BF13-FCC3B44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F8581-42A3-4D54-8BEA-FF62904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B7008-D087-40AC-822D-FEE759C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99EEB5-C76A-4E0F-8CA6-1BC1FAA52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635238"/>
            <a:ext cx="436776" cy="3002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3400ED-3F00-450C-9010-09FBB5966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80" y="4020767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9B494-0485-4FB1-91FF-724BED1F72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85" y="733924"/>
            <a:ext cx="450425" cy="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94B957-04AC-47F2-8135-11AC2EAF7A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3856977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626B-38EE-4EF2-9BAF-3973E8F1F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43B02-5EE3-4C59-8807-0229365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8687"/>
            <a:ext cx="10515600" cy="4478276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49B-DE05-4195-8177-F642C52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9B8FD-A5CE-48FA-9428-0D252BD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79CF7-C0A0-4FBA-83F0-E920FE7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F39E8-598A-4CE8-8362-BDD23282F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27828-2761-43E9-83BF-D19FDF77D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ECA77-2E8D-4E64-8D86-B634CBEF10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F7398A-C2C5-472C-A66D-BF46A7F879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AE92-526C-44AF-8D3E-017816D220C2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56914" y="365125"/>
            <a:ext cx="2296886" cy="5811838"/>
          </a:xfrm>
        </p:spPr>
        <p:txBody>
          <a:bodyPr vert="eaVert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DBDEA-A980-4B08-9CA1-3E25E679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18715" cy="5811838"/>
          </a:xfrm>
        </p:spPr>
        <p:txBody>
          <a:bodyPr vert="eaVert"/>
          <a:lstStyle>
            <a:lvl1pPr>
              <a:defRPr>
                <a:solidFill>
                  <a:srgbClr val="EBE6E1"/>
                </a:solidFill>
              </a:defRPr>
            </a:lvl1pPr>
            <a:lvl2pPr>
              <a:defRPr>
                <a:solidFill>
                  <a:srgbClr val="EBE6E1"/>
                </a:solidFill>
              </a:defRPr>
            </a:lvl2pPr>
            <a:lvl3pPr>
              <a:defRPr>
                <a:solidFill>
                  <a:srgbClr val="EBE6E1"/>
                </a:solidFill>
              </a:defRPr>
            </a:lvl3pPr>
            <a:lvl4pPr>
              <a:defRPr>
                <a:solidFill>
                  <a:srgbClr val="EBE6E1"/>
                </a:solidFill>
              </a:defRPr>
            </a:lvl4pPr>
            <a:lvl5pPr>
              <a:defRPr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2F560-C422-424D-9ECB-E6ACBB1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3086-8A01-4769-972E-053A76B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E108-E2CA-413B-8B14-3EC28AD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2178CF-C17E-4CFC-9224-4F910A6DD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963FC1-D668-4506-8B58-5AD3B0CA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7B909B-5214-4340-8435-305277C095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27CE46-6C5C-4646-91D4-79C7C0007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2D85-2C92-4B61-9E83-C990DE43C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EC64-90B4-404C-A7EB-322DD56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BE6E1"/>
                </a:solidFill>
              </a:defRPr>
            </a:lvl1pPr>
            <a:lvl2pPr>
              <a:defRPr sz="2000">
                <a:solidFill>
                  <a:srgbClr val="EBE6E1"/>
                </a:solidFill>
              </a:defRPr>
            </a:lvl2pPr>
            <a:lvl3pPr>
              <a:defRPr sz="1800">
                <a:solidFill>
                  <a:srgbClr val="EBE6E1"/>
                </a:solidFill>
              </a:defRPr>
            </a:lvl3pPr>
            <a:lvl4pPr>
              <a:defRPr sz="1600">
                <a:solidFill>
                  <a:srgbClr val="EBE6E1"/>
                </a:solidFill>
              </a:defRPr>
            </a:lvl4pPr>
            <a:lvl5pPr>
              <a:defRPr sz="16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9B8B-AB33-4124-B247-4C772EE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07853-688A-492A-A74F-9FD1A55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51D2-6CD8-4AA0-8CE8-B540B45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2EE38-F428-4A0C-BDCA-52541D4BF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A826CD-69AB-48D5-BF76-8D7366DE7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FB7607-338A-481D-8F90-10AC86A199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E86034-F8C0-4A9A-9A6E-B2E44554CE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6BB-8625-4404-8B03-D5B175F7B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595D6-AE6F-4107-B41A-9F82D9357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82B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C051-927C-4B37-9FAF-B3AE09E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D57E-E86B-4D15-94FB-4F31F66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6E843-B6E4-43C8-BC7C-9FDE1FC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8DBC1-DD68-4BAF-8237-FF9A239A9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0" y="861481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DCE14-C75F-4382-B5FA-1A5580780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1716" y="5123703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047C0-086D-4401-987F-2F2C5E14CD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9" y="960167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3C25D-D8B2-4CB1-A87B-231325D182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" y="2910893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6304B-3E35-47FA-B7B1-07AF3D5F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B7213-936D-4E6B-8873-761808CA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E9976-E4A7-4B43-841B-A3CF900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9FF81-AE4C-42F1-AAEC-A0CB8E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C0938-81A9-40A4-9682-45922F7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C6603-BC5C-4F72-B94D-F1491C81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19C6B-C199-4F1B-84AD-673A913F10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620F07-76DA-46A1-850D-7BB0FF50AA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1A5916-02A8-4F91-A10C-AFB016747F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58226E7-3D6D-43B5-8B00-CF9B7B7E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4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D6097-1A60-4E40-9B7C-A16E2CA3AD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8687"/>
            <a:ext cx="5157787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A7E42-A072-45E1-9478-DD7C462A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759E3-FB69-45E8-8A2B-D6734A2A4AD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8687"/>
            <a:ext cx="5183188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DEF4D-F117-4354-BA96-8B849762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FD098E-B033-4779-8A96-B47366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6F98-677C-44AD-BA9D-03D78B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2FC07-5162-475B-AD6C-736900B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4FCF77-89A4-45D0-8260-6B6989DC0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DD8E06-1347-4DFC-9FDC-2DDB6D7AA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06BD83-8B76-42EC-B7CB-2740225403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66CF74-B964-44A9-8681-DB3D155809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AF2A899-753D-463A-9496-CBDD2FD0D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75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A399C-D717-46EF-A65C-85A8228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17F8A-DA43-47A0-8C6D-771028C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890A1-9B75-436B-88A4-04B0145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3783A-9C19-49D4-8972-952B15ACE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07275-D2A6-4EC9-B358-F47A33AA7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C6DFE4-DDB1-4CF1-85CE-D648EB8B92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D92B48-55E2-42E0-905D-C42C9B34E9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FCAB69-D17F-48B6-B9CF-B5E1DDDA2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606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E3324-B742-4078-A2E2-0200B06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F7FA7-5899-4867-8D4F-A99C5A1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074D1-1489-49EC-9E73-7E65A75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DCA6-43E8-4322-AAD9-EB0DC7D5B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5064"/>
            <a:ext cx="3932237" cy="1262280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564D3-AFDD-40E4-9346-4EF12754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75063"/>
            <a:ext cx="6172200" cy="508598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CF6BF-407F-492C-8321-F753C96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7344"/>
            <a:ext cx="3932237" cy="3831644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EF60B-796E-41DE-8BD7-64DA2B1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AF5D-F3AA-4778-A1F7-E469921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CB09E-94A3-4CD7-B2C7-D2792BA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818E31-AFD5-4289-8238-116DF4575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7848F-DF9E-4A51-9BCE-72A9F6EC5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C0BB81-64CF-4B70-90F8-FD8CCE3CFB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EF97AD-0E8B-4172-B1A9-735BEA5974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A80-E449-41DA-987B-BC99C1075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4745"/>
            <a:ext cx="3932237" cy="1297895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1180E-87D6-4CD8-B5E1-0C5EA8A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DB1E-6204-49CB-8194-1A342152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640"/>
            <a:ext cx="3932237" cy="3796347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257A3-319C-4B4A-B1D3-47B6989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CD287-5824-47FF-BD09-9FDB1CE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5DB1-A869-4D50-86F1-46FF4B5B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854FB-3E7B-41B2-A416-160FEFF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E7167-FE43-4774-BF83-26F1F0A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E40EC-3988-4C17-8106-BA60720F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62C2-99C6-4B11-8AC4-06BE9297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4FFBF-597C-48C8-B18E-A3CC7AF9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BE6E1"/>
          </a:solidFill>
          <a:latin typeface="Gotham HTF Boo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customXml" Target="../ink/ink1.xml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14:cNvPr>
              <p14:cNvContentPartPr/>
              <p14:nvPr/>
            </p14:nvContentPartPr>
            <p14:xfrm>
              <a:off x="10607797" y="1189652"/>
              <a:ext cx="11160" cy="1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8797" y="1181012"/>
                <a:ext cx="28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EB66387A-9039-40C5-BB8C-E9605672EFFD}"/>
              </a:ext>
            </a:extLst>
          </p:cNvPr>
          <p:cNvGrpSpPr/>
          <p:nvPr/>
        </p:nvGrpSpPr>
        <p:grpSpPr>
          <a:xfrm>
            <a:off x="3146634" y="2856411"/>
            <a:ext cx="5898733" cy="795451"/>
            <a:chOff x="3155042" y="3498066"/>
            <a:chExt cx="6069151" cy="818432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A37AE72-FEC0-4661-8207-5C8EAF6A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2D1C1D3-FC9C-4264-8B8D-7B12A96A2E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42E352-84F1-4FB6-BAF6-BD92A70F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9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PONTOS CHAVE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718131"/>
            <a:ext cx="9999166" cy="4253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sz="2000" b="1" dirty="0">
                <a:solidFill>
                  <a:srgbClr val="EBE6E1"/>
                </a:solidFill>
              </a:rPr>
              <a:t> Funções e Pacotes</a:t>
            </a:r>
            <a:r>
              <a:rPr lang="pt-BR" sz="2000" dirty="0">
                <a:solidFill>
                  <a:srgbClr val="EBE6E1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rgbClr val="EBE6E1"/>
                </a:solidFill>
              </a:rPr>
              <a:t>Uso de bibliotecas essenciais como </a:t>
            </a:r>
            <a:r>
              <a:rPr lang="pt-BR" sz="2000" dirty="0" err="1">
                <a:solidFill>
                  <a:srgbClr val="EBE6E1"/>
                </a:solidFill>
              </a:rPr>
              <a:t>NumPy</a:t>
            </a:r>
            <a:r>
              <a:rPr lang="pt-BR" sz="2000" dirty="0">
                <a:solidFill>
                  <a:srgbClr val="EBE6E1"/>
                </a:solidFill>
              </a:rPr>
              <a:t> e Pandas para manipulação de dados.</a:t>
            </a:r>
          </a:p>
          <a:p>
            <a:r>
              <a:rPr lang="pt-BR" sz="2000" b="1" dirty="0">
                <a:solidFill>
                  <a:srgbClr val="EBE6E1"/>
                </a:solidFill>
              </a:rPr>
              <a:t> Arquivos e </a:t>
            </a:r>
            <a:r>
              <a:rPr lang="pt-BR" sz="2000" b="1" dirty="0" err="1">
                <a:solidFill>
                  <a:srgbClr val="EBE6E1"/>
                </a:solidFill>
              </a:rPr>
              <a:t>I</a:t>
            </a:r>
            <a:r>
              <a:rPr lang="pt-BR" sz="2000" b="1" dirty="0">
                <a:solidFill>
                  <a:srgbClr val="EBE6E1"/>
                </a:solidFill>
              </a:rPr>
              <a:t>/O</a:t>
            </a:r>
            <a:r>
              <a:rPr lang="pt-BR" sz="2000" dirty="0">
                <a:solidFill>
                  <a:srgbClr val="EBE6E1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rgbClr val="EBE6E1"/>
                </a:solidFill>
              </a:rPr>
              <a:t>Leitura e escrita de dados em diferentes formatos (CSV, JSON, Excel).</a:t>
            </a:r>
          </a:p>
          <a:p>
            <a:r>
              <a:rPr lang="pt-BR" sz="2000" b="1" dirty="0">
                <a:solidFill>
                  <a:srgbClr val="EBE6E1"/>
                </a:solidFill>
              </a:rPr>
              <a:t> Manipulação de Tempo</a:t>
            </a:r>
            <a:r>
              <a:rPr lang="pt-BR" sz="2000" dirty="0">
                <a:solidFill>
                  <a:srgbClr val="EBE6E1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rgbClr val="EBE6E1"/>
                </a:solidFill>
              </a:rPr>
              <a:t>Análise de séries temporais e operações de </a:t>
            </a:r>
            <a:r>
              <a:rPr lang="pt-BR" sz="2000" dirty="0" err="1">
                <a:solidFill>
                  <a:srgbClr val="EBE6E1"/>
                </a:solidFill>
              </a:rPr>
              <a:t>resampling</a:t>
            </a:r>
            <a:r>
              <a:rPr lang="pt-BR" sz="2000" dirty="0">
                <a:solidFill>
                  <a:srgbClr val="EBE6E1"/>
                </a:solidFill>
              </a:rPr>
              <a:t> para dados temporais.</a:t>
            </a:r>
          </a:p>
          <a:p>
            <a:r>
              <a:rPr lang="pt-BR" sz="2000" b="1" dirty="0">
                <a:solidFill>
                  <a:srgbClr val="EBE6E1"/>
                </a:solidFill>
              </a:rPr>
              <a:t> Expressões Regulares (</a:t>
            </a:r>
            <a:r>
              <a:rPr lang="pt-BR" sz="2000" b="1" dirty="0" err="1">
                <a:solidFill>
                  <a:srgbClr val="EBE6E1"/>
                </a:solidFill>
              </a:rPr>
              <a:t>Regex</a:t>
            </a:r>
            <a:r>
              <a:rPr lang="pt-BR" sz="2000" b="1" dirty="0">
                <a:solidFill>
                  <a:srgbClr val="EBE6E1"/>
                </a:solidFill>
              </a:rPr>
              <a:t>)</a:t>
            </a:r>
            <a:r>
              <a:rPr lang="pt-BR" sz="2000" dirty="0">
                <a:solidFill>
                  <a:srgbClr val="EBE6E1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rgbClr val="EBE6E1"/>
                </a:solidFill>
              </a:rPr>
              <a:t>Ferramentas para busca e manipulação de padrões em </a:t>
            </a:r>
            <a:r>
              <a:rPr lang="pt-BR" sz="2000" dirty="0" err="1">
                <a:solidFill>
                  <a:srgbClr val="EBE6E1"/>
                </a:solidFill>
              </a:rPr>
              <a:t>strings</a:t>
            </a:r>
            <a:r>
              <a:rPr lang="pt-BR" sz="2000" dirty="0">
                <a:solidFill>
                  <a:srgbClr val="EBE6E1"/>
                </a:solidFill>
              </a:rPr>
              <a:t>, facilitando a limpeza de dados.</a:t>
            </a:r>
          </a:p>
          <a:p>
            <a:r>
              <a:rPr lang="pt-BR" sz="2000" b="1" dirty="0">
                <a:solidFill>
                  <a:srgbClr val="EBE6E1"/>
                </a:solidFill>
              </a:rPr>
              <a:t> Tratamento de Exceções</a:t>
            </a:r>
            <a:r>
              <a:rPr lang="pt-BR" sz="2000" dirty="0">
                <a:solidFill>
                  <a:srgbClr val="EBE6E1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rgbClr val="EBE6E1"/>
                </a:solidFill>
              </a:rPr>
              <a:t>Garantia da robustez do código ao lidar com erros de forma controlada.</a:t>
            </a:r>
          </a:p>
          <a:p>
            <a:pPr lvl="3"/>
            <a:endParaRPr lang="pt-BR" sz="1200" dirty="0">
              <a:solidFill>
                <a:srgbClr val="EBE6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11469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225211-3356-4E3C-A3E2-C16285F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724"/>
            <a:ext cx="10515600" cy="1325563"/>
          </a:xfrm>
        </p:spPr>
        <p:txBody>
          <a:bodyPr/>
          <a:lstStyle/>
          <a:p>
            <a:pPr algn="ctr"/>
            <a:r>
              <a:rPr lang="pt-BR" spc="300" dirty="0"/>
              <a:t>OBRIGADO!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AA9574-01EC-44A3-8D2B-07551D5EB09B}"/>
              </a:ext>
            </a:extLst>
          </p:cNvPr>
          <p:cNvGrpSpPr/>
          <p:nvPr/>
        </p:nvGrpSpPr>
        <p:grpSpPr>
          <a:xfrm>
            <a:off x="4106463" y="3702561"/>
            <a:ext cx="3979075" cy="421899"/>
            <a:chOff x="3155042" y="3498066"/>
            <a:chExt cx="6069151" cy="81843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6B29D99-845C-4977-B94B-F4D95E29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4FE076-BE11-4B39-9D5B-A11741B1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5166B89-EAE8-45E5-8076-D475596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990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6F976F-7C42-47C9-8A36-B5F2FB243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FUNÇÕES, ARQUIVO E </a:t>
            </a:r>
            <a:r>
              <a:rPr lang="pt-BR" dirty="0" err="1"/>
              <a:t>I</a:t>
            </a:r>
            <a:r>
              <a:rPr lang="pt-BR" dirty="0"/>
              <a:t>/O, MANIPULAÇÃO DE TEMPO, REGEX E EXCEÇÕES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0CCDB9-47A3-4DF6-8F6B-C8540F1B4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1400" dirty="0"/>
              <a:t>LIDAR COM FUNÇÕES ALÉM DA MANIPULAÇÃO DE ARQUIVOS E </a:t>
            </a:r>
            <a:r>
              <a:rPr lang="pt-BR" sz="1400" dirty="0" err="1"/>
              <a:t>I</a:t>
            </a:r>
            <a:r>
              <a:rPr lang="pt-BR" sz="1400" dirty="0"/>
              <a:t>/O (ENTRADA E SAÍDA) É FUNDAMENTAL EM CIÊNCIA DE DADOS, POIS PERMITE O PROCESSAMENTO, A LEITURA, ESCRITA E GERENCIAMENTO DE GRANDES VOLUMES DE DADOS DE FORMA EFICIENTE. A MANIPULAÇÃO DE TEMPO É IGUALMENTE IMPORTANTE, POIS MUITOS CONJUNTOS DE DADOS CONTÊM INFORMAÇÕES TEMPORAIS QUE REQUEREM ANÁLISE E OPERAÇÕES ESPECÍFICAS. EXPRESSÕES REGULARES (REGEX) SÃO FERRAMENTAS PODEROSAS PARA A BUSCA E MANIPULAÇÃO DE STRINGS, FACILITANDO A LIMPEZA E A TRANSFORMAÇÃO DE DADOS TEXTUAIS. ALÉM DISSO, O TRATAMENTO DE EXCEÇÕES É CRUCIAL PARA GARANTIR QUE O CÓDIGO SEJA ROBUSTO E CAPAZ DE LIDAR COM ERROS DE MANEIRA CONTROLADA, MELHORANDO A CONFIABILIDADE DAS ANÁLISES.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4235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AE96E99-7FEC-476C-8F52-6361DF40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APRIMORANDO AS HABILIDADES COM FUNÇÕES, MANIPULAÇÃO, </a:t>
            </a:r>
            <a:r>
              <a:rPr lang="pt-BR" dirty="0" err="1"/>
              <a:t>I</a:t>
            </a:r>
            <a:r>
              <a:rPr lang="pt-BR" dirty="0"/>
              <a:t>/O, TEMPO, REGEX E EXCEÇÕES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371EE1C-FEB7-4EC1-B08A-5B2D38260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ESSES TÓPICOS SÃO ESSENCIAIS PARA TRABALHAR COM GRANDES VOLUMES DE DADOS, REALIZAR ANÁLISES TEMPORAIS, LIMPAR E TRANSFORMAR DADOS TEXTUAIS E GARANTIR A ROBUSTEZ DO SEU CÓDIGO. APRENDA COMO INTEGRAR ESSAS TÉCNICAS PARA EXTRAIR INSIGHTS VALIOSOS E DESENVOLVER SOLUÇÕES EFICAZES!</a:t>
            </a:r>
          </a:p>
        </p:txBody>
      </p:sp>
    </p:spTree>
    <p:extLst>
      <p:ext uri="{BB962C8B-B14F-4D97-AF65-F5344CB8AC3E}">
        <p14:creationId xmlns:p14="http://schemas.microsoft.com/office/powerpoint/2010/main" val="393461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FUNÇÕES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Funções são blocos de código identificados por um nome, que podem receber parâmetros pré-determinados.</a:t>
            </a:r>
          </a:p>
          <a:p>
            <a:endParaRPr lang="pt-BR" sz="2000" dirty="0">
              <a:solidFill>
                <a:srgbClr val="EBE6E1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Características: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Podem ou não retornar objeto;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Aceitam </a:t>
            </a:r>
            <a:r>
              <a:rPr lang="pt-BR" sz="2000" i="1" dirty="0">
                <a:solidFill>
                  <a:srgbClr val="EBE6E1"/>
                </a:solidFill>
                <a:effectLst/>
                <a:latin typeface="Helvetica" pitchFamily="2" charset="0"/>
              </a:rPr>
              <a:t>Doc </a:t>
            </a:r>
            <a:r>
              <a:rPr lang="pt-BR" sz="2000" i="1" dirty="0" err="1">
                <a:solidFill>
                  <a:srgbClr val="EBE6E1"/>
                </a:solidFill>
                <a:effectLst/>
                <a:latin typeface="Helvetica" pitchFamily="2" charset="0"/>
              </a:rPr>
              <a:t>Strings</a:t>
            </a:r>
            <a:r>
              <a:rPr lang="pt-BR" sz="2000" i="1" dirty="0">
                <a:solidFill>
                  <a:srgbClr val="EBE6E1"/>
                </a:solidFill>
                <a:effectLst/>
                <a:latin typeface="Helvetica" pitchFamily="2" charset="0"/>
              </a:rPr>
              <a:t>;</a:t>
            </a:r>
            <a:endParaRPr lang="pt-BR" sz="2000" dirty="0">
              <a:solidFill>
                <a:srgbClr val="EBE6E1"/>
              </a:solidFill>
              <a:effectLst/>
              <a:latin typeface="Helvetica" pitchFamily="2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Tem </a:t>
            </a:r>
            <a:r>
              <a:rPr lang="pt-BR" sz="2000" i="1" dirty="0" err="1">
                <a:solidFill>
                  <a:srgbClr val="EBE6E1"/>
                </a:solidFill>
                <a:effectLst/>
                <a:latin typeface="Helvetica" pitchFamily="2" charset="0"/>
              </a:rPr>
              <a:t>namespace</a:t>
            </a:r>
            <a:r>
              <a:rPr lang="pt-BR" sz="2000" i="1" dirty="0">
                <a:solidFill>
                  <a:srgbClr val="EBE6E1"/>
                </a:solidFill>
                <a:effectLst/>
                <a:latin typeface="Helvetica" pitchFamily="2" charset="0"/>
              </a:rPr>
              <a:t> 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próprio;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Aceitam parâmetros opcionais.</a:t>
            </a:r>
            <a:b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</a:br>
            <a:endParaRPr lang="pt-BR" sz="2000" dirty="0">
              <a:solidFill>
                <a:srgbClr val="EBE6E1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pt-BR" sz="2000" i="1" dirty="0">
                <a:solidFill>
                  <a:srgbClr val="EBE6E1"/>
                </a:solidFill>
                <a:effectLst/>
                <a:latin typeface="Helvetica" pitchFamily="2" charset="0"/>
              </a:rPr>
              <a:t>Doc </a:t>
            </a:r>
            <a:r>
              <a:rPr lang="pt-BR" sz="2000" i="1" dirty="0" err="1">
                <a:solidFill>
                  <a:srgbClr val="EBE6E1"/>
                </a:solidFill>
                <a:effectLst/>
                <a:latin typeface="Helvetica" pitchFamily="2" charset="0"/>
              </a:rPr>
              <a:t>Strings</a:t>
            </a:r>
            <a:r>
              <a:rPr lang="pt-BR" sz="2000" i="1" dirty="0">
                <a:solidFill>
                  <a:srgbClr val="EBE6E1"/>
                </a:solidFill>
                <a:effectLst/>
                <a:latin typeface="Helvetica" pitchFamily="2" charset="0"/>
              </a:rPr>
              <a:t> 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são documentações de uma estrutura</a:t>
            </a:r>
          </a:p>
        </p:txBody>
      </p:sp>
    </p:spTree>
    <p:extLst>
      <p:ext uri="{BB962C8B-B14F-4D97-AF65-F5344CB8AC3E}">
        <p14:creationId xmlns:p14="http://schemas.microsoft.com/office/powerpoint/2010/main" val="216287092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ARQUIVO E </a:t>
            </a:r>
            <a:r>
              <a:rPr lang="pt-BR" altLang="pt-BR" sz="3200" dirty="0" err="1">
                <a:solidFill>
                  <a:schemeClr val="bg1"/>
                </a:solidFill>
              </a:rPr>
              <a:t>I</a:t>
            </a:r>
            <a:r>
              <a:rPr lang="pt-BR" altLang="pt-BR" sz="3200" dirty="0">
                <a:solidFill>
                  <a:schemeClr val="bg1"/>
                </a:solidFill>
              </a:rPr>
              <a:t>/O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Os arquivos no Python são representados por objetos do tipo </a:t>
            </a:r>
            <a:r>
              <a:rPr lang="pt-BR" sz="2000" i="1" dirty="0">
                <a:solidFill>
                  <a:srgbClr val="EBE6E1"/>
                </a:solidFill>
                <a:effectLst/>
                <a:latin typeface="Helvetica" pitchFamily="2" charset="0"/>
              </a:rPr>
              <a:t>file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, que oferecem métodos para diversas operações de arquivos;</a:t>
            </a:r>
          </a:p>
          <a:p>
            <a:endParaRPr lang="pt-BR" sz="2000" dirty="0">
              <a:solidFill>
                <a:srgbClr val="EBE6E1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Arquivos podem ser abertos para leitura ('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r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', que é o default), gravação ('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w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') ou adição ('a'), em modo texto ou binário('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b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’).</a:t>
            </a:r>
          </a:p>
        </p:txBody>
      </p:sp>
    </p:spTree>
    <p:extLst>
      <p:ext uri="{BB962C8B-B14F-4D97-AF65-F5344CB8AC3E}">
        <p14:creationId xmlns:p14="http://schemas.microsoft.com/office/powerpoint/2010/main" val="108694254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TEMPO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O </a:t>
            </a:r>
            <a:r>
              <a:rPr lang="pt-BR" sz="2000" dirty="0" err="1">
                <a:solidFill>
                  <a:srgbClr val="EBE6E1"/>
                </a:solidFill>
                <a:effectLst/>
                <a:latin typeface="Helvetica" pitchFamily="2" charset="0"/>
              </a:rPr>
              <a:t>python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 possui dois módulos para lidar com tempo:</a:t>
            </a:r>
          </a:p>
          <a:p>
            <a:pPr>
              <a:buNone/>
            </a:pPr>
            <a:endParaRPr lang="pt-BR" sz="2000" dirty="0">
              <a:solidFill>
                <a:srgbClr val="EBE6E1"/>
              </a:solidFill>
              <a:effectLst/>
              <a:latin typeface="Helvetica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i="1" dirty="0">
                <a:solidFill>
                  <a:srgbClr val="EBE6E1"/>
                </a:solidFill>
                <a:effectLst/>
                <a:latin typeface="Helvetica" pitchFamily="2" charset="0"/>
              </a:rPr>
              <a:t>time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: implementa funções que permitem utilizar o tempo gerado pelo sistema.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i="1" dirty="0" err="1">
                <a:solidFill>
                  <a:srgbClr val="EBE6E1"/>
                </a:solidFill>
                <a:effectLst/>
                <a:latin typeface="Helvetica" pitchFamily="2" charset="0"/>
              </a:rPr>
              <a:t>datetime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: implementa tipos de alto nível para realizar operações de data e hora.</a:t>
            </a:r>
          </a:p>
        </p:txBody>
      </p:sp>
    </p:spTree>
    <p:extLst>
      <p:ext uri="{BB962C8B-B14F-4D97-AF65-F5344CB8AC3E}">
        <p14:creationId xmlns:p14="http://schemas.microsoft.com/office/powerpoint/2010/main" val="331220694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REGEX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Expressão regular é uma maneira de identificar padrões em sequências de caracteres;</a:t>
            </a:r>
          </a:p>
          <a:p>
            <a:pPr algn="just"/>
            <a:endParaRPr lang="pt-BR" sz="2000" dirty="0">
              <a:solidFill>
                <a:srgbClr val="EBE6E1"/>
              </a:solidFill>
              <a:latin typeface="Helvetica" pitchFamily="2" charset="0"/>
            </a:endParaRPr>
          </a:p>
          <a:p>
            <a:pPr algn="just">
              <a:buNone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No Python, o módulo </a:t>
            </a:r>
            <a:r>
              <a:rPr lang="pt-BR" sz="2000" b="1" dirty="0" err="1">
                <a:solidFill>
                  <a:srgbClr val="EBE6E1"/>
                </a:solidFill>
                <a:effectLst/>
                <a:latin typeface="Helvetica" pitchFamily="2" charset="0"/>
              </a:rPr>
              <a:t>re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 provê um analisador sintático que permite o uso de tais expressões; </a:t>
            </a:r>
          </a:p>
          <a:p>
            <a:pPr algn="just"/>
            <a:endParaRPr lang="pt-BR" sz="2000" dirty="0">
              <a:solidFill>
                <a:srgbClr val="EBE6E1"/>
              </a:solidFill>
              <a:latin typeface="Helvetica" pitchFamily="2" charset="0"/>
            </a:endParaRPr>
          </a:p>
          <a:p>
            <a:pPr algn="just">
              <a:buNone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Os padrões definidos através de caracteres que tem significado especial para o analisador.</a:t>
            </a:r>
          </a:p>
        </p:txBody>
      </p:sp>
    </p:spTree>
    <p:extLst>
      <p:ext uri="{BB962C8B-B14F-4D97-AF65-F5344CB8AC3E}">
        <p14:creationId xmlns:p14="http://schemas.microsoft.com/office/powerpoint/2010/main" val="2032772610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FAFDE6F-98B5-7ADF-5E69-DC59BFBE8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69031"/>
            <a:ext cx="7772400" cy="631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3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EXCEÇÕES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Quando alguma coisa dá errada, Python lança uma exceção;</a:t>
            </a:r>
          </a:p>
          <a:p>
            <a:pPr>
              <a:buNone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Se ela não for tratada, o programa vai parar de funcionar; </a:t>
            </a:r>
          </a:p>
          <a:p>
            <a:pPr>
              <a:buNone/>
            </a:pP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Podemos tratar exceções usando  </a:t>
            </a:r>
            <a:r>
              <a:rPr lang="pt-BR" sz="2000" i="1" dirty="0" err="1">
                <a:solidFill>
                  <a:srgbClr val="EBE6E1"/>
                </a:solidFill>
                <a:effectLst/>
                <a:latin typeface="Helvetica" pitchFamily="2" charset="0"/>
              </a:rPr>
              <a:t>try</a:t>
            </a:r>
            <a:r>
              <a:rPr lang="pt-BR" sz="2000" i="1" dirty="0">
                <a:solidFill>
                  <a:srgbClr val="EBE6E1"/>
                </a:solidFill>
                <a:effectLst/>
                <a:latin typeface="Helvetica" pitchFamily="2" charset="0"/>
              </a:rPr>
              <a:t>  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e </a:t>
            </a:r>
            <a:r>
              <a:rPr lang="pt-BR" sz="2000" i="1" dirty="0" err="1">
                <a:solidFill>
                  <a:srgbClr val="EBE6E1"/>
                </a:solidFill>
                <a:effectLst/>
                <a:latin typeface="Helvetica" pitchFamily="2" charset="0"/>
              </a:rPr>
              <a:t>except</a:t>
            </a:r>
            <a:r>
              <a:rPr lang="pt-BR" sz="2000" dirty="0">
                <a:solidFill>
                  <a:srgbClr val="EBE6E1"/>
                </a:solidFill>
                <a:effectLst/>
                <a:latin typeface="Helvetica" pitchFamily="2" charset="0"/>
              </a:rPr>
              <a:t>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E4BA0D-81DA-5CC9-A531-BFC459196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50" y="3680516"/>
            <a:ext cx="50927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4578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cb3b-2705-4112-95ce-0ca037f6896f">
      <Terms xmlns="http://schemas.microsoft.com/office/infopath/2007/PartnerControls"/>
    </lcf76f155ced4ddcb4097134ff3c332f>
    <TaxCatchAll xmlns="7ed301e0-5fd8-4552-9558-5c38b7ac686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BFCF1EC4358646AE79F465BB9B8409" ma:contentTypeVersion="14" ma:contentTypeDescription="Crie um novo documento." ma:contentTypeScope="" ma:versionID="a451c875e98e29261f67eb99c1a1efba">
  <xsd:schema xmlns:xsd="http://www.w3.org/2001/XMLSchema" xmlns:xs="http://www.w3.org/2001/XMLSchema" xmlns:p="http://schemas.microsoft.com/office/2006/metadata/properties" xmlns:ns2="953ccb3b-2705-4112-95ce-0ca037f6896f" xmlns:ns3="7ed301e0-5fd8-4552-9558-5c38b7ac6865" targetNamespace="http://schemas.microsoft.com/office/2006/metadata/properties" ma:root="true" ma:fieldsID="534e4703364e8ffcfb476a4e728f2296" ns2:_="" ns3:_="">
    <xsd:import namespace="953ccb3b-2705-4112-95ce-0ca037f6896f"/>
    <xsd:import namespace="7ed301e0-5fd8-4552-9558-5c38b7ac6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cb3b-2705-4112-95ce-0ca037f68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1e0-5fd8-4552-9558-5c38b7ac686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b98b6b9-1452-42ea-b891-e6cb1782809f}" ma:internalName="TaxCatchAll" ma:showField="CatchAllData" ma:web="7ed301e0-5fd8-4552-9558-5c38b7ac6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9D91CA-B742-46BA-B16C-8792E929F896}">
  <ds:schemaRefs>
    <ds:schemaRef ds:uri="http://schemas.microsoft.com/office/2006/metadata/properties"/>
    <ds:schemaRef ds:uri="http://schemas.microsoft.com/office/infopath/2007/PartnerControls"/>
    <ds:schemaRef ds:uri="953ccb3b-2705-4112-95ce-0ca037f6896f"/>
    <ds:schemaRef ds:uri="7ed301e0-5fd8-4552-9558-5c38b7ac6865"/>
  </ds:schemaRefs>
</ds:datastoreItem>
</file>

<file path=customXml/itemProps2.xml><?xml version="1.0" encoding="utf-8"?>
<ds:datastoreItem xmlns:ds="http://schemas.openxmlformats.org/officeDocument/2006/customXml" ds:itemID="{13360C43-03BF-4A72-B76C-F4DF3D033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F76DA4-1BFA-4416-A024-C1683C8DE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ccb3b-2705-4112-95ce-0ca037f6896f"/>
    <ds:schemaRef ds:uri="7ed301e0-5fd8-4552-9558-5c38b7ac6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521</Words>
  <Application>Microsoft Macintosh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Gotham HTF Book</vt:lpstr>
      <vt:lpstr>Helvetica</vt:lpstr>
      <vt:lpstr>Tema do Office</vt:lpstr>
      <vt:lpstr>Apresentação do PowerPoint</vt:lpstr>
      <vt:lpstr>FUNÇÕES, ARQUIVO E I/O, MANIPULAÇÃO DE TEMPO, REGEX E EXCEÇÕES</vt:lpstr>
      <vt:lpstr>APRIMORANDO AS HABILIDADES COM FUNÇÕES, MANIPULAÇÃO, I/O, TEMPO, REGEX E EXCEÇÕES</vt:lpstr>
      <vt:lpstr>FUNÇÕES</vt:lpstr>
      <vt:lpstr>ARQUIVO E I/O</vt:lpstr>
      <vt:lpstr>TEMPO</vt:lpstr>
      <vt:lpstr>REGEX</vt:lpstr>
      <vt:lpstr>Apresentação do PowerPoint</vt:lpstr>
      <vt:lpstr>EXCEÇÕES</vt:lpstr>
      <vt:lpstr>PONTOS CHAVE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Reyes</dc:creator>
  <cp:lastModifiedBy>Ahirton Lopes</cp:lastModifiedBy>
  <cp:revision>30</cp:revision>
  <dcterms:created xsi:type="dcterms:W3CDTF">2024-09-24T15:19:05Z</dcterms:created>
  <dcterms:modified xsi:type="dcterms:W3CDTF">2024-09-30T21:12:12Z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0x010100FDBFCF1EC4358646AE79F465BB9B8409</vt:lpwstr>
  </property>
</Properties>
</file>