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7" r:id="rId6"/>
    <p:sldId id="258" r:id="rId7"/>
    <p:sldId id="542" r:id="rId8"/>
    <p:sldId id="557" r:id="rId9"/>
    <p:sldId id="553" r:id="rId10"/>
    <p:sldId id="558" r:id="rId11"/>
    <p:sldId id="559" r:id="rId12"/>
    <p:sldId id="560" r:id="rId13"/>
    <p:sldId id="561" r:id="rId14"/>
    <p:sldId id="562" r:id="rId15"/>
    <p:sldId id="541" r:id="rId16"/>
    <p:sldId id="556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0028"/>
    <a:srgbClr val="0D1440"/>
    <a:srgbClr val="0D1540"/>
    <a:srgbClr val="091A70"/>
    <a:srgbClr val="EBE6E1"/>
    <a:srgbClr val="376EA5"/>
    <a:srgbClr val="82B9E6"/>
    <a:srgbClr val="003264"/>
    <a:srgbClr val="EB0028"/>
    <a:srgbClr val="002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69" autoAdjust="0"/>
    <p:restoredTop sz="94558"/>
  </p:normalViewPr>
  <p:slideViewPr>
    <p:cSldViewPr snapToGrid="0">
      <p:cViewPr varScale="1">
        <p:scale>
          <a:sx n="121" d="100"/>
          <a:sy n="121" d="100"/>
        </p:scale>
        <p:origin x="8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EA51DBE-F665-4EDA-A97F-2671ECC5C7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73AEC1-D76A-42CD-BC56-77E911517A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62CE0-7447-4AB5-A310-F2377D52C58C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7C33623-9AE9-400E-9936-F4268F1915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58EA33-CDB8-44D6-AA90-6FD4650C5F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CDD2F-DE9F-481E-B043-DE8B228F4D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405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5:21:33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6595,'4'-12'400,"-4"9"-400,10-3-224,0 3-448,-4-6-2129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FF488-F7FC-314E-9332-4439BBA63557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AE02B-7734-3F4B-A057-9FFF9A8217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92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65CCC-C605-4C99-9B95-4DB659CD5C0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u="none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37249F-D890-4104-B4C0-4077DD9B73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509963"/>
            <a:ext cx="9144000" cy="17478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82B9E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34EB0E-99C4-4D20-BF13-FCC3B441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BF8581-42A3-4D54-8BEA-FF62904B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AB7008-D087-40AC-822D-FEE759CA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199EEB5-C76A-4E0F-8CA6-1BC1FAA52F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256" y="635238"/>
            <a:ext cx="436776" cy="30028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93400ED-3F00-450C-9010-09FBB5966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580" y="4020767"/>
            <a:ext cx="505022" cy="614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939B494-0485-4FB1-91FF-724BED1F722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185" y="733924"/>
            <a:ext cx="450425" cy="9554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294B957-04AC-47F2-8135-11AC2EAF7A7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20" y="3856977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5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3626B-38EE-4EF2-9BAF-3973E8F1F8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D43B02-5EE3-4C59-8807-022936571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698687"/>
            <a:ext cx="10515600" cy="4478276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rgbClr val="EBE6E1"/>
                </a:solidFill>
              </a:defRPr>
            </a:lvl1pPr>
            <a:lvl2pPr>
              <a:defRPr sz="2400">
                <a:solidFill>
                  <a:srgbClr val="EBE6E1"/>
                </a:solidFill>
              </a:defRPr>
            </a:lvl2pPr>
            <a:lvl3pPr>
              <a:defRPr sz="2000">
                <a:solidFill>
                  <a:srgbClr val="EBE6E1"/>
                </a:solidFill>
              </a:defRPr>
            </a:lvl3pPr>
            <a:lvl4pPr>
              <a:defRPr sz="1800">
                <a:solidFill>
                  <a:srgbClr val="EBE6E1"/>
                </a:solidFill>
              </a:defRPr>
            </a:lvl4pPr>
            <a:lvl5pPr>
              <a:defRPr sz="18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BFA49B-DE05-4195-8177-F642C521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39B8FD-A5CE-48FA-9428-0D252BDC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A79CF7-C0A0-4FBA-83F0-E920FE7F1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AF39E8-598A-4CE8-8362-BDD23282F6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8E27828-2761-43E9-83BF-D19FDF77D8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3DECA77-2E8D-4E64-8D86-B634CBEF10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DF7398A-C2C5-472C-A66D-BF46A7F8794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4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2FAE92-526C-44AF-8D3E-017816D220C2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9056914" y="365125"/>
            <a:ext cx="2296886" cy="5811838"/>
          </a:xfrm>
        </p:spPr>
        <p:txBody>
          <a:bodyPr vert="eaVert"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BDBDEA-A980-4B08-9CA1-3E25E6795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8218715" cy="5811838"/>
          </a:xfrm>
        </p:spPr>
        <p:txBody>
          <a:bodyPr vert="eaVert"/>
          <a:lstStyle>
            <a:lvl1pPr>
              <a:defRPr>
                <a:solidFill>
                  <a:srgbClr val="EBE6E1"/>
                </a:solidFill>
              </a:defRPr>
            </a:lvl1pPr>
            <a:lvl2pPr>
              <a:defRPr>
                <a:solidFill>
                  <a:srgbClr val="EBE6E1"/>
                </a:solidFill>
              </a:defRPr>
            </a:lvl2pPr>
            <a:lvl3pPr>
              <a:defRPr>
                <a:solidFill>
                  <a:srgbClr val="EBE6E1"/>
                </a:solidFill>
              </a:defRPr>
            </a:lvl3pPr>
            <a:lvl4pPr>
              <a:defRPr>
                <a:solidFill>
                  <a:srgbClr val="EBE6E1"/>
                </a:solidFill>
              </a:defRPr>
            </a:lvl4pPr>
            <a:lvl5pPr>
              <a:defRPr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42F560-C422-424D-9ECB-E6ACBB1F4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203086-8A01-4769-972E-053A76BD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C9E108-E2CA-413B-8B14-3EC28ADB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22178CF-C17E-4CFC-9224-4F910A6DDC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1963FC1-D668-4506-8B58-5AD3B0CAFF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F7B909B-5214-4340-8435-305277C095D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B27CE46-6C5C-4646-91D4-79C7C0007F8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6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92D85-2C92-4B61-9E83-C990DE43CC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AEC64-90B4-404C-A7EB-322DD5631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>
            <a:lvl1pPr>
              <a:defRPr sz="2400">
                <a:solidFill>
                  <a:srgbClr val="EBE6E1"/>
                </a:solidFill>
              </a:defRPr>
            </a:lvl1pPr>
            <a:lvl2pPr>
              <a:defRPr sz="2000">
                <a:solidFill>
                  <a:srgbClr val="EBE6E1"/>
                </a:solidFill>
              </a:defRPr>
            </a:lvl2pPr>
            <a:lvl3pPr>
              <a:defRPr sz="1800">
                <a:solidFill>
                  <a:srgbClr val="EBE6E1"/>
                </a:solidFill>
              </a:defRPr>
            </a:lvl3pPr>
            <a:lvl4pPr>
              <a:defRPr sz="1600">
                <a:solidFill>
                  <a:srgbClr val="EBE6E1"/>
                </a:solidFill>
              </a:defRPr>
            </a:lvl4pPr>
            <a:lvl5pPr>
              <a:defRPr sz="16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729B8B-AB33-4124-B247-4C772EEE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707853-688A-492A-A74F-9FD1A55D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5851D2-6CD8-4AA0-8CE8-B540B451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F02EE38-F428-4A0C-BDCA-52541D4BF9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2A826CD-69AB-48D5-BF76-8D7366DE7CE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DFB7607-338A-481D-8F90-10AC86A199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5E86034-F8C0-4A9A-9A6E-B2E44554CEC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1E6BB-8625-4404-8B03-D5B175F7BC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A595D6-AE6F-4107-B41A-9F82D9357FB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82B9E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2CC051-927C-4B37-9FAF-B3AE09E1B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CAD57E-E86B-4D15-94FB-4F31F669F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76E843-B6E4-43C8-BC7C-9FDE1FCB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8A8DBC1-DD68-4BAF-8237-FF9A239A93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160" y="861481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43DCE14-C75F-4382-B5FA-1A55807806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421716" y="5123703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6D047C0-086D-4401-987F-2F2C5E14CD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089" y="960167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F03C25D-D8B2-4CB1-A87B-231325D182C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01" y="2910893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0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B6304B-3E35-47FA-B7B1-07AF3D5F0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8687"/>
            <a:ext cx="5181600" cy="4478276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0B7213-936D-4E6B-8873-761808CAF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8687"/>
            <a:ext cx="5181600" cy="4478276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2E9976-E4A7-4B43-841B-A3CF9000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C9FF81-AE4C-42F1-AAEC-A0CB8E6D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5C0938-81A9-40A4-9682-45922F7B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67C6603-BC5C-4F72-B94D-F1491C8181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5719C6B-C199-4F1B-84AD-673A913F10B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0620F07-76DA-46A1-850D-7BB0FF50AA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31A5916-02A8-4F91-A10C-AFB016747F0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358226E7-3D6D-43B5-8B00-CF9B7B7EA9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46439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0D6097-1A60-4E40-9B7C-A16E2CA3AD4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98687"/>
            <a:ext cx="5157787" cy="806388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rgbClr val="82B9E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DA7E42-A072-45E1-9478-DD7C462A1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12759E3-FB69-45E8-8A2B-D6734A2A4AD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98687"/>
            <a:ext cx="5183188" cy="806388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rgbClr val="82B9E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39DEF4D-F117-4354-BA96-8B8497623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BFD098E-B033-4779-8A96-B473665F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DAA6F98-677C-44AD-BA9D-03D78B3A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092FC07-5162-475B-AD6C-736900B6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34FCF77-89A4-45D0-8260-6B6989DC08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4DD8E06-1347-4DFC-9FDC-2DDB6D7AA7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F06BD83-8B76-42EC-B7CB-27402254035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766CF74-B964-44A9-8681-DB3D1558097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9AF2A899-753D-463A-9496-CBDD2FD0D0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0754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45A399C-D717-46EF-A65C-85A82283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6917F8A-DA43-47A0-8C6D-771028C61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5890A1-9B75-436B-88A4-04B01452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753783A-9C19-49D4-8972-952B15ACE6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9507275-D2A6-4EC9-B358-F47A33AA78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1C6DFE4-DDB1-4CF1-85CE-D648EB8B92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3D92B48-55E2-42E0-905D-C42C9B34E97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D9FCAB69-D17F-48B6-B9CF-B5E1DDDA2C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6062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1E3324-B742-4078-A2E2-0200B06C7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3F7FA7-5899-4867-8D4F-A99C5A11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D074D1-1489-49EC-9E73-7E65A759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6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4DCA6-43E8-4322-AAD9-EB0DC7D5BA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75064"/>
            <a:ext cx="3932237" cy="1262280"/>
          </a:xfrm>
        </p:spPr>
        <p:txBody>
          <a:bodyPr anchor="t">
            <a:normAutofit/>
          </a:bodyPr>
          <a:lstStyle>
            <a:lvl1pPr>
              <a:defRPr sz="28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7564D3-AFDD-40E4-9346-4EF127549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75063"/>
            <a:ext cx="6172200" cy="508598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EBE6E1"/>
                </a:solidFill>
              </a:defRPr>
            </a:lvl1pPr>
            <a:lvl2pPr>
              <a:defRPr sz="2400">
                <a:solidFill>
                  <a:srgbClr val="EBE6E1"/>
                </a:solidFill>
              </a:defRPr>
            </a:lvl2pPr>
            <a:lvl3pPr>
              <a:defRPr sz="2000">
                <a:solidFill>
                  <a:srgbClr val="EBE6E1"/>
                </a:solidFill>
              </a:defRPr>
            </a:lvl3pPr>
            <a:lvl4pPr>
              <a:defRPr sz="1800">
                <a:solidFill>
                  <a:srgbClr val="EBE6E1"/>
                </a:solidFill>
              </a:defRPr>
            </a:lvl4pPr>
            <a:lvl5pPr>
              <a:defRPr sz="1800">
                <a:solidFill>
                  <a:srgbClr val="EBE6E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0CF6BF-407F-492C-8321-F753C9655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37344"/>
            <a:ext cx="3932237" cy="3831644"/>
          </a:xfrm>
        </p:spPr>
        <p:txBody>
          <a:bodyPr/>
          <a:lstStyle>
            <a:lvl1pPr marL="0" indent="0">
              <a:buNone/>
              <a:defRPr sz="1600">
                <a:solidFill>
                  <a:srgbClr val="EBE6E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FEF60B-796E-41DE-8BD7-64DA2B19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31AF5D-F3AA-4778-A1F7-E469921E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9CB09E-94A3-4CD7-B2C7-D2792BA0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3818E31-AFD5-4289-8238-116DF4575B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8E7848F-DF9E-4A51-9BCE-72A9F6EC5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5C0BB81-64CF-4B70-90F8-FD8CCE3CFB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3EF97AD-0E8B-4172-B1A9-735BEA59745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1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F8A80-E449-41DA-987B-BC99C1075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74745"/>
            <a:ext cx="3932237" cy="1297895"/>
          </a:xfrm>
        </p:spPr>
        <p:txBody>
          <a:bodyPr anchor="t">
            <a:normAutofit/>
          </a:bodyPr>
          <a:lstStyle>
            <a:lvl1pPr>
              <a:defRPr sz="28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1C1180E-87D6-4CD8-B5E1-0C5EA8ADC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14DB1E-6204-49CB-8194-1A3421520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72640"/>
            <a:ext cx="3932237" cy="3796347"/>
          </a:xfrm>
        </p:spPr>
        <p:txBody>
          <a:bodyPr/>
          <a:lstStyle>
            <a:lvl1pPr marL="0" indent="0">
              <a:buNone/>
              <a:defRPr sz="1600">
                <a:solidFill>
                  <a:srgbClr val="EBE6E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A257A3-319C-4B4A-B1D3-47B6989DC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2CD287-5824-47FF-BD09-9FDB1CE9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F75DB1-A869-4D50-86F1-46FF4B5B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52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0B854FB-3E7B-41B2-A416-160FEFF13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7E7167-FE43-4774-BF83-26F1F0A73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2E40EC-3988-4C17-8106-BA60720FF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AB1A9-93F9-46C8-A911-6E46553F94D0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1B62C2-99C6-4B11-8AC4-06BE9297A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D4FFBF-597C-48C8-B18E-A3CC7AF94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45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EBE6E1"/>
          </a:solidFill>
          <a:latin typeface="Gotham HTF Book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288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991571C3-1D96-4A5C-83C9-786C6D963C52}"/>
                  </a:ext>
                </a:extLst>
              </p14:cNvPr>
              <p14:cNvContentPartPr/>
              <p14:nvPr/>
            </p14:nvContentPartPr>
            <p14:xfrm>
              <a:off x="10607797" y="1189652"/>
              <a:ext cx="11160" cy="1224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991571C3-1D96-4A5C-83C9-786C6D963C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98797" y="1181012"/>
                <a:ext cx="28800" cy="2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Agrupar 6">
            <a:extLst>
              <a:ext uri="{FF2B5EF4-FFF2-40B4-BE49-F238E27FC236}">
                <a16:creationId xmlns:a16="http://schemas.microsoft.com/office/drawing/2014/main" id="{EB66387A-9039-40C5-BB8C-E9605672EFFD}"/>
              </a:ext>
            </a:extLst>
          </p:cNvPr>
          <p:cNvGrpSpPr/>
          <p:nvPr/>
        </p:nvGrpSpPr>
        <p:grpSpPr>
          <a:xfrm>
            <a:off x="3146634" y="2856411"/>
            <a:ext cx="5898733" cy="795451"/>
            <a:chOff x="3155042" y="3498066"/>
            <a:chExt cx="6069151" cy="818432"/>
          </a:xfrm>
        </p:grpSpPr>
        <p:pic>
          <p:nvPicPr>
            <p:cNvPr id="8" name="Gráfico 7">
              <a:extLst>
                <a:ext uri="{FF2B5EF4-FFF2-40B4-BE49-F238E27FC236}">
                  <a16:creationId xmlns:a16="http://schemas.microsoft.com/office/drawing/2014/main" id="{5A37AE72-FEC0-4661-8207-5C8EAF6A9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55042" y="3498066"/>
              <a:ext cx="2940958" cy="818432"/>
            </a:xfrm>
            <a:prstGeom prst="rect">
              <a:avLst/>
            </a:prstGeom>
          </p:spPr>
        </p:pic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92D1C1D3-FC9C-4264-8B8D-7B12A96A2EE5}"/>
                </a:ext>
              </a:extLst>
            </p:cNvPr>
            <p:cNvCxnSpPr>
              <a:cxnSpLocks/>
            </p:cNvCxnSpPr>
            <p:nvPr/>
          </p:nvCxnSpPr>
          <p:spPr>
            <a:xfrm>
              <a:off x="6315261" y="3602464"/>
              <a:ext cx="2" cy="7140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Gráfico 9">
              <a:extLst>
                <a:ext uri="{FF2B5EF4-FFF2-40B4-BE49-F238E27FC236}">
                  <a16:creationId xmlns:a16="http://schemas.microsoft.com/office/drawing/2014/main" id="{D242E352-84F1-4FB6-BAF6-BD92A70F8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537729" y="3602464"/>
              <a:ext cx="2686464" cy="714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5896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FLUXO DE TRABALHO EM PROJETOS DE IA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1D60ABC-DE5B-15EC-5A3E-80277B7E743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88879" y="2008841"/>
            <a:ext cx="9414242" cy="363482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3C81F26-ACCB-1436-1E1D-428B4D4BFEF1}"/>
              </a:ext>
            </a:extLst>
          </p:cNvPr>
          <p:cNvSpPr txBox="1"/>
          <p:nvPr/>
        </p:nvSpPr>
        <p:spPr>
          <a:xfrm>
            <a:off x="614548" y="6113516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</a:t>
            </a:r>
            <a:r>
              <a:rPr lang="pt-BR" dirty="0" err="1">
                <a:solidFill>
                  <a:schemeClr val="bg1"/>
                </a:solidFill>
              </a:rPr>
              <a:t>efagundes.com</a:t>
            </a:r>
            <a:r>
              <a:rPr lang="pt-BR" dirty="0">
                <a:solidFill>
                  <a:schemeClr val="bg1"/>
                </a:solidFill>
              </a:rPr>
              <a:t>/projetos-de-</a:t>
            </a:r>
            <a:r>
              <a:rPr lang="pt-BR" dirty="0" err="1">
                <a:solidFill>
                  <a:schemeClr val="bg1"/>
                </a:solidFill>
              </a:rPr>
              <a:t>inteligencia</a:t>
            </a:r>
            <a:r>
              <a:rPr lang="pt-BR" dirty="0">
                <a:solidFill>
                  <a:schemeClr val="bg1"/>
                </a:solidFill>
              </a:rPr>
              <a:t>-artificial/</a:t>
            </a:r>
          </a:p>
        </p:txBody>
      </p:sp>
    </p:spTree>
    <p:extLst>
      <p:ext uri="{BB962C8B-B14F-4D97-AF65-F5344CB8AC3E}">
        <p14:creationId xmlns:p14="http://schemas.microsoft.com/office/powerpoint/2010/main" val="630965028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DESAFIOS COMUNS NAS ARQUITETURAS DE IA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67441F2-1FEE-1CC5-7F9E-12A27225E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30774"/>
            <a:ext cx="9999166" cy="384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Projetar e manter arquiteturas de IA envolve desafios importantes. </a:t>
            </a:r>
            <a:r>
              <a:rPr lang="pt-BR" sz="2000" b="1" dirty="0">
                <a:solidFill>
                  <a:schemeClr val="bg1"/>
                </a:solidFill>
              </a:rPr>
              <a:t>Escalabilidade</a:t>
            </a:r>
            <a:r>
              <a:rPr lang="pt-BR" sz="2000" dirty="0">
                <a:solidFill>
                  <a:schemeClr val="bg1"/>
                </a:solidFill>
              </a:rPr>
              <a:t> é uma preocupação constante, pois os sistemas precisam crescer conforme aumentam os volumes de dados e usuários. </a:t>
            </a:r>
          </a:p>
          <a:p>
            <a:pPr algn="just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A </a:t>
            </a:r>
            <a:r>
              <a:rPr lang="pt-BR" sz="2000" b="1" dirty="0">
                <a:solidFill>
                  <a:schemeClr val="bg1"/>
                </a:solidFill>
              </a:rPr>
              <a:t>manutenção e atualização de modelos</a:t>
            </a:r>
            <a:r>
              <a:rPr lang="pt-BR" sz="2000" dirty="0">
                <a:solidFill>
                  <a:schemeClr val="bg1"/>
                </a:solidFill>
              </a:rPr>
              <a:t> é outro desafio, já que os modelos devem ser ajustados periodicamente para garantir precisão.</a:t>
            </a: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Além disso, </a:t>
            </a:r>
            <a:r>
              <a:rPr lang="pt-BR" sz="2000" b="1" dirty="0">
                <a:solidFill>
                  <a:schemeClr val="bg1"/>
                </a:solidFill>
              </a:rPr>
              <a:t>considerações éticas e de governança</a:t>
            </a:r>
            <a:r>
              <a:rPr lang="pt-BR" sz="2000" dirty="0">
                <a:solidFill>
                  <a:schemeClr val="bg1"/>
                </a:solidFill>
              </a:rPr>
              <a:t> são cruciais. </a:t>
            </a:r>
          </a:p>
          <a:p>
            <a:pPr algn="just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Garantir a transparência dos algoritmos, evitar vieses e proteger dados sensíveis são preocupações fundamentais para assegurar o uso responsável da IA.</a:t>
            </a:r>
          </a:p>
        </p:txBody>
      </p:sp>
    </p:spTree>
    <p:extLst>
      <p:ext uri="{BB962C8B-B14F-4D97-AF65-F5344CB8AC3E}">
        <p14:creationId xmlns:p14="http://schemas.microsoft.com/office/powerpoint/2010/main" val="2792749833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PONTOS CHAVE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638109"/>
            <a:ext cx="9999166" cy="5219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pt-BR" sz="1400" b="1" dirty="0">
                <a:solidFill>
                  <a:schemeClr val="bg1"/>
                </a:solidFill>
              </a:rPr>
              <a:t>Importância</a:t>
            </a:r>
            <a:r>
              <a:rPr lang="pt-BR" sz="1400" dirty="0">
                <a:solidFill>
                  <a:schemeClr val="bg1"/>
                </a:solidFill>
              </a:rPr>
              <a:t>: Estruturas de IA são cruciais para decisões estratégicas.</a:t>
            </a:r>
          </a:p>
          <a:p>
            <a:pPr>
              <a:buNone/>
            </a:pPr>
            <a:endParaRPr lang="pt-BR" sz="1400" b="1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sz="1400" b="1" dirty="0">
                <a:solidFill>
                  <a:schemeClr val="bg1"/>
                </a:solidFill>
              </a:rPr>
              <a:t>Produtos Comuns</a:t>
            </a:r>
            <a:r>
              <a:rPr lang="pt-BR" sz="1400" dirty="0">
                <a:solidFill>
                  <a:schemeClr val="bg1"/>
                </a:solidFill>
              </a:rPr>
              <a:t>:</a:t>
            </a:r>
          </a:p>
          <a:p>
            <a:pPr>
              <a:buNone/>
            </a:pPr>
            <a:r>
              <a:rPr lang="pt-BR" sz="1400" dirty="0">
                <a:solidFill>
                  <a:schemeClr val="bg1"/>
                </a:solidFill>
              </a:rPr>
              <a:t>Sistemas de recomendação (</a:t>
            </a:r>
            <a:r>
              <a:rPr lang="pt-BR" sz="1400" dirty="0" err="1">
                <a:solidFill>
                  <a:schemeClr val="bg1"/>
                </a:solidFill>
              </a:rPr>
              <a:t>ex</a:t>
            </a:r>
            <a:r>
              <a:rPr lang="pt-BR" sz="1400" dirty="0">
                <a:solidFill>
                  <a:schemeClr val="bg1"/>
                </a:solidFill>
              </a:rPr>
              <a:t>: </a:t>
            </a:r>
            <a:r>
              <a:rPr lang="pt-BR" sz="1400" dirty="0" err="1">
                <a:solidFill>
                  <a:schemeClr val="bg1"/>
                </a:solidFill>
              </a:rPr>
              <a:t>telecom</a:t>
            </a:r>
            <a:r>
              <a:rPr lang="pt-BR" sz="1400" dirty="0">
                <a:solidFill>
                  <a:schemeClr val="bg1"/>
                </a:solidFill>
              </a:rPr>
              <a:t>).</a:t>
            </a:r>
          </a:p>
          <a:p>
            <a:pPr>
              <a:buNone/>
            </a:pPr>
            <a:r>
              <a:rPr lang="pt-BR" sz="1400" dirty="0">
                <a:solidFill>
                  <a:schemeClr val="bg1"/>
                </a:solidFill>
              </a:rPr>
              <a:t>NLP (</a:t>
            </a:r>
            <a:r>
              <a:rPr lang="pt-BR" sz="1400" dirty="0" err="1">
                <a:solidFill>
                  <a:schemeClr val="bg1"/>
                </a:solidFill>
              </a:rPr>
              <a:t>chatbots</a:t>
            </a:r>
            <a:r>
              <a:rPr lang="pt-BR" sz="1400" dirty="0">
                <a:solidFill>
                  <a:schemeClr val="bg1"/>
                </a:solidFill>
              </a:rPr>
              <a:t>).</a:t>
            </a:r>
          </a:p>
          <a:p>
            <a:pPr>
              <a:buNone/>
            </a:pPr>
            <a:r>
              <a:rPr lang="pt-BR" sz="1400" dirty="0">
                <a:solidFill>
                  <a:schemeClr val="bg1"/>
                </a:solidFill>
              </a:rPr>
              <a:t>Visão computacional (inspeção de qualidade).</a:t>
            </a:r>
          </a:p>
          <a:p>
            <a:pPr>
              <a:buNone/>
            </a:pPr>
            <a:r>
              <a:rPr lang="pt-BR" sz="1400" dirty="0">
                <a:solidFill>
                  <a:schemeClr val="bg1"/>
                </a:solidFill>
              </a:rPr>
              <a:t>Análise preditiva (previsão de </a:t>
            </a:r>
            <a:r>
              <a:rPr lang="pt-BR" sz="1400" dirty="0" err="1">
                <a:solidFill>
                  <a:schemeClr val="bg1"/>
                </a:solidFill>
              </a:rPr>
              <a:t>churn</a:t>
            </a:r>
            <a:r>
              <a:rPr lang="pt-BR" sz="1400" dirty="0">
                <a:solidFill>
                  <a:schemeClr val="bg1"/>
                </a:solidFill>
              </a:rPr>
              <a:t>).</a:t>
            </a:r>
          </a:p>
          <a:p>
            <a:pPr>
              <a:buNone/>
            </a:pPr>
            <a:endParaRPr lang="pt-BR" sz="1400" b="1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sz="1400" b="1" dirty="0">
                <a:solidFill>
                  <a:schemeClr val="bg1"/>
                </a:solidFill>
              </a:rPr>
              <a:t>Componentes</a:t>
            </a:r>
            <a:r>
              <a:rPr lang="pt-BR" sz="1400" dirty="0">
                <a:solidFill>
                  <a:schemeClr val="bg1"/>
                </a:solidFill>
              </a:rPr>
              <a:t>:</a:t>
            </a:r>
          </a:p>
          <a:p>
            <a:pPr>
              <a:buNone/>
            </a:pPr>
            <a:r>
              <a:rPr lang="pt-BR" sz="1400" dirty="0">
                <a:solidFill>
                  <a:schemeClr val="bg1"/>
                </a:solidFill>
              </a:rPr>
              <a:t>ETL: Coleta e preparação de dados.</a:t>
            </a:r>
          </a:p>
          <a:p>
            <a:pPr>
              <a:buNone/>
            </a:pPr>
            <a:r>
              <a:rPr lang="pt-BR" sz="1400" dirty="0">
                <a:solidFill>
                  <a:schemeClr val="bg1"/>
                </a:solidFill>
              </a:rPr>
              <a:t>Armazenamento: Data </a:t>
            </a:r>
            <a:r>
              <a:rPr lang="pt-BR" sz="1400" dirty="0" err="1">
                <a:solidFill>
                  <a:schemeClr val="bg1"/>
                </a:solidFill>
              </a:rPr>
              <a:t>Lakes</a:t>
            </a:r>
            <a:r>
              <a:rPr lang="pt-BR" sz="1400" dirty="0">
                <a:solidFill>
                  <a:schemeClr val="bg1"/>
                </a:solidFill>
              </a:rPr>
              <a:t> e bancos de dados.</a:t>
            </a:r>
          </a:p>
          <a:p>
            <a:pPr>
              <a:buNone/>
            </a:pPr>
            <a:r>
              <a:rPr lang="pt-BR" sz="1400" dirty="0">
                <a:solidFill>
                  <a:schemeClr val="bg1"/>
                </a:solidFill>
              </a:rPr>
              <a:t>Algoritmos: Treinamento e implantação.</a:t>
            </a:r>
          </a:p>
          <a:p>
            <a:pPr>
              <a:buNone/>
            </a:pPr>
            <a:r>
              <a:rPr lang="pt-BR" sz="1400" dirty="0">
                <a:solidFill>
                  <a:schemeClr val="bg1"/>
                </a:solidFill>
              </a:rPr>
              <a:t>Orquestração: Gerenciamento de fluxo de trabalho.</a:t>
            </a:r>
          </a:p>
          <a:p>
            <a:pPr>
              <a:buNone/>
            </a:pPr>
            <a:endParaRPr lang="pt-BR" sz="1400" b="1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sz="1400" b="1" dirty="0">
                <a:solidFill>
                  <a:schemeClr val="bg1"/>
                </a:solidFill>
              </a:rPr>
              <a:t>Desafios</a:t>
            </a:r>
            <a:r>
              <a:rPr lang="pt-BR" sz="1400" dirty="0">
                <a:solidFill>
                  <a:schemeClr val="bg1"/>
                </a:solidFill>
              </a:rPr>
              <a:t>:</a:t>
            </a:r>
          </a:p>
          <a:p>
            <a:pPr>
              <a:buNone/>
            </a:pPr>
            <a:r>
              <a:rPr lang="pt-BR" sz="1400" dirty="0">
                <a:solidFill>
                  <a:schemeClr val="bg1"/>
                </a:solidFill>
              </a:rPr>
              <a:t>Escalabilidade.</a:t>
            </a:r>
          </a:p>
          <a:p>
            <a:pPr>
              <a:buNone/>
            </a:pPr>
            <a:r>
              <a:rPr lang="pt-BR" sz="1400" dirty="0">
                <a:solidFill>
                  <a:schemeClr val="bg1"/>
                </a:solidFill>
              </a:rPr>
              <a:t>Manutenção de modelos.</a:t>
            </a:r>
          </a:p>
          <a:p>
            <a:pPr>
              <a:buNone/>
            </a:pPr>
            <a:r>
              <a:rPr lang="pt-BR" sz="1400" dirty="0">
                <a:solidFill>
                  <a:schemeClr val="bg1"/>
                </a:solidFill>
              </a:rPr>
              <a:t>Governança ética.</a:t>
            </a:r>
          </a:p>
          <a:p>
            <a:pPr>
              <a:buNone/>
            </a:pPr>
            <a:endParaRPr lang="pt-BR" sz="1400" b="1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sz="1400" b="1" dirty="0">
                <a:solidFill>
                  <a:schemeClr val="bg1"/>
                </a:solidFill>
              </a:rPr>
              <a:t>Conclusão</a:t>
            </a:r>
            <a:r>
              <a:rPr lang="pt-BR" sz="1400" dirty="0">
                <a:solidFill>
                  <a:schemeClr val="bg1"/>
                </a:solidFill>
              </a:rPr>
              <a:t>: Entender arquiteturas de IA empodera líderes a tomar decisões informadas e impulsionar a inovação.</a:t>
            </a:r>
          </a:p>
        </p:txBody>
      </p:sp>
    </p:spTree>
    <p:extLst>
      <p:ext uri="{BB962C8B-B14F-4D97-AF65-F5344CB8AC3E}">
        <p14:creationId xmlns:p14="http://schemas.microsoft.com/office/powerpoint/2010/main" val="2903114693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4225211-3356-4E3C-A3E2-C16285F4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3724"/>
            <a:ext cx="10515600" cy="1325563"/>
          </a:xfrm>
        </p:spPr>
        <p:txBody>
          <a:bodyPr/>
          <a:lstStyle/>
          <a:p>
            <a:pPr algn="ctr"/>
            <a:r>
              <a:rPr lang="pt-BR" spc="300" dirty="0"/>
              <a:t>OBRIGADO!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CAA9574-01EC-44A3-8D2B-07551D5EB09B}"/>
              </a:ext>
            </a:extLst>
          </p:cNvPr>
          <p:cNvGrpSpPr/>
          <p:nvPr/>
        </p:nvGrpSpPr>
        <p:grpSpPr>
          <a:xfrm>
            <a:off x="4106463" y="3702561"/>
            <a:ext cx="3979075" cy="421899"/>
            <a:chOff x="3155042" y="3498066"/>
            <a:chExt cx="6069151" cy="818432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E6B29D99-845C-4977-B94B-F4D95E294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55042" y="3498066"/>
              <a:ext cx="2940958" cy="818432"/>
            </a:xfrm>
            <a:prstGeom prst="rect">
              <a:avLst/>
            </a:prstGeom>
          </p:spPr>
        </p:pic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B24FE076-BE11-4B39-9D5B-A11741B129B0}"/>
                </a:ext>
              </a:extLst>
            </p:cNvPr>
            <p:cNvCxnSpPr>
              <a:cxnSpLocks/>
            </p:cNvCxnSpPr>
            <p:nvPr/>
          </p:nvCxnSpPr>
          <p:spPr>
            <a:xfrm>
              <a:off x="6315261" y="3602464"/>
              <a:ext cx="2" cy="7140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D5166B89-EAE8-45E5-8076-D4755961F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37729" y="3602464"/>
              <a:ext cx="2686464" cy="714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7679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96F976F-7C42-47C9-8A36-B5F2FB2432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ARQUITETURAS COMUNS EM IA PARA MANAGERS E LÍDERES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010CCDB9-47A3-4DF6-8F6B-C8540F1B4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pt-BR" sz="1200" dirty="0"/>
              <a:t>ENTENDER AS ARQUITETURAS DE IA É ESSENCIAL PARA LÍDERES E GERENTES QUE BUSCAM IMPULSIONAR A INOVAÇÃO E TRANSFORMAR SEUS NEGÓCIOS. ESTE TÓPICO ABORDARÁ OS PRODUTOS MAIS COMUNS EM IA, COMO SISTEMAS DE RECOMENDAÇÃO, PROCESSAMENTO DE LINGUAGEM NATURAL E VISÃO COMPUTACIONAL. VAMOS EXPLORAR OS PRINCIPAIS COMPONENTES DE UM SISTEMA DE IA, INCLUINDO ETL, ARMAZENAMENTO DE DADOS E ALGORITMOS DE APRENDIZADO DE MÁQUINA. AO FINAL, VOCÊ TERÁ UMA VISÃO CLARA DAS ESTRUTURAS QUE SUSTENTAM SOLUÇÕES DE IA, CAPACITANDO SUAS DECISÕES ESTRATÉGICAS.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52060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AE96E99-7FEC-476C-8F52-6361DF406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PRONTO PARA TRANSFORMAR SEUS DADOS EM INTELIGÊNCIA? DESCUBRA COMO AS ARQUITETURAS DE IA PODEM REVOLUCIONAR SEU NEGÓCIO!"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371EE1C-FEB7-4EC1-B08A-5B2D38260B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INOVE COM CONFIANÇA: ENTENDA AS ARQUITETURAS DE IA E LIDERE A PRÓXIMA GRANDE MUDANÇA EM SUA EMPRESA!</a:t>
            </a:r>
          </a:p>
        </p:txBody>
      </p:sp>
    </p:spTree>
    <p:extLst>
      <p:ext uri="{BB962C8B-B14F-4D97-AF65-F5344CB8AC3E}">
        <p14:creationId xmlns:p14="http://schemas.microsoft.com/office/powerpoint/2010/main" val="3934612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972888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A IMPORTÂNCIA DE SE CONHECER DIFERENTES PRODUTOS E ARQUITETURAS EM IA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15718"/>
            <a:ext cx="9999166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pt-BR" sz="2000" dirty="0">
                <a:solidFill>
                  <a:schemeClr val="bg1"/>
                </a:solidFill>
              </a:rPr>
              <a:t>As arquiteturas de IA desempenham um papel central no sucesso de soluções baseadas em inteligência artificial. </a:t>
            </a:r>
          </a:p>
          <a:p>
            <a:pPr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sz="2000" dirty="0">
                <a:solidFill>
                  <a:schemeClr val="bg1"/>
                </a:solidFill>
              </a:rPr>
              <a:t>Para managers e líderes, entender essas arquiteturas vai além do conhecimento técnico: trata-se de garantir que os sistemas de IA sejam desenvolvidos de forma eficiente, escalável e com impacto direto nos objetivos de negócios.</a:t>
            </a:r>
          </a:p>
          <a:p>
            <a:endParaRPr lang="pt-BR" sz="20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sz="2000" dirty="0">
                <a:solidFill>
                  <a:schemeClr val="bg1"/>
                </a:solidFill>
              </a:rPr>
              <a:t>As arquiteturas definem como os dados são coletados, processados e utilizados por algoritmos de aprendizado de máquina para gerar insights e automações. </a:t>
            </a:r>
          </a:p>
          <a:p>
            <a:pPr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sz="2000" dirty="0">
                <a:solidFill>
                  <a:schemeClr val="bg1"/>
                </a:solidFill>
              </a:rPr>
              <a:t>Além disso, influenciam a capacidade de adaptação e evolução dos sistemas conforme os requisitos de mercado mudam.</a:t>
            </a:r>
          </a:p>
        </p:txBody>
      </p:sp>
    </p:spTree>
    <p:extLst>
      <p:ext uri="{BB962C8B-B14F-4D97-AF65-F5344CB8AC3E}">
        <p14:creationId xmlns:p14="http://schemas.microsoft.com/office/powerpoint/2010/main" val="2162870920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ABD2FFC4-3AE9-1ACA-520C-36C4B6B92211}"/>
              </a:ext>
            </a:extLst>
          </p:cNvPr>
          <p:cNvSpPr txBox="1"/>
          <p:nvPr/>
        </p:nvSpPr>
        <p:spPr>
          <a:xfrm>
            <a:off x="220731" y="5847591"/>
            <a:ext cx="11750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</a:t>
            </a:r>
            <a:r>
              <a:rPr lang="pt-BR" dirty="0" err="1">
                <a:solidFill>
                  <a:schemeClr val="bg1"/>
                </a:solidFill>
              </a:rPr>
              <a:t>markovate.com</a:t>
            </a:r>
            <a:r>
              <a:rPr lang="pt-BR" dirty="0">
                <a:solidFill>
                  <a:schemeClr val="bg1"/>
                </a:solidFill>
              </a:rPr>
              <a:t>/blog/ai-tech-</a:t>
            </a:r>
            <a:r>
              <a:rPr lang="pt-BR" dirty="0" err="1">
                <a:solidFill>
                  <a:schemeClr val="bg1"/>
                </a:solidFill>
              </a:rPr>
              <a:t>stack</a:t>
            </a:r>
            <a:r>
              <a:rPr lang="pt-BR" dirty="0">
                <a:solidFill>
                  <a:schemeClr val="bg1"/>
                </a:solidFill>
              </a:rPr>
              <a:t>/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07B415B-48D6-6ED3-26D6-4DC110265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551" y="1723695"/>
            <a:ext cx="5680898" cy="388252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95C89CC-FE2C-0ABB-4402-4B76A9D69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972888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A IMPORTÂNCIA DE SE CONHECER DIFERENTES PRODUTOS E ARQUITETURAS EM IA</a:t>
            </a:r>
          </a:p>
        </p:txBody>
      </p:sp>
    </p:spTree>
    <p:extLst>
      <p:ext uri="{BB962C8B-B14F-4D97-AF65-F5344CB8AC3E}">
        <p14:creationId xmlns:p14="http://schemas.microsoft.com/office/powerpoint/2010/main" val="2112955654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VISÃO GERAL DOS PRODUTOS COMUNS EM IA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74728"/>
            <a:ext cx="9999166" cy="446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pt-BR" sz="2000" b="1" dirty="0">
                <a:solidFill>
                  <a:schemeClr val="bg1"/>
                </a:solidFill>
              </a:rPr>
              <a:t>Sistemas de Recomendação</a:t>
            </a:r>
            <a:r>
              <a:rPr lang="pt-BR" sz="2000" dirty="0">
                <a:solidFill>
                  <a:schemeClr val="bg1"/>
                </a:solidFill>
              </a:rPr>
              <a:t>: Personalizam ofertas e conteúdos com base no comportamento do usuário. Em </a:t>
            </a:r>
            <a:r>
              <a:rPr lang="pt-BR" sz="2000" dirty="0" err="1">
                <a:solidFill>
                  <a:schemeClr val="bg1"/>
                </a:solidFill>
              </a:rPr>
              <a:t>telecom</a:t>
            </a:r>
            <a:r>
              <a:rPr lang="pt-BR" sz="2000" dirty="0">
                <a:solidFill>
                  <a:schemeClr val="bg1"/>
                </a:solidFill>
              </a:rPr>
              <a:t>, sugerem planos e pacotes customizados para clientes.</a:t>
            </a:r>
          </a:p>
          <a:p>
            <a:endParaRPr lang="pt-BR" sz="20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sz="2000" b="1" dirty="0">
                <a:solidFill>
                  <a:schemeClr val="bg1"/>
                </a:solidFill>
              </a:rPr>
              <a:t>Processamento de Linguagem Natural (NLP)</a:t>
            </a:r>
            <a:r>
              <a:rPr lang="pt-BR" sz="2000" dirty="0">
                <a:solidFill>
                  <a:schemeClr val="bg1"/>
                </a:solidFill>
              </a:rPr>
              <a:t>: Usado em </a:t>
            </a:r>
            <a:r>
              <a:rPr lang="pt-BR" sz="2000" dirty="0" err="1">
                <a:solidFill>
                  <a:schemeClr val="bg1"/>
                </a:solidFill>
              </a:rPr>
              <a:t>chatbots</a:t>
            </a:r>
            <a:r>
              <a:rPr lang="pt-BR" sz="2000" dirty="0">
                <a:solidFill>
                  <a:schemeClr val="bg1"/>
                </a:solidFill>
              </a:rPr>
              <a:t> e assistentes virtuais para atendimento automatizado. Em </a:t>
            </a:r>
            <a:r>
              <a:rPr lang="pt-BR" sz="2000" dirty="0" err="1">
                <a:solidFill>
                  <a:schemeClr val="bg1"/>
                </a:solidFill>
              </a:rPr>
              <a:t>telecom</a:t>
            </a:r>
            <a:r>
              <a:rPr lang="pt-BR" sz="2000" dirty="0">
                <a:solidFill>
                  <a:schemeClr val="bg1"/>
                </a:solidFill>
              </a:rPr>
              <a:t>, resolve problemas técnicos e melhora o atendimento ao cliente.</a:t>
            </a:r>
          </a:p>
          <a:p>
            <a:endParaRPr lang="pt-BR" sz="20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sz="2000" b="1" dirty="0">
                <a:solidFill>
                  <a:schemeClr val="bg1"/>
                </a:solidFill>
              </a:rPr>
              <a:t>Visão Computacional</a:t>
            </a:r>
            <a:r>
              <a:rPr lang="pt-BR" sz="2000" dirty="0">
                <a:solidFill>
                  <a:schemeClr val="bg1"/>
                </a:solidFill>
              </a:rPr>
              <a:t>: Analisa imagens e vídeos. Em </a:t>
            </a:r>
            <a:r>
              <a:rPr lang="pt-BR" sz="2000" dirty="0" err="1">
                <a:solidFill>
                  <a:schemeClr val="bg1"/>
                </a:solidFill>
              </a:rPr>
              <a:t>telecom</a:t>
            </a:r>
            <a:r>
              <a:rPr lang="pt-BR" sz="2000" dirty="0">
                <a:solidFill>
                  <a:schemeClr val="bg1"/>
                </a:solidFill>
              </a:rPr>
              <a:t>, identifica falhas em torres de transmissão e infraestrutura usando drones e sistemas automáticos.</a:t>
            </a:r>
          </a:p>
          <a:p>
            <a:endParaRPr lang="pt-BR" sz="20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sz="2000" b="1" dirty="0">
                <a:solidFill>
                  <a:schemeClr val="bg1"/>
                </a:solidFill>
              </a:rPr>
              <a:t>Análise Preditiva</a:t>
            </a:r>
            <a:r>
              <a:rPr lang="pt-BR" sz="2000" dirty="0">
                <a:solidFill>
                  <a:schemeClr val="bg1"/>
                </a:solidFill>
              </a:rPr>
              <a:t>: Antecipação de tendências e comportamentos futuros. Em </a:t>
            </a:r>
            <a:r>
              <a:rPr lang="pt-BR" sz="2000" dirty="0" err="1">
                <a:solidFill>
                  <a:schemeClr val="bg1"/>
                </a:solidFill>
              </a:rPr>
              <a:t>telecom</a:t>
            </a:r>
            <a:r>
              <a:rPr lang="pt-BR" sz="2000" dirty="0">
                <a:solidFill>
                  <a:schemeClr val="bg1"/>
                </a:solidFill>
              </a:rPr>
              <a:t>, prevê </a:t>
            </a:r>
            <a:r>
              <a:rPr lang="pt-BR" sz="2000" i="1" dirty="0" err="1">
                <a:solidFill>
                  <a:schemeClr val="bg1"/>
                </a:solidFill>
              </a:rPr>
              <a:t>churn</a:t>
            </a:r>
            <a:r>
              <a:rPr lang="pt-BR" sz="2000" dirty="0">
                <a:solidFill>
                  <a:schemeClr val="bg1"/>
                </a:solidFill>
              </a:rPr>
              <a:t> de clientes e otimiza o desempenho de redes.</a:t>
            </a:r>
          </a:p>
        </p:txBody>
      </p:sp>
    </p:spTree>
    <p:extLst>
      <p:ext uri="{BB962C8B-B14F-4D97-AF65-F5344CB8AC3E}">
        <p14:creationId xmlns:p14="http://schemas.microsoft.com/office/powerpoint/2010/main" val="2618369062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VISÃO GERAL DOS PRODUTOS COMUNS EM IA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B4BC01F-AAD7-5620-D420-C5C4E2DC3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563" y="1623629"/>
            <a:ext cx="6930874" cy="451373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6DDAB9A-283B-151E-1DF9-EAF37175FA73}"/>
              </a:ext>
            </a:extLst>
          </p:cNvPr>
          <p:cNvSpPr txBox="1"/>
          <p:nvPr/>
        </p:nvSpPr>
        <p:spPr>
          <a:xfrm>
            <a:off x="406647" y="6324628"/>
            <a:ext cx="9217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</a:t>
            </a:r>
            <a:r>
              <a:rPr lang="pt-BR" dirty="0" err="1">
                <a:solidFill>
                  <a:schemeClr val="bg1"/>
                </a:solidFill>
              </a:rPr>
              <a:t>tezo.com</a:t>
            </a:r>
            <a:r>
              <a:rPr lang="pt-BR" dirty="0">
                <a:solidFill>
                  <a:schemeClr val="bg1"/>
                </a:solidFill>
              </a:rPr>
              <a:t>/blog/7-effective-ai-use-cases-in-telecom-industry/</a:t>
            </a:r>
          </a:p>
        </p:txBody>
      </p:sp>
    </p:spTree>
    <p:extLst>
      <p:ext uri="{BB962C8B-B14F-4D97-AF65-F5344CB8AC3E}">
        <p14:creationId xmlns:p14="http://schemas.microsoft.com/office/powerpoint/2010/main" val="3335283288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COMPONENTES DE UM SISTEMA DE IA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348800"/>
            <a:ext cx="9999166" cy="550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pt-BR" sz="2000" b="1" dirty="0">
                <a:solidFill>
                  <a:schemeClr val="bg1"/>
                </a:solidFill>
              </a:rPr>
              <a:t>ETL (Extração, Transformação e Carga)</a:t>
            </a:r>
            <a:r>
              <a:rPr lang="pt-BR" sz="2000" dirty="0">
                <a:solidFill>
                  <a:schemeClr val="bg1"/>
                </a:solidFill>
              </a:rPr>
              <a:t>: Coleta dados de diversas fontes, limpa e prepara essas informações, e as armazena em Data </a:t>
            </a:r>
            <a:r>
              <a:rPr lang="pt-BR" sz="2000" dirty="0" err="1">
                <a:solidFill>
                  <a:schemeClr val="bg1"/>
                </a:solidFill>
              </a:rPr>
              <a:t>Lakes</a:t>
            </a:r>
            <a:r>
              <a:rPr lang="pt-BR" sz="2000" dirty="0">
                <a:solidFill>
                  <a:schemeClr val="bg1"/>
                </a:solidFill>
              </a:rPr>
              <a:t> ou Data </a:t>
            </a:r>
            <a:r>
              <a:rPr lang="pt-BR" sz="2000" dirty="0" err="1">
                <a:solidFill>
                  <a:schemeClr val="bg1"/>
                </a:solidFill>
              </a:rPr>
              <a:t>Warehouses</a:t>
            </a:r>
            <a:r>
              <a:rPr lang="pt-BR" sz="2000" dirty="0">
                <a:solidFill>
                  <a:schemeClr val="bg1"/>
                </a:solidFill>
              </a:rPr>
              <a:t> para uso futuro.</a:t>
            </a: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2000" b="1" dirty="0">
                <a:solidFill>
                  <a:schemeClr val="bg1"/>
                </a:solidFill>
              </a:rPr>
              <a:t>Armazenamento de Dados</a:t>
            </a:r>
            <a:r>
              <a:rPr lang="pt-BR" sz="2000" dirty="0">
                <a:solidFill>
                  <a:schemeClr val="bg1"/>
                </a:solidFill>
              </a:rPr>
              <a:t>: Utiliza bancos de dados relacionais e não relacionais. Data </a:t>
            </a:r>
            <a:r>
              <a:rPr lang="pt-BR" sz="2000" dirty="0" err="1">
                <a:solidFill>
                  <a:schemeClr val="bg1"/>
                </a:solidFill>
              </a:rPr>
              <a:t>Lakes</a:t>
            </a:r>
            <a:r>
              <a:rPr lang="pt-BR" sz="2000" dirty="0">
                <a:solidFill>
                  <a:schemeClr val="bg1"/>
                </a:solidFill>
              </a:rPr>
              <a:t> são usados para armazenar grandes volumes de dados brutos.</a:t>
            </a: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2000" b="1" dirty="0">
                <a:solidFill>
                  <a:schemeClr val="bg1"/>
                </a:solidFill>
              </a:rPr>
              <a:t>Processamento de Algoritmos de IA</a:t>
            </a:r>
            <a:r>
              <a:rPr lang="pt-BR" sz="2000" dirty="0">
                <a:solidFill>
                  <a:schemeClr val="bg1"/>
                </a:solidFill>
              </a:rPr>
              <a:t>: Inclui o treinamento, validação e teste de modelos. Após isso, os modelos são implantados para gerar previsões ou automações.</a:t>
            </a: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2000" b="1" dirty="0">
                <a:solidFill>
                  <a:schemeClr val="bg1"/>
                </a:solidFill>
              </a:rPr>
              <a:t>Orquestração de Workflow</a:t>
            </a:r>
            <a:r>
              <a:rPr lang="pt-BR" sz="2000" dirty="0">
                <a:solidFill>
                  <a:schemeClr val="bg1"/>
                </a:solidFill>
              </a:rPr>
              <a:t>: Ferramentas como Apache </a:t>
            </a:r>
            <a:r>
              <a:rPr lang="pt-BR" sz="2000" dirty="0" err="1">
                <a:solidFill>
                  <a:schemeClr val="bg1"/>
                </a:solidFill>
              </a:rPr>
              <a:t>Airflow</a:t>
            </a:r>
            <a:r>
              <a:rPr lang="pt-BR" sz="2000" dirty="0">
                <a:solidFill>
                  <a:schemeClr val="bg1"/>
                </a:solidFill>
              </a:rPr>
              <a:t> ou </a:t>
            </a:r>
            <a:r>
              <a:rPr lang="pt-BR" sz="2000" dirty="0" err="1">
                <a:solidFill>
                  <a:schemeClr val="bg1"/>
                </a:solidFill>
              </a:rPr>
              <a:t>Kubeflow</a:t>
            </a:r>
            <a:r>
              <a:rPr lang="pt-BR" sz="2000" dirty="0">
                <a:solidFill>
                  <a:schemeClr val="bg1"/>
                </a:solidFill>
              </a:rPr>
              <a:t> coordenam o fluxo de tarefas de dados e aprendizado de máquina.</a:t>
            </a: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2000" b="1" dirty="0">
                <a:solidFill>
                  <a:schemeClr val="bg1"/>
                </a:solidFill>
              </a:rPr>
              <a:t>Interface de Usuário (UI)</a:t>
            </a:r>
            <a:r>
              <a:rPr lang="pt-BR" sz="2000" dirty="0">
                <a:solidFill>
                  <a:schemeClr val="bg1"/>
                </a:solidFill>
              </a:rPr>
              <a:t>: Dashboards e visualizações traduzem os resultados do modelo em insights práticos, melhorando a tomada de decisões.</a:t>
            </a:r>
          </a:p>
        </p:txBody>
      </p:sp>
    </p:spTree>
    <p:extLst>
      <p:ext uri="{BB962C8B-B14F-4D97-AF65-F5344CB8AC3E}">
        <p14:creationId xmlns:p14="http://schemas.microsoft.com/office/powerpoint/2010/main" val="66553458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FLUXO DE TRABALHO EM PROJETOS DE IA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67441F2-1FEE-1CC5-7F9E-12A27225E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569517"/>
            <a:ext cx="9999166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O fluxo de trabalho em projetos de IA envolve a integração de várias etapas: desde a coleta de dados até a implantação de modelos. </a:t>
            </a: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Equipes de dados e IA trabalham juntas para garantir que as fases de ETL, processamento de algoritmos, e validação ocorram de forma eficiente.</a:t>
            </a: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A colaboração entre engenheiros de dados, cientistas de dados e desenvolvedores é essencial para garantir que os modelos sejam treinados corretamente, escaláveis e capazes de gerar valor contínuo para o negócio. </a:t>
            </a: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A orquestração do workflow, com ferramentas como </a:t>
            </a:r>
            <a:r>
              <a:rPr lang="pt-BR" sz="2000" dirty="0" err="1">
                <a:solidFill>
                  <a:schemeClr val="bg1"/>
                </a:solidFill>
              </a:rPr>
              <a:t>Airflow</a:t>
            </a:r>
            <a:r>
              <a:rPr lang="pt-BR" sz="2000" dirty="0">
                <a:solidFill>
                  <a:schemeClr val="bg1"/>
                </a:solidFill>
              </a:rPr>
              <a:t>, garante que essas fases sejam coordenadas de forma eficaz e ágil.</a:t>
            </a:r>
          </a:p>
        </p:txBody>
      </p:sp>
    </p:spTree>
    <p:extLst>
      <p:ext uri="{BB962C8B-B14F-4D97-AF65-F5344CB8AC3E}">
        <p14:creationId xmlns:p14="http://schemas.microsoft.com/office/powerpoint/2010/main" val="516481667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BFCF1EC4358646AE79F465BB9B8409" ma:contentTypeVersion="14" ma:contentTypeDescription="Crie um novo documento." ma:contentTypeScope="" ma:versionID="a451c875e98e29261f67eb99c1a1efba">
  <xsd:schema xmlns:xsd="http://www.w3.org/2001/XMLSchema" xmlns:xs="http://www.w3.org/2001/XMLSchema" xmlns:p="http://schemas.microsoft.com/office/2006/metadata/properties" xmlns:ns2="953ccb3b-2705-4112-95ce-0ca037f6896f" xmlns:ns3="7ed301e0-5fd8-4552-9558-5c38b7ac6865" targetNamespace="http://schemas.microsoft.com/office/2006/metadata/properties" ma:root="true" ma:fieldsID="534e4703364e8ffcfb476a4e728f2296" ns2:_="" ns3:_="">
    <xsd:import namespace="953ccb3b-2705-4112-95ce-0ca037f6896f"/>
    <xsd:import namespace="7ed301e0-5fd8-4552-9558-5c38b7ac68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ccb3b-2705-4112-95ce-0ca037f689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Marcações de imagem" ma:readOnly="false" ma:fieldId="{5cf76f15-5ced-4ddc-b409-7134ff3c332f}" ma:taxonomyMulti="true" ma:sspId="e2398b20-2c76-408b-9565-673d41e594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d301e0-5fd8-4552-9558-5c38b7ac6865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2b98b6b9-1452-42ea-b891-e6cb1782809f}" ma:internalName="TaxCatchAll" ma:showField="CatchAllData" ma:web="7ed301e0-5fd8-4552-9558-5c38b7ac68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53ccb3b-2705-4112-95ce-0ca037f6896f">
      <Terms xmlns="http://schemas.microsoft.com/office/infopath/2007/PartnerControls"/>
    </lcf76f155ced4ddcb4097134ff3c332f>
    <TaxCatchAll xmlns="7ed301e0-5fd8-4552-9558-5c38b7ac6865" xsi:nil="true"/>
  </documentManagement>
</p:properties>
</file>

<file path=customXml/itemProps1.xml><?xml version="1.0" encoding="utf-8"?>
<ds:datastoreItem xmlns:ds="http://schemas.openxmlformats.org/officeDocument/2006/customXml" ds:itemID="{13360C43-03BF-4A72-B76C-F4DF3D033F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F76DA4-1BFA-4416-A024-C1683C8DE9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3ccb3b-2705-4112-95ce-0ca037f6896f"/>
    <ds:schemaRef ds:uri="7ed301e0-5fd8-4552-9558-5c38b7ac68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99D91CA-B742-46BA-B16C-8792E929F896}">
  <ds:schemaRefs>
    <ds:schemaRef ds:uri="http://schemas.microsoft.com/office/2006/metadata/properties"/>
    <ds:schemaRef ds:uri="http://schemas.microsoft.com/office/infopath/2007/PartnerControls"/>
    <ds:schemaRef ds:uri="953ccb3b-2705-4112-95ce-0ca037f6896f"/>
    <ds:schemaRef ds:uri="7ed301e0-5fd8-4552-9558-5c38b7ac686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860</Words>
  <Application>Microsoft Macintosh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Gotham HTF Book</vt:lpstr>
      <vt:lpstr>Tema do Office</vt:lpstr>
      <vt:lpstr>Apresentação do PowerPoint</vt:lpstr>
      <vt:lpstr>ARQUITETURAS COMUNS EM IA PARA MANAGERS E LÍDERES</vt:lpstr>
      <vt:lpstr>PRONTO PARA TRANSFORMAR SEUS DADOS EM INTELIGÊNCIA? DESCUBRA COMO AS ARQUITETURAS DE IA PODEM REVOLUCIONAR SEU NEGÓCIO!"</vt:lpstr>
      <vt:lpstr>A IMPORTÂNCIA DE SE CONHECER DIFERENTES PRODUTOS E ARQUITETURAS EM IA</vt:lpstr>
      <vt:lpstr>A IMPORTÂNCIA DE SE CONHECER DIFERENTES PRODUTOS E ARQUITETURAS EM IA</vt:lpstr>
      <vt:lpstr>VISÃO GERAL DOS PRODUTOS COMUNS EM IA</vt:lpstr>
      <vt:lpstr>VISÃO GERAL DOS PRODUTOS COMUNS EM IA</vt:lpstr>
      <vt:lpstr>COMPONENTES DE UM SISTEMA DE IA</vt:lpstr>
      <vt:lpstr>FLUXO DE TRABALHO EM PROJETOS DE IA</vt:lpstr>
      <vt:lpstr>FLUXO DE TRABALHO EM PROJETOS DE IA</vt:lpstr>
      <vt:lpstr>DESAFIOS COMUNS NAS ARQUITETURAS DE IA</vt:lpstr>
      <vt:lpstr>PONTOS CHAVE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Juliana Reyes</dc:creator>
  <cp:lastModifiedBy>Ahirton Lopes</cp:lastModifiedBy>
  <cp:revision>30</cp:revision>
  <dcterms:created xsi:type="dcterms:W3CDTF">2024-09-24T15:19:05Z</dcterms:created>
  <dcterms:modified xsi:type="dcterms:W3CDTF">2024-10-17T20:06:09Z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0x010100FDBFCF1EC4358646AE79F465BB9B8409</vt:lpwstr>
  </property>
  <property fmtid="{D5CDD505-2E9C-101B-9397-08002B2CF9AE}" pid="3" name="MediaServiceImageTags">
    <vt:lpwstr/>
  </property>
</Properties>
</file>