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7" r:id="rId6"/>
    <p:sldId id="258" r:id="rId7"/>
    <p:sldId id="567" r:id="rId8"/>
    <p:sldId id="568" r:id="rId9"/>
    <p:sldId id="569" r:id="rId10"/>
    <p:sldId id="566" r:id="rId11"/>
    <p:sldId id="574" r:id="rId12"/>
    <p:sldId id="572" r:id="rId13"/>
    <p:sldId id="571" r:id="rId14"/>
    <p:sldId id="573" r:id="rId15"/>
    <p:sldId id="570" r:id="rId16"/>
    <p:sldId id="541" r:id="rId17"/>
    <p:sldId id="556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5" autoAdjust="0"/>
    <p:restoredTop sz="94558"/>
  </p:normalViewPr>
  <p:slideViewPr>
    <p:cSldViewPr snapToGrid="0">
      <p:cViewPr varScale="1">
        <p:scale>
          <a:sx n="109" d="100"/>
          <a:sy n="109" d="100"/>
        </p:scale>
        <p:origin x="111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Uma equipe bem treinada em habilidades técnicas e interpessoais maximiza o valor das soluções de dados e IA para a organização.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AE02B-7734-3F4B-A057-9FFF9A82174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1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Uma equipe bem treinada em habilidades técnicas e interpessoais maximiza o valor das soluções de dados e IA para a organização.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AE02B-7734-3F4B-A057-9FFF9A82174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Uma equipe bem treinada em habilidades técnicas e interpessoais maximiza o valor das soluções de dados e IA para a organização.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AE02B-7734-3F4B-A057-9FFF9A82174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04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3EE2088-7B0F-B139-9A35-DEDD6C1578D6}"/>
              </a:ext>
            </a:extLst>
          </p:cNvPr>
          <p:cNvSpPr txBox="1"/>
          <p:nvPr/>
        </p:nvSpPr>
        <p:spPr>
          <a:xfrm>
            <a:off x="199695" y="6383646"/>
            <a:ext cx="911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www.datascience-pm.com</a:t>
            </a:r>
            <a:r>
              <a:rPr lang="pt-BR" dirty="0">
                <a:solidFill>
                  <a:schemeClr val="bg1"/>
                </a:solidFill>
              </a:rPr>
              <a:t>/vertical-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-horizontal-</a:t>
            </a:r>
            <a:r>
              <a:rPr lang="pt-BR" dirty="0" err="1">
                <a:solidFill>
                  <a:schemeClr val="bg1"/>
                </a:solidFill>
              </a:rPr>
              <a:t>slicing</a:t>
            </a:r>
            <a:r>
              <a:rPr lang="pt-BR" dirty="0">
                <a:solidFill>
                  <a:schemeClr val="bg1"/>
                </a:solidFill>
              </a:rPr>
              <a:t>-data-</a:t>
            </a:r>
            <a:r>
              <a:rPr lang="pt-BR" dirty="0" err="1">
                <a:solidFill>
                  <a:schemeClr val="bg1"/>
                </a:solidFill>
              </a:rPr>
              <a:t>science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deliverables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208E2F-D6B4-0841-1762-4E697653B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12929"/>
            <a:ext cx="7620000" cy="4635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9B3254-F2FE-143E-64C6-AD5A1073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EXISTEM TIMES MELHOR ADEQUADOS A DIFERENTES METODOLOGIAS</a:t>
            </a:r>
          </a:p>
        </p:txBody>
      </p:sp>
    </p:spTree>
    <p:extLst>
      <p:ext uri="{BB962C8B-B14F-4D97-AF65-F5344CB8AC3E}">
        <p14:creationId xmlns:p14="http://schemas.microsoft.com/office/powerpoint/2010/main" val="261939799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97968"/>
            <a:ext cx="999916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342900" indent="-342900" algn="just"/>
            <a:r>
              <a:rPr lang="pt-BR" sz="2000" b="1" dirty="0">
                <a:solidFill>
                  <a:schemeClr val="bg1"/>
                </a:solidFill>
              </a:rPr>
              <a:t>Horizontal </a:t>
            </a:r>
            <a:r>
              <a:rPr lang="pt-BR" sz="2000" b="1" dirty="0" err="1">
                <a:solidFill>
                  <a:schemeClr val="bg1"/>
                </a:solidFill>
              </a:rPr>
              <a:t>Slicing</a:t>
            </a:r>
            <a:r>
              <a:rPr lang="pt-BR" sz="2000" dirty="0">
                <a:solidFill>
                  <a:schemeClr val="bg1"/>
                </a:solidFill>
              </a:rPr>
              <a:t>, por outro lado, foca na divisão por camadas funcionais, como pré-processamento de dados, modelagem, avaliação, e implantação;</a:t>
            </a:r>
          </a:p>
          <a:p>
            <a:pPr marL="342900" indent="-342900" algn="just"/>
            <a:endParaRPr lang="pt-BR" sz="2000" dirty="0">
              <a:solidFill>
                <a:schemeClr val="bg1"/>
              </a:solidFill>
            </a:endParaRPr>
          </a:p>
          <a:p>
            <a:pPr marL="342900" indent="-342900" algn="just"/>
            <a:r>
              <a:rPr lang="pt-BR" sz="2000" dirty="0">
                <a:solidFill>
                  <a:schemeClr val="bg1"/>
                </a:solidFill>
              </a:rPr>
              <a:t>Cada camada é tratada de forma sequencial, aprofundando-se em uma etapa específica do ciclo CRISP-DM. </a:t>
            </a:r>
          </a:p>
          <a:p>
            <a:pPr marL="342900" indent="-342900" algn="just"/>
            <a:endParaRPr lang="pt-BR" sz="2000" dirty="0">
              <a:solidFill>
                <a:schemeClr val="bg1"/>
              </a:solidFill>
            </a:endParaRPr>
          </a:p>
          <a:p>
            <a:pPr marL="342900" indent="-342900" algn="just"/>
            <a:r>
              <a:rPr lang="pt-BR" sz="2000" dirty="0">
                <a:solidFill>
                  <a:schemeClr val="bg1"/>
                </a:solidFill>
              </a:rPr>
              <a:t>Isso é útil para abordar desafios técnicos complexos, garantir que cada etapa seja otimizada e preparar o terreno para fases subsequentes.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BFE6FE-3CD3-C085-B166-E209E2458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EXISTEM TIMES MELHOR ADEQUADOS A ALGUNS PROJETOS</a:t>
            </a:r>
          </a:p>
        </p:txBody>
      </p:sp>
    </p:spTree>
    <p:extLst>
      <p:ext uri="{BB962C8B-B14F-4D97-AF65-F5344CB8AC3E}">
        <p14:creationId xmlns:p14="http://schemas.microsoft.com/office/powerpoint/2010/main" val="171783431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3EE2088-7B0F-B139-9A35-DEDD6C1578D6}"/>
              </a:ext>
            </a:extLst>
          </p:cNvPr>
          <p:cNvSpPr txBox="1"/>
          <p:nvPr/>
        </p:nvSpPr>
        <p:spPr>
          <a:xfrm>
            <a:off x="199695" y="6568312"/>
            <a:ext cx="9086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www.datascience-pm.com</a:t>
            </a:r>
            <a:r>
              <a:rPr lang="pt-BR" dirty="0">
                <a:solidFill>
                  <a:schemeClr val="bg1"/>
                </a:solidFill>
              </a:rPr>
              <a:t>/vertical-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-horizontal-</a:t>
            </a:r>
            <a:r>
              <a:rPr lang="pt-BR" dirty="0" err="1">
                <a:solidFill>
                  <a:schemeClr val="bg1"/>
                </a:solidFill>
              </a:rPr>
              <a:t>slicing</a:t>
            </a:r>
            <a:r>
              <a:rPr lang="pt-BR" dirty="0">
                <a:solidFill>
                  <a:schemeClr val="bg1"/>
                </a:solidFill>
              </a:rPr>
              <a:t>-data-</a:t>
            </a:r>
            <a:r>
              <a:rPr lang="pt-BR" dirty="0" err="1">
                <a:solidFill>
                  <a:schemeClr val="bg1"/>
                </a:solidFill>
              </a:rPr>
              <a:t>science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deliverables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562559-9E47-A265-2453-3939A54DE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38" y="1571234"/>
            <a:ext cx="6107723" cy="37155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5E58E10-1531-51D1-B4F1-A744FBC7D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EXISTEM TIMES MELHOR ADEQUADOS A DIFERENTES METODOLOGIAS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02DA70-B5D7-49C3-5E81-5926F446ABEF}"/>
              </a:ext>
            </a:extLst>
          </p:cNvPr>
          <p:cNvSpPr txBox="1"/>
          <p:nvPr/>
        </p:nvSpPr>
        <p:spPr>
          <a:xfrm>
            <a:off x="515412" y="5491094"/>
            <a:ext cx="114768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/>
            <a:r>
              <a:rPr lang="pt-BR" sz="1600" dirty="0">
                <a:solidFill>
                  <a:schemeClr val="bg1"/>
                </a:solidFill>
              </a:rPr>
              <a:t>Cada camada é tratada de forma sequencial, aprofundando-se em uma etapa específica do ciclo CRISP-DM. </a:t>
            </a:r>
          </a:p>
          <a:p>
            <a:pPr marL="342900" indent="-342900" algn="just"/>
            <a:endParaRPr lang="pt-BR" sz="1600" dirty="0">
              <a:solidFill>
                <a:schemeClr val="bg1"/>
              </a:solidFill>
            </a:endParaRPr>
          </a:p>
          <a:p>
            <a:pPr marL="342900" indent="-342900" algn="just"/>
            <a:r>
              <a:rPr lang="pt-BR" sz="1600" dirty="0">
                <a:solidFill>
                  <a:schemeClr val="bg1"/>
                </a:solidFill>
              </a:rPr>
              <a:t>Isso é útil para abordar desafios técnicos complexos, garantir que cada etapa seja otimizada e preparar o terreno para fases subsequentes.</a:t>
            </a:r>
          </a:p>
        </p:txBody>
      </p:sp>
    </p:spTree>
    <p:extLst>
      <p:ext uri="{BB962C8B-B14F-4D97-AF65-F5344CB8AC3E}">
        <p14:creationId xmlns:p14="http://schemas.microsoft.com/office/powerpoint/2010/main" val="55010803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2124997"/>
            <a:ext cx="999916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/>
            <a:r>
              <a:rPr lang="pt-BR" sz="2000" dirty="0">
                <a:solidFill>
                  <a:schemeClr val="bg1"/>
                </a:solidFill>
              </a:rPr>
              <a:t>No gerenciamento de </a:t>
            </a:r>
            <a:r>
              <a:rPr lang="pt-BR" sz="2000" b="1" dirty="0">
                <a:solidFill>
                  <a:schemeClr val="bg1"/>
                </a:solidFill>
              </a:rPr>
              <a:t>times de IA</a:t>
            </a:r>
            <a:r>
              <a:rPr lang="pt-BR" sz="2000" dirty="0">
                <a:solidFill>
                  <a:schemeClr val="bg1"/>
                </a:solidFill>
              </a:rPr>
              <a:t>, é importante equilibrar essas abordagens.</a:t>
            </a:r>
          </a:p>
          <a:p>
            <a:pPr marL="342900" indent="-342900"/>
            <a:endParaRPr lang="pt-BR" sz="2000" b="1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Vertical </a:t>
            </a:r>
            <a:r>
              <a:rPr lang="pt-BR" sz="2000" b="1" dirty="0" err="1">
                <a:solidFill>
                  <a:schemeClr val="bg1"/>
                </a:solidFill>
              </a:rPr>
              <a:t>Slicing</a:t>
            </a:r>
            <a:r>
              <a:rPr lang="pt-BR" sz="2000" dirty="0">
                <a:solidFill>
                  <a:schemeClr val="bg1"/>
                </a:solidFill>
              </a:rPr>
              <a:t> envolve equipes multifuncionais que colaboram de forma mais integrada e ágil.</a:t>
            </a:r>
          </a:p>
          <a:p>
            <a:pPr marL="342900" indent="-342900"/>
            <a:endParaRPr lang="pt-BR" sz="20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2000" dirty="0">
                <a:solidFill>
                  <a:schemeClr val="bg1"/>
                </a:solidFill>
              </a:rPr>
              <a:t>Já no </a:t>
            </a:r>
            <a:r>
              <a:rPr lang="pt-BR" sz="2000" b="1" dirty="0">
                <a:solidFill>
                  <a:schemeClr val="bg1"/>
                </a:solidFill>
              </a:rPr>
              <a:t>Horizontal </a:t>
            </a:r>
            <a:r>
              <a:rPr lang="pt-BR" sz="2000" b="1" dirty="0" err="1">
                <a:solidFill>
                  <a:schemeClr val="bg1"/>
                </a:solidFill>
              </a:rPr>
              <a:t>Slicing</a:t>
            </a:r>
            <a:r>
              <a:rPr lang="pt-BR" sz="2000" dirty="0">
                <a:solidFill>
                  <a:schemeClr val="bg1"/>
                </a:solidFill>
              </a:rPr>
              <a:t>, as equipes podem se especializar em suas áreas, como engenheiros de dados focando no ETL, enquanto cientistas de dados lidam com algoritmos.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2000" dirty="0">
                <a:solidFill>
                  <a:schemeClr val="bg1"/>
                </a:solidFill>
              </a:rPr>
              <a:t>Combinar ambas as abordagens pode otimizar a entrega, garantindo que o time atenda tanto às metas de curto prazo (Vertical) quanto à construção de uma arquitetura robusta e escalável (Horizontal), tudo alinhado às fases do CRISP-DM.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DE TIMES DE DADOS E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7618"/>
            <a:ext cx="9144000" cy="1747837"/>
          </a:xfrm>
        </p:spPr>
        <p:txBody>
          <a:bodyPr>
            <a:noAutofit/>
          </a:bodyPr>
          <a:lstStyle/>
          <a:p>
            <a:r>
              <a:rPr lang="pt-BR" sz="1800" dirty="0"/>
              <a:t>O GERENCIAMENTO DE TIMES DE DADOS E INTELIGÊNCIA ARTIFICIAL É UM ASPECTO CRÍTICO PARA QUALQUER ORGANIZAÇÃO QUE BUSCA SE DESTACAR NO MERCADO ATUAL. </a:t>
            </a:r>
          </a:p>
          <a:p>
            <a:r>
              <a:rPr lang="pt-BR" sz="1800" dirty="0"/>
              <a:t>COM A RÁPIDA EVOLUÇÃO DAS TECNOLOGIAS DE DADOS E IA, É ESSENCIAL QUE OS LÍDERES DESENVOLVAM UMA ABORDAGEM ESTRATÉGICA QUE INTEGRE A DIVERSIDADE DE HABILIDADES NECESSÁRIAS PARA O SUCESSO. </a:t>
            </a:r>
          </a:p>
          <a:p>
            <a:r>
              <a:rPr lang="pt-BR" sz="1800" dirty="0"/>
              <a:t>ISSO ENVOLVE NÃO APENAS A CONSTRUÇÃO DE EQUIPES TÉCNICAS ROBUSTAS, MAS TAMBÉM A PROMOÇÃO DE UM AMBIENTE COLABORATIVO ONDE A INOVAÇÃO POSSA PROSPERAR.</a:t>
            </a: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INVISTA NO FUTURO DA SUA EMPRESA: FORME EQUIPES MULTIDISCIPLINARES EM DADOS E IA PARA IMPULSIONAR A INOVAÇÃO E A COMPETITIVIDADE!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ESTÁ PRONTO PARA TRANSFORMAR SUA ORGANIZAÇÃO? COMECE A CONSTRUIR UM TIME DE DADOS E IA COESO E CAPACITADO PARA ALCANÇAR RESULTADOS EXCEPCIONAIS!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GERENCIMANTO DE TIMES DE DADOS E 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53239"/>
            <a:ext cx="9999166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Uma equipe bem estruturada não apenas coleta e analisa dados, mas também transforma essas informações em insights valiosos que podem orientar decisões estratégicas.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desafio está em integrar diferentes competências, como ciência de dados, engenharia de dados e inteligência artificial, promovendo a colaboração entre essas disciplinas.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Nesta seção, vamos explorar a importância de formar e gerenciar equipes diversas e capacitadas, que possam lidar com as complexidades dos projetos de dados e IA e, assim, potencializar a inovação e a eficiência nos processos de negócios.</a:t>
            </a:r>
          </a:p>
        </p:txBody>
      </p:sp>
    </p:spTree>
    <p:extLst>
      <p:ext uri="{BB962C8B-B14F-4D97-AF65-F5344CB8AC3E}">
        <p14:creationId xmlns:p14="http://schemas.microsoft.com/office/powerpoint/2010/main" val="132756624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GERENCIMANTO DE TIMES DE DADOS E 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978964"/>
            <a:ext cx="9999166" cy="465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400" dirty="0">
                <a:solidFill>
                  <a:schemeClr val="bg1"/>
                </a:solidFill>
              </a:rPr>
              <a:t>Gerenciar uma equipe de dados e IA envolve mais do que compreender as funções individuais; é crucial promover a colaboração e alinhar as atividades com os objetivos estratégicos da organização e expectativas de áreas de negócios.</a:t>
            </a:r>
          </a:p>
          <a:p>
            <a:pPr>
              <a:buNone/>
            </a:pPr>
            <a:endParaRPr lang="pt-BR" sz="1400" dirty="0">
              <a:solidFill>
                <a:schemeClr val="bg1"/>
              </a:solidFill>
            </a:endParaRPr>
          </a:p>
          <a:p>
            <a:pPr marL="285750" indent="-285750"/>
            <a:r>
              <a:rPr lang="pt-BR" sz="1400" b="1" dirty="0">
                <a:solidFill>
                  <a:schemeClr val="bg1"/>
                </a:solidFill>
              </a:rPr>
              <a:t>Cientistas de Dados:</a:t>
            </a:r>
            <a:r>
              <a:rPr lang="pt-BR" sz="1400" dirty="0">
                <a:solidFill>
                  <a:schemeClr val="bg1"/>
                </a:solidFill>
              </a:rPr>
              <a:t> Fomentar a comunicação com outras áreas para garantir que suas análises atendam às necessidades de negócios.</a:t>
            </a:r>
          </a:p>
          <a:p>
            <a:pPr marL="285750" indent="-285750"/>
            <a:endParaRPr lang="pt-BR" sz="1400" dirty="0">
              <a:solidFill>
                <a:schemeClr val="bg1"/>
              </a:solidFill>
            </a:endParaRPr>
          </a:p>
          <a:p>
            <a:pPr marL="285750" indent="-285750"/>
            <a:r>
              <a:rPr lang="pt-BR" sz="1400" b="1" dirty="0">
                <a:solidFill>
                  <a:schemeClr val="bg1"/>
                </a:solidFill>
              </a:rPr>
              <a:t>Engenheiros de Dados:</a:t>
            </a:r>
            <a:r>
              <a:rPr lang="pt-BR" sz="1400" dirty="0">
                <a:solidFill>
                  <a:schemeClr val="bg1"/>
                </a:solidFill>
              </a:rPr>
              <a:t> estimulados a facilitar a integração entre equipes e investir em ferramentas que otimizem o fluxo de trabalho.</a:t>
            </a:r>
          </a:p>
          <a:p>
            <a:pPr marL="285750" indent="-285750"/>
            <a:r>
              <a:rPr lang="pt-BR" sz="1400" b="1" dirty="0">
                <a:solidFill>
                  <a:schemeClr val="bg1"/>
                </a:solidFill>
              </a:rPr>
              <a:t>Analistas de Dados/BI:</a:t>
            </a:r>
            <a:r>
              <a:rPr lang="pt-BR" sz="1400" dirty="0">
                <a:solidFill>
                  <a:schemeClr val="bg1"/>
                </a:solidFill>
              </a:rPr>
              <a:t> têm como missão capacitar a apresentação de insights acionáveis que impulsionem decisões estratégicas, com foco em visualização.</a:t>
            </a:r>
          </a:p>
          <a:p>
            <a:pPr marL="285750" indent="-285750"/>
            <a:endParaRPr lang="pt-BR" sz="1400" dirty="0">
              <a:solidFill>
                <a:schemeClr val="bg1"/>
              </a:solidFill>
            </a:endParaRPr>
          </a:p>
          <a:p>
            <a:pPr marL="285750" indent="-285750"/>
            <a:r>
              <a:rPr lang="pt-BR" sz="1400" b="1" dirty="0">
                <a:solidFill>
                  <a:schemeClr val="bg1"/>
                </a:solidFill>
              </a:rPr>
              <a:t>Especialistas em IA:</a:t>
            </a:r>
            <a:r>
              <a:rPr lang="pt-BR" sz="1400" dirty="0">
                <a:solidFill>
                  <a:schemeClr val="bg1"/>
                </a:solidFill>
              </a:rPr>
              <a:t> Criar um ambiente que estimule a inovação e a experimentação com novas tecnologias e casos de uso.</a:t>
            </a:r>
            <a:endParaRPr lang="pt-BR" sz="1400" b="1" dirty="0">
              <a:solidFill>
                <a:schemeClr val="bg1"/>
              </a:solidFill>
            </a:endParaRPr>
          </a:p>
          <a:p>
            <a:pPr marL="285750" indent="-285750"/>
            <a:r>
              <a:rPr lang="pt-BR" sz="1400" b="1" dirty="0">
                <a:solidFill>
                  <a:schemeClr val="bg1"/>
                </a:solidFill>
              </a:rPr>
              <a:t>Gerentes de Projetos / gerente de produtos / </a:t>
            </a:r>
            <a:r>
              <a:rPr lang="pt-BR" sz="1400" b="1" dirty="0" err="1">
                <a:solidFill>
                  <a:schemeClr val="bg1"/>
                </a:solidFill>
              </a:rPr>
              <a:t>squad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leader</a:t>
            </a:r>
            <a:r>
              <a:rPr lang="pt-BR" sz="1400" b="1" dirty="0">
                <a:solidFill>
                  <a:schemeClr val="bg1"/>
                </a:solidFill>
              </a:rPr>
              <a:t>:</a:t>
            </a:r>
            <a:r>
              <a:rPr lang="pt-BR" sz="1400" dirty="0">
                <a:solidFill>
                  <a:schemeClr val="bg1"/>
                </a:solidFill>
              </a:rPr>
              <a:t> Implementar metodologias ágeis para adaptação rápida a mudanças e foco nas metas de negócios/produto.</a:t>
            </a:r>
          </a:p>
          <a:p>
            <a:pPr marL="285750" indent="-285750"/>
            <a:r>
              <a:rPr lang="pt-BR" sz="1400" dirty="0">
                <a:solidFill>
                  <a:schemeClr val="bg1"/>
                </a:solidFill>
              </a:rPr>
              <a:t>Outros perfis próximos como UI/UX, designers conversacionais também devem ser considerados quando cabível.</a:t>
            </a:r>
          </a:p>
          <a:p>
            <a:pPr>
              <a:buNone/>
            </a:pPr>
            <a:endParaRPr lang="pt-BR" sz="1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400" dirty="0">
                <a:solidFill>
                  <a:schemeClr val="bg1"/>
                </a:solidFill>
              </a:rPr>
              <a:t>Um gerenciamento eficaz promove uma cultura colaborativa que maximiza as habilidades individuais, gerando maior valor nas iniciativas de inteligência artificial.</a:t>
            </a:r>
          </a:p>
        </p:txBody>
      </p:sp>
    </p:spTree>
    <p:extLst>
      <p:ext uri="{BB962C8B-B14F-4D97-AF65-F5344CB8AC3E}">
        <p14:creationId xmlns:p14="http://schemas.microsoft.com/office/powerpoint/2010/main" val="18910436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GERENCIMANTO DE TIMES DE DADOS E 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97968"/>
            <a:ext cx="9999166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800" dirty="0">
                <a:solidFill>
                  <a:schemeClr val="bg1"/>
                </a:solidFill>
              </a:rPr>
              <a:t>Para gerenciar equipes de dados e IA, é essencial desenvolver um conjunto diversificado de habilidades:</a:t>
            </a:r>
          </a:p>
          <a:p>
            <a:pPr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1800" b="1" dirty="0">
                <a:solidFill>
                  <a:schemeClr val="bg1"/>
                </a:solidFill>
              </a:rPr>
              <a:t>Técnicas:</a:t>
            </a:r>
            <a:r>
              <a:rPr lang="pt-BR" sz="1800" dirty="0">
                <a:solidFill>
                  <a:schemeClr val="bg1"/>
                </a:solidFill>
              </a:rPr>
              <a:t> Conhecimento em linguagens de programação (Python, </a:t>
            </a:r>
            <a:r>
              <a:rPr lang="pt-BR" sz="1800" dirty="0" err="1">
                <a:solidFill>
                  <a:schemeClr val="bg1"/>
                </a:solidFill>
              </a:rPr>
              <a:t>R</a:t>
            </a:r>
            <a:r>
              <a:rPr lang="pt-BR" sz="1800" dirty="0">
                <a:solidFill>
                  <a:schemeClr val="bg1"/>
                </a:solidFill>
              </a:rPr>
              <a:t>) e ferramentas de Big Data.</a:t>
            </a:r>
          </a:p>
          <a:p>
            <a:pPr marL="342900" indent="-342900"/>
            <a:r>
              <a:rPr lang="pt-BR" sz="1800" b="1" dirty="0">
                <a:solidFill>
                  <a:schemeClr val="bg1"/>
                </a:solidFill>
              </a:rPr>
              <a:t>Pensamento Crítico:</a:t>
            </a:r>
            <a:r>
              <a:rPr lang="pt-BR" sz="1800" dirty="0">
                <a:solidFill>
                  <a:schemeClr val="bg1"/>
                </a:solidFill>
              </a:rPr>
              <a:t> Habilidade para analisar problemas complexos e tomar decisões informadas.</a:t>
            </a:r>
          </a:p>
          <a:p>
            <a:pPr marL="342900" indent="-342900"/>
            <a:endParaRPr lang="pt-BR" sz="18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1800" b="1" dirty="0">
                <a:solidFill>
                  <a:schemeClr val="bg1"/>
                </a:solidFill>
              </a:rPr>
              <a:t>Comunicação:</a:t>
            </a:r>
            <a:r>
              <a:rPr lang="pt-BR" sz="1800" dirty="0">
                <a:solidFill>
                  <a:schemeClr val="bg1"/>
                </a:solidFill>
              </a:rPr>
              <a:t> Capacidade de traduzir insights técnicos para stakeholders não técnicos.</a:t>
            </a:r>
          </a:p>
          <a:p>
            <a:pPr marL="342900" indent="-342900"/>
            <a:r>
              <a:rPr lang="pt-BR" sz="1800" b="1" dirty="0">
                <a:solidFill>
                  <a:schemeClr val="bg1"/>
                </a:solidFill>
              </a:rPr>
              <a:t>Gestão de Projetos:</a:t>
            </a:r>
            <a:r>
              <a:rPr lang="pt-BR" sz="1800" dirty="0">
                <a:solidFill>
                  <a:schemeClr val="bg1"/>
                </a:solidFill>
              </a:rPr>
              <a:t> Familiaridade com metodologias ágeis para organização e acompanhamento de projetos.</a:t>
            </a:r>
          </a:p>
          <a:p>
            <a:pPr marL="342900" indent="-342900"/>
            <a:r>
              <a:rPr lang="pt-BR" sz="1800" b="1" dirty="0">
                <a:solidFill>
                  <a:schemeClr val="bg1"/>
                </a:solidFill>
              </a:rPr>
              <a:t>Aprendizado Contínuo:</a:t>
            </a:r>
            <a:r>
              <a:rPr lang="pt-BR" sz="1800" dirty="0">
                <a:solidFill>
                  <a:schemeClr val="bg1"/>
                </a:solidFill>
              </a:rPr>
              <a:t> Promoção de um ambiente que incentiva a atualização sobre novas tendências e tecnologias.</a:t>
            </a:r>
          </a:p>
          <a:p>
            <a:pPr marL="342900" indent="-342900"/>
            <a:endParaRPr lang="pt-BR" sz="18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1800" dirty="0">
                <a:solidFill>
                  <a:schemeClr val="bg1"/>
                </a:solidFill>
              </a:rPr>
              <a:t>Uma equipe bem treinada em habilidades técnicas e interpessoais maximiza o valor das soluções de dados e IA para a organização.</a:t>
            </a:r>
          </a:p>
          <a:p>
            <a:pPr marL="342900" indent="-342900"/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3118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EXISTEM TIMES MELHOR ADEQUADOS A ALGUNS PROJETOS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EE2088-7B0F-B139-9A35-DEDD6C1578D6}"/>
              </a:ext>
            </a:extLst>
          </p:cNvPr>
          <p:cNvSpPr txBox="1"/>
          <p:nvPr/>
        </p:nvSpPr>
        <p:spPr>
          <a:xfrm>
            <a:off x="199695" y="6383646"/>
            <a:ext cx="8113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taskandflow.com</a:t>
            </a:r>
            <a:r>
              <a:rPr lang="pt-BR" dirty="0">
                <a:solidFill>
                  <a:schemeClr val="bg1"/>
                </a:solidFill>
              </a:rPr>
              <a:t>/artigos/quais-</a:t>
            </a:r>
            <a:r>
              <a:rPr lang="pt-BR" dirty="0" err="1">
                <a:solidFill>
                  <a:schemeClr val="bg1"/>
                </a:solidFill>
              </a:rPr>
              <a:t>sao</a:t>
            </a:r>
            <a:r>
              <a:rPr lang="pt-BR" dirty="0">
                <a:solidFill>
                  <a:schemeClr val="bg1"/>
                </a:solidFill>
              </a:rPr>
              <a:t>-as-vantagens-da-</a:t>
            </a:r>
            <a:r>
              <a:rPr lang="pt-BR" dirty="0" err="1">
                <a:solidFill>
                  <a:schemeClr val="bg1"/>
                </a:solidFill>
              </a:rPr>
              <a:t>gestao</a:t>
            </a:r>
            <a:r>
              <a:rPr lang="pt-BR" dirty="0">
                <a:solidFill>
                  <a:schemeClr val="bg1"/>
                </a:solidFill>
              </a:rPr>
              <a:t>-de-projetos/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D7FD762-C5A8-49CA-5DD8-2B145681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72" y="1902063"/>
            <a:ext cx="7614655" cy="39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3995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3EE2088-7B0F-B139-9A35-DEDD6C1578D6}"/>
              </a:ext>
            </a:extLst>
          </p:cNvPr>
          <p:cNvSpPr txBox="1"/>
          <p:nvPr/>
        </p:nvSpPr>
        <p:spPr>
          <a:xfrm>
            <a:off x="199695" y="6383646"/>
            <a:ext cx="911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www.datascience-pm.com</a:t>
            </a:r>
            <a:r>
              <a:rPr lang="pt-BR" dirty="0">
                <a:solidFill>
                  <a:schemeClr val="bg1"/>
                </a:solidFill>
              </a:rPr>
              <a:t>/data-</a:t>
            </a:r>
            <a:r>
              <a:rPr lang="pt-BR" dirty="0" err="1">
                <a:solidFill>
                  <a:schemeClr val="bg1"/>
                </a:solidFill>
              </a:rPr>
              <a:t>driven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scrum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D9B3254-F2FE-143E-64C6-AD5A1073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EXISTEM TIMES MELHOR ADEQUADOS A DIFERENTES METODOLOGIAS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5CBD77D-7559-C003-85CF-E61D0175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92" y="1539830"/>
            <a:ext cx="4843816" cy="484381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D653283-C000-9BB8-69B8-6CAEE03D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10" y="1270027"/>
            <a:ext cx="4674278" cy="36154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82B3246-B384-A10D-B4A0-88639E58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18549" y="4546505"/>
            <a:ext cx="5054600" cy="20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452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97968"/>
            <a:ext cx="9999166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No gerenciamento de projetos de IA, especialmente ao seguir a metodologia </a:t>
            </a:r>
            <a:r>
              <a:rPr lang="pt-BR" sz="2000" b="1" dirty="0">
                <a:solidFill>
                  <a:schemeClr val="bg1"/>
                </a:solidFill>
              </a:rPr>
              <a:t>CRISP-DM, </a:t>
            </a:r>
            <a:r>
              <a:rPr lang="pt-BR" sz="2000" dirty="0">
                <a:solidFill>
                  <a:schemeClr val="bg1"/>
                </a:solidFill>
              </a:rPr>
              <a:t>é essencial entender como aplicar </a:t>
            </a:r>
            <a:r>
              <a:rPr lang="pt-BR" sz="2000" b="1" dirty="0">
                <a:solidFill>
                  <a:schemeClr val="bg1"/>
                </a:solidFill>
              </a:rPr>
              <a:t>Vertical </a:t>
            </a:r>
            <a:r>
              <a:rPr lang="pt-BR" sz="2000" b="1" dirty="0" err="1">
                <a:solidFill>
                  <a:schemeClr val="bg1"/>
                </a:solidFill>
              </a:rPr>
              <a:t>Slicing</a:t>
            </a:r>
            <a:r>
              <a:rPr lang="pt-BR" sz="2000" dirty="0">
                <a:solidFill>
                  <a:schemeClr val="bg1"/>
                </a:solidFill>
              </a:rPr>
              <a:t> e </a:t>
            </a:r>
            <a:r>
              <a:rPr lang="pt-BR" sz="2000" b="1" dirty="0">
                <a:solidFill>
                  <a:schemeClr val="bg1"/>
                </a:solidFill>
              </a:rPr>
              <a:t>Horizontal </a:t>
            </a:r>
            <a:r>
              <a:rPr lang="pt-BR" sz="2000" b="1" dirty="0" err="1">
                <a:solidFill>
                  <a:schemeClr val="bg1"/>
                </a:solidFill>
              </a:rPr>
              <a:t>Slicing</a:t>
            </a:r>
            <a:r>
              <a:rPr lang="pt-BR" sz="2000" dirty="0">
                <a:solidFill>
                  <a:schemeClr val="bg1"/>
                </a:solidFill>
              </a:rPr>
              <a:t> para dividir o trabalho de forma eficiente entre os times.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342900" indent="-342900" algn="just"/>
            <a:r>
              <a:rPr lang="pt-BR" sz="2000" b="1" dirty="0">
                <a:solidFill>
                  <a:schemeClr val="bg1"/>
                </a:solidFill>
              </a:rPr>
              <a:t>Vertical </a:t>
            </a:r>
            <a:r>
              <a:rPr lang="pt-BR" sz="2000" b="1" dirty="0" err="1">
                <a:solidFill>
                  <a:schemeClr val="bg1"/>
                </a:solidFill>
              </a:rPr>
              <a:t>Slicing</a:t>
            </a:r>
            <a:r>
              <a:rPr lang="pt-BR" sz="2000" dirty="0">
                <a:solidFill>
                  <a:schemeClr val="bg1"/>
                </a:solidFill>
              </a:rPr>
              <a:t> refere-se à entrega de funcionalidades completas de ponta a ponta em cada fase do projeto, envolvendo todas as etapas do CRISP-DM, desde a compreensão do negócio, passando pela preparação de dados, até a modelagem e a avaliação. </a:t>
            </a:r>
          </a:p>
          <a:p>
            <a:pPr marL="342900" indent="-342900" algn="just"/>
            <a:endParaRPr lang="pt-BR" sz="2000" dirty="0">
              <a:solidFill>
                <a:schemeClr val="bg1"/>
              </a:solidFill>
            </a:endParaRPr>
          </a:p>
          <a:p>
            <a:pPr marL="342900" indent="-342900" algn="just"/>
            <a:r>
              <a:rPr lang="pt-BR" sz="2000" dirty="0">
                <a:solidFill>
                  <a:schemeClr val="bg1"/>
                </a:solidFill>
              </a:rPr>
              <a:t>Essa abordagem permite que o time entregue valor incremental rapidamente, além de validar suposições iniciais em ciclos curtos. É ideal quando o foco é demonstrar resultados tangíveis de forma rápida e contínua.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BFE6FE-3CD3-C085-B166-E209E2458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972888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EXISTEM TIMES MELHOR ADEQUADOS A ALGUNS PROJETOS</a:t>
            </a:r>
          </a:p>
        </p:txBody>
      </p:sp>
    </p:spTree>
    <p:extLst>
      <p:ext uri="{BB962C8B-B14F-4D97-AF65-F5344CB8AC3E}">
        <p14:creationId xmlns:p14="http://schemas.microsoft.com/office/powerpoint/2010/main" val="334246508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1032</Words>
  <Application>Microsoft Macintosh PowerPoint</Application>
  <PresentationFormat>Widescreen</PresentationFormat>
  <Paragraphs>75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Gotham HTF Book</vt:lpstr>
      <vt:lpstr>Tema do Office</vt:lpstr>
      <vt:lpstr>Apresentação do PowerPoint</vt:lpstr>
      <vt:lpstr>GERENCIAMENTO DE TIMES DE DADOS E IA</vt:lpstr>
      <vt:lpstr>INVISTA NO FUTURO DA SUA EMPRESA: FORME EQUIPES MULTIDISCIPLINARES EM DADOS E IA PARA IMPULSIONAR A INOVAÇÃO E A COMPETITIVIDADE!</vt:lpstr>
      <vt:lpstr>GERENCIMANTO DE TIMES DE DADOS E IA</vt:lpstr>
      <vt:lpstr>GERENCIMANTO DE TIMES DE DADOS E IA</vt:lpstr>
      <vt:lpstr>GERENCIMANTO DE TIMES DE DADOS E IA</vt:lpstr>
      <vt:lpstr>EXISTEM TIMES MELHOR ADEQUADOS A ALGUNS PROJETOS</vt:lpstr>
      <vt:lpstr>EXISTEM TIMES MELHOR ADEQUADOS A DIFERENTES METODOLOGIAS</vt:lpstr>
      <vt:lpstr>EXISTEM TIMES MELHOR ADEQUADOS A ALGUNS PROJETOS</vt:lpstr>
      <vt:lpstr>EXISTEM TIMES MELHOR ADEQUADOS A DIFERENTES METODOLOGIAS</vt:lpstr>
      <vt:lpstr>EXISTEM TIMES MELHOR ADEQUADOS A ALGUNS PROJETOS</vt:lpstr>
      <vt:lpstr>EXISTEM TIMES MELHOR ADEQUADOS A DIFERENTES METODOLOGIAS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45</cp:revision>
  <dcterms:created xsi:type="dcterms:W3CDTF">2024-09-24T15:19:05Z</dcterms:created>
  <dcterms:modified xsi:type="dcterms:W3CDTF">2024-10-21T19:53:45Z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