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542" r:id="rId7"/>
    <p:sldId id="567" r:id="rId8"/>
    <p:sldId id="563" r:id="rId9"/>
    <p:sldId id="571" r:id="rId10"/>
    <p:sldId id="572" r:id="rId11"/>
    <p:sldId id="574" r:id="rId12"/>
    <p:sldId id="575" r:id="rId13"/>
    <p:sldId id="541" r:id="rId14"/>
    <p:sldId id="55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499"/>
  </p:normalViewPr>
  <p:slideViewPr>
    <p:cSldViewPr snapToGrid="0">
      <p:cViewPr varScale="1">
        <p:scale>
          <a:sx n="141" d="100"/>
          <a:sy n="141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588068"/>
            <a:ext cx="9999166" cy="5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resumo, o sucesso de iniciativas em Dados e Inteligência Artificial (IA) depende de uma abordagem estruturada, centrada em gerenciamento de risco, que inclua:</a:t>
            </a:r>
          </a:p>
          <a:p>
            <a:pPr algn="just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 algn="just"/>
            <a:r>
              <a:rPr lang="pt-BR" sz="1600" b="1" dirty="0">
                <a:solidFill>
                  <a:schemeClr val="bg1"/>
                </a:solidFill>
              </a:rPr>
              <a:t>Definição Clara de Objetivos:</a:t>
            </a:r>
            <a:r>
              <a:rPr lang="pt-BR" sz="1600" dirty="0">
                <a:solidFill>
                  <a:schemeClr val="bg1"/>
                </a:solidFill>
              </a:rPr>
              <a:t> Estabelecer metas específicas e mensuráveis para orientar o desenvolvimento das soluções.</a:t>
            </a:r>
          </a:p>
          <a:p>
            <a:pPr marL="285750" indent="-285750" algn="just"/>
            <a:r>
              <a:rPr lang="pt-BR" sz="1600" b="1" dirty="0">
                <a:solidFill>
                  <a:schemeClr val="bg1"/>
                </a:solidFill>
              </a:rPr>
              <a:t>Identificação de Métricas-Chave:</a:t>
            </a:r>
            <a:r>
              <a:rPr lang="pt-BR" sz="1600" dirty="0">
                <a:solidFill>
                  <a:schemeClr val="bg1"/>
                </a:solidFill>
              </a:rPr>
              <a:t> Selecionar indicadores relevantes que permitam monitorar o desempenho e justificar investimentos.</a:t>
            </a:r>
          </a:p>
          <a:p>
            <a:pPr marL="285750" indent="-285750" algn="just"/>
            <a:r>
              <a:rPr lang="pt-BR" sz="1600" b="1" dirty="0">
                <a:solidFill>
                  <a:schemeClr val="bg1"/>
                </a:solidFill>
              </a:rPr>
              <a:t>Implementação de Ferramentas de Monitoramento:</a:t>
            </a:r>
            <a:r>
              <a:rPr lang="pt-BR" sz="1600" dirty="0">
                <a:solidFill>
                  <a:schemeClr val="bg1"/>
                </a:solidFill>
              </a:rPr>
              <a:t> Utilizar plataformas de BI e dashboards para coletar e visualizar dados em tempo real.</a:t>
            </a:r>
          </a:p>
          <a:p>
            <a:pPr marL="285750" indent="-285750" algn="just"/>
            <a:r>
              <a:rPr lang="pt-BR" sz="1600" b="1" dirty="0">
                <a:solidFill>
                  <a:schemeClr val="bg1"/>
                </a:solidFill>
              </a:rPr>
              <a:t>Análise e Ajustes Contínuos:</a:t>
            </a:r>
            <a:r>
              <a:rPr lang="pt-BR" sz="1600" dirty="0">
                <a:solidFill>
                  <a:schemeClr val="bg1"/>
                </a:solidFill>
              </a:rPr>
              <a:t> Revisar regularmente as métricas e ajustar estratégias com base em insights e feedback.</a:t>
            </a:r>
          </a:p>
          <a:p>
            <a:pPr marL="285750" indent="-285750" algn="just"/>
            <a:r>
              <a:rPr lang="pt-BR" sz="1600" b="1" dirty="0">
                <a:solidFill>
                  <a:schemeClr val="bg1"/>
                </a:solidFill>
              </a:rPr>
              <a:t>Relatórios e Comunicação Eficaz:</a:t>
            </a:r>
            <a:r>
              <a:rPr lang="pt-BR" sz="1600" dirty="0">
                <a:solidFill>
                  <a:schemeClr val="bg1"/>
                </a:solidFill>
              </a:rPr>
              <a:t> Compartilhar resultados de maneira clara para promover engajamento e alinhamento entre stakeholders.</a:t>
            </a:r>
          </a:p>
          <a:p>
            <a:pPr algn="just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Esses elementos, quando integrados, asseguram que as iniciativas em Dados e IA gerem resultados significativos e sustentáveis, contribuindo para o sucesso organizacional.</a:t>
            </a:r>
          </a:p>
          <a:p>
            <a:pPr algn="just"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MENSURANDO INICIATIVAS EM DADOS 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Mensurar iniciativas em Dados e Inteligência Artificial (IA) é essencial para garantir que os investimentos gerem resultados tangíveis. </a:t>
            </a:r>
          </a:p>
          <a:p>
            <a:r>
              <a:rPr lang="pt-BR" dirty="0"/>
              <a:t>Isso envolve a definição de objetivos claros e a escolha de métricas-chave, como Retorno sobre o Investimento (ROI), taxa de adoção e precisão dos modelos. </a:t>
            </a:r>
          </a:p>
          <a:p>
            <a:r>
              <a:rPr lang="pt-BR" dirty="0"/>
              <a:t>A implementação de ferramentas de monitoramento permite a coleta contínua de dados, facilitando ajustes estratégicos com base em análises regulares. </a:t>
            </a:r>
          </a:p>
          <a:p>
            <a:r>
              <a:rPr lang="pt-BR" dirty="0"/>
              <a:t>Além disso, a comunicação dos resultados com as partes interessadas é fundamental para manter o engajamento e o apoio às iniciativas.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DEFINIÇÃO DE OBJETIVOS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definição de objetivos claros é o primeiro passo para o sucesso de iniciativas em Dados e Inteligência Artificial (IA). Esses objetivos devem ser específicos, mensuráveis, atingíveis, relevantes e temporais (SMART).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Objetivos bem formulados não apenas orientam o desenvolvimento das soluções, mas também facilitam a mensuração do progresso e o alinhamento dos esforços da equipe.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Ao focar em resultados tangíveis, como redução de custos ou aumento da eficiência operacional, as organizações podem maximizar o impacto das suas iniciativas em Dados e IA.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IDENTIFICAÇÃO DE </a:t>
            </a:r>
            <a:br>
              <a:rPr lang="pt-BR" altLang="pt-BR" sz="3200" dirty="0">
                <a:solidFill>
                  <a:schemeClr val="bg1"/>
                </a:solidFill>
              </a:rPr>
            </a:br>
            <a:r>
              <a:rPr lang="pt-BR" altLang="pt-BR" sz="3200" dirty="0">
                <a:solidFill>
                  <a:schemeClr val="bg1"/>
                </a:solidFill>
              </a:rPr>
              <a:t>MÉTRICAS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identificação de métricas-chave é fundamental para avaliar o sucesso dessas iniciativas. Essas métricas devem estar diretamente alinhadas aos objetivos definidos e podem incluir indicadores como ROI, taxa de adoção das soluções, precisão dos modelos e tempo de processamento de dados.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Ao selecionar métricas relevantes, as organizações conseguem monitorar o progresso, identificar áreas de melhoria e justificar investimentos.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Uma abordagem baseada em dados permite ajustes contínuos e assegura que as iniciativas de IA gerem resultados significativos e sustentáveis.</a:t>
            </a:r>
          </a:p>
        </p:txBody>
      </p:sp>
    </p:spTree>
    <p:extLst>
      <p:ext uri="{BB962C8B-B14F-4D97-AF65-F5344CB8AC3E}">
        <p14:creationId xmlns:p14="http://schemas.microsoft.com/office/powerpoint/2010/main" val="9289304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www.bitesizelearning.co.uk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resources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smart-goals-meaning-examples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METOLOGIA SMART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F89782-C27F-037B-B66D-E8C2DF9F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79" y="1504606"/>
            <a:ext cx="7772400" cy="43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154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1088502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IMPLEMENTAÇÃO DE FERRAMENTAS DE MONITORAMENTO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implementação de ferramentas de monitoramento acaba sendo bastante utilizada para  o acompanhamento efetivo de iniciativas.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Essas ferramentas, que incluem plataformas de BI e dashboards interativos, permitem a coleta e visualização em tempo real das métricas definidas.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Essa abordagem proativa não apenas facilita a tomada de decisões informadas, mas também garante que as iniciativas de IA permaneçam alinhadas aos objetivos estratégicos da empresa.</a:t>
            </a:r>
          </a:p>
        </p:txBody>
      </p:sp>
    </p:spTree>
    <p:extLst>
      <p:ext uri="{BB962C8B-B14F-4D97-AF65-F5344CB8AC3E}">
        <p14:creationId xmlns:p14="http://schemas.microsoft.com/office/powerpoint/2010/main" val="337367231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www.pwc.com.br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pt</a:t>
            </a:r>
            <a:r>
              <a:rPr lang="pt-BR" dirty="0">
                <a:solidFill>
                  <a:schemeClr val="bg1"/>
                </a:solidFill>
              </a:rPr>
              <a:t>/estudos/</a:t>
            </a:r>
            <a:r>
              <a:rPr lang="pt-BR" dirty="0" err="1">
                <a:solidFill>
                  <a:schemeClr val="bg1"/>
                </a:solidFill>
              </a:rPr>
              <a:t>servicos</a:t>
            </a:r>
            <a:r>
              <a:rPr lang="pt-BR" dirty="0">
                <a:solidFill>
                  <a:schemeClr val="bg1"/>
                </a:solidFill>
              </a:rPr>
              <a:t>/consultoria-</a:t>
            </a:r>
            <a:r>
              <a:rPr lang="pt-BR" dirty="0" err="1">
                <a:solidFill>
                  <a:schemeClr val="bg1"/>
                </a:solidFill>
              </a:rPr>
              <a:t>negocios</a:t>
            </a:r>
            <a:r>
              <a:rPr lang="pt-BR" dirty="0">
                <a:solidFill>
                  <a:schemeClr val="bg1"/>
                </a:solidFill>
              </a:rPr>
              <a:t>/2023/gerenciando-os-riscos-da-IA-</a:t>
            </a:r>
            <a:r>
              <a:rPr lang="pt-BR" dirty="0" err="1">
                <a:solidFill>
                  <a:schemeClr val="bg1"/>
                </a:solidFill>
              </a:rPr>
              <a:t>generativa.html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GERENCIANDO 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82AF6E-B62D-A5B3-D5C2-6F28C219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37" y="1521147"/>
            <a:ext cx="5980325" cy="45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0307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www.gartner.com.br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pt-br</a:t>
            </a:r>
            <a:r>
              <a:rPr lang="pt-BR" dirty="0">
                <a:solidFill>
                  <a:schemeClr val="bg1"/>
                </a:solidFill>
              </a:rPr>
              <a:t>/tecnologia-da-</a:t>
            </a:r>
            <a:r>
              <a:rPr lang="pt-BR" dirty="0" err="1">
                <a:solidFill>
                  <a:schemeClr val="bg1"/>
                </a:solidFill>
              </a:rPr>
              <a:t>informacao</a:t>
            </a:r>
            <a:r>
              <a:rPr lang="pt-BR" dirty="0">
                <a:solidFill>
                  <a:schemeClr val="bg1"/>
                </a:solidFill>
              </a:rPr>
              <a:t>/temas/</a:t>
            </a:r>
            <a:r>
              <a:rPr lang="pt-BR" dirty="0" err="1">
                <a:solidFill>
                  <a:schemeClr val="bg1"/>
                </a:solidFill>
              </a:rPr>
              <a:t>estrategia</a:t>
            </a:r>
            <a:r>
              <a:rPr lang="pt-BR" dirty="0">
                <a:solidFill>
                  <a:schemeClr val="bg1"/>
                </a:solidFill>
              </a:rPr>
              <a:t>-de-</a:t>
            </a:r>
            <a:r>
              <a:rPr lang="pt-BR" dirty="0" err="1">
                <a:solidFill>
                  <a:schemeClr val="bg1"/>
                </a:solidFill>
              </a:rPr>
              <a:t>inteligencia</a:t>
            </a:r>
            <a:r>
              <a:rPr lang="pt-BR" dirty="0">
                <a:solidFill>
                  <a:schemeClr val="bg1"/>
                </a:solidFill>
              </a:rPr>
              <a:t>-artificial-para-os-</a:t>
            </a:r>
            <a:r>
              <a:rPr lang="pt-BR" dirty="0" err="1">
                <a:solidFill>
                  <a:schemeClr val="bg1"/>
                </a:solidFill>
              </a:rPr>
              <a:t>negocios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GERENCIANDO RISCOS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4FFDE-DDCC-7AF2-500C-80823734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17" y="1587061"/>
            <a:ext cx="5502165" cy="42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894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96831" y="6233243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www.gartner.com.br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pt-br</a:t>
            </a:r>
            <a:r>
              <a:rPr lang="pt-BR" dirty="0">
                <a:solidFill>
                  <a:schemeClr val="bg1"/>
                </a:solidFill>
              </a:rPr>
              <a:t>/tecnologia-da-</a:t>
            </a:r>
            <a:r>
              <a:rPr lang="pt-BR" dirty="0" err="1">
                <a:solidFill>
                  <a:schemeClr val="bg1"/>
                </a:solidFill>
              </a:rPr>
              <a:t>informacao</a:t>
            </a:r>
            <a:r>
              <a:rPr lang="pt-BR" dirty="0">
                <a:solidFill>
                  <a:schemeClr val="bg1"/>
                </a:solidFill>
              </a:rPr>
              <a:t>/temas/</a:t>
            </a:r>
            <a:r>
              <a:rPr lang="pt-BR" dirty="0" err="1">
                <a:solidFill>
                  <a:schemeClr val="bg1"/>
                </a:solidFill>
              </a:rPr>
              <a:t>estrategia</a:t>
            </a:r>
            <a:r>
              <a:rPr lang="pt-BR" dirty="0">
                <a:solidFill>
                  <a:schemeClr val="bg1"/>
                </a:solidFill>
              </a:rPr>
              <a:t>-de-</a:t>
            </a:r>
            <a:r>
              <a:rPr lang="pt-BR" dirty="0" err="1">
                <a:solidFill>
                  <a:schemeClr val="bg1"/>
                </a:solidFill>
              </a:rPr>
              <a:t>inteligencia</a:t>
            </a:r>
            <a:r>
              <a:rPr lang="pt-BR" dirty="0">
                <a:solidFill>
                  <a:schemeClr val="bg1"/>
                </a:solidFill>
              </a:rPr>
              <a:t>-artificial-para-os-</a:t>
            </a:r>
            <a:r>
              <a:rPr lang="pt-BR" dirty="0" err="1">
                <a:solidFill>
                  <a:schemeClr val="bg1"/>
                </a:solidFill>
              </a:rPr>
              <a:t>negocios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GERENCIANDO 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431DB-A70C-0335-87F5-A7A29C8A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42745"/>
            <a:ext cx="7772400" cy="44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3332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592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Gotham HTF Book</vt:lpstr>
      <vt:lpstr>Tema do Office</vt:lpstr>
      <vt:lpstr>Apresentação do PowerPoint</vt:lpstr>
      <vt:lpstr>MENSURANDO INICIATIVAS EM DADOS E IA</vt:lpstr>
      <vt:lpstr>DEFINIÇÃO DE OBJETIVOS</vt:lpstr>
      <vt:lpstr>IDENTIFICAÇÃO DE  MÉTRICAS CHAVE</vt:lpstr>
      <vt:lpstr>METOLOGIA SMART</vt:lpstr>
      <vt:lpstr>IMPLEMENTAÇÃO DE FERRAMENTAS DE MONITORAMENTO</vt:lpstr>
      <vt:lpstr>GERENCIANDO RISCOS</vt:lpstr>
      <vt:lpstr>GERENCIANDO RISCOS</vt:lpstr>
      <vt:lpstr>GERENCIANDO RISCOS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41</cp:revision>
  <dcterms:created xsi:type="dcterms:W3CDTF">2024-09-24T15:19:05Z</dcterms:created>
  <dcterms:modified xsi:type="dcterms:W3CDTF">2024-10-21T22:47:08Z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