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67" r:id="rId6"/>
    <p:sldId id="542" r:id="rId7"/>
    <p:sldId id="569" r:id="rId8"/>
    <p:sldId id="570" r:id="rId9"/>
    <p:sldId id="563" r:id="rId10"/>
    <p:sldId id="564" r:id="rId11"/>
    <p:sldId id="571" r:id="rId12"/>
    <p:sldId id="572" r:id="rId13"/>
    <p:sldId id="541" r:id="rId14"/>
    <p:sldId id="556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028"/>
    <a:srgbClr val="0D1440"/>
    <a:srgbClr val="0D1540"/>
    <a:srgbClr val="091A70"/>
    <a:srgbClr val="EBE6E1"/>
    <a:srgbClr val="376EA5"/>
    <a:srgbClr val="82B9E6"/>
    <a:srgbClr val="003264"/>
    <a:srgbClr val="EB0028"/>
    <a:srgbClr val="002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13" autoAdjust="0"/>
    <p:restoredTop sz="94600"/>
  </p:normalViewPr>
  <p:slideViewPr>
    <p:cSldViewPr snapToGrid="0">
      <p:cViewPr>
        <p:scale>
          <a:sx n="72" d="100"/>
          <a:sy n="72" d="100"/>
        </p:scale>
        <p:origin x="2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EA51DBE-F665-4EDA-A97F-2671ECC5C7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D73AEC1-D76A-42CD-BC56-77E911517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62CE0-7447-4AB5-A310-F2377D52C58C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7C33623-9AE9-400E-9936-F4268F191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58EA33-CDB8-44D6-AA90-6FD4650C5F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CDD2F-DE9F-481E-B043-DE8B228F4D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405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4T15:21:33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6595,'4'-12'400,"-4"9"-400,10-3-224,0 3-448,-4-6-2129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FF488-F7FC-314E-9332-4439BBA63557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AE02B-7734-3F4B-A057-9FFF9A821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592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AE02B-7734-3F4B-A057-9FFF9A821740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882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65CCC-C605-4C99-9B95-4DB659CD5C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u="none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37249F-D890-4104-B4C0-4077DD9B73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09963"/>
            <a:ext cx="9144000" cy="174783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82B9E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34EB0E-99C4-4D20-BF13-FCC3B441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F8581-42A3-4D54-8BEA-FF62904B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AB7008-D087-40AC-822D-FEE759CA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199EEB5-C76A-4E0F-8CA6-1BC1FAA52F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256" y="635238"/>
            <a:ext cx="436776" cy="3002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93400ED-3F00-450C-9010-09FBB5966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580" y="4020767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939B494-0485-4FB1-91FF-724BED1F72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85" y="733924"/>
            <a:ext cx="450425" cy="9554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2294B957-04AC-47F2-8135-11AC2EAF7A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0" y="3856977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5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3626B-38EE-4EF2-9BAF-3973E8F1F8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D43B02-5EE3-4C59-8807-022936571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698687"/>
            <a:ext cx="10515600" cy="4478276"/>
          </a:xfrm>
        </p:spPr>
        <p:txBody>
          <a:bodyPr vert="eaVert"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BFA49B-DE05-4195-8177-F642C52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9B8FD-A5CE-48FA-9428-0D252BDC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A79CF7-C0A0-4FBA-83F0-E920FE7F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FAF39E8-598A-4CE8-8362-BDD23282F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8E27828-2761-43E9-83BF-D19FDF77D8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3DECA77-2E8D-4E64-8D86-B634CBEF10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DF7398A-C2C5-472C-A66D-BF46A7F8794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FAE92-526C-44AF-8D3E-017816D220C2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9056914" y="365125"/>
            <a:ext cx="2296886" cy="5811838"/>
          </a:xfrm>
        </p:spPr>
        <p:txBody>
          <a:bodyPr vert="eaVert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BDBDEA-A980-4B08-9CA1-3E25E6795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8218715" cy="5811838"/>
          </a:xfrm>
        </p:spPr>
        <p:txBody>
          <a:bodyPr vert="eaVert"/>
          <a:lstStyle>
            <a:lvl1pPr>
              <a:defRPr>
                <a:solidFill>
                  <a:srgbClr val="EBE6E1"/>
                </a:solidFill>
              </a:defRPr>
            </a:lvl1pPr>
            <a:lvl2pPr>
              <a:defRPr>
                <a:solidFill>
                  <a:srgbClr val="EBE6E1"/>
                </a:solidFill>
              </a:defRPr>
            </a:lvl2pPr>
            <a:lvl3pPr>
              <a:defRPr>
                <a:solidFill>
                  <a:srgbClr val="EBE6E1"/>
                </a:solidFill>
              </a:defRPr>
            </a:lvl3pPr>
            <a:lvl4pPr>
              <a:defRPr>
                <a:solidFill>
                  <a:srgbClr val="EBE6E1"/>
                </a:solidFill>
              </a:defRPr>
            </a:lvl4pPr>
            <a:lvl5pPr>
              <a:defRPr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2F560-C422-424D-9ECB-E6ACBB1F4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203086-8A01-4769-972E-053A76BD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E108-E2CA-413B-8B14-3EC28AD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22178CF-C17E-4CFC-9224-4F910A6DD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1963FC1-D668-4506-8B58-5AD3B0CAFF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F7B909B-5214-4340-8435-305277C095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B27CE46-6C5C-4646-91D4-79C7C0007F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16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92D85-2C92-4B61-9E83-C990DE43C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CAEC64-90B4-404C-A7EB-322DD5631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EBE6E1"/>
                </a:solidFill>
              </a:defRPr>
            </a:lvl1pPr>
            <a:lvl2pPr>
              <a:defRPr sz="2000">
                <a:solidFill>
                  <a:srgbClr val="EBE6E1"/>
                </a:solidFill>
              </a:defRPr>
            </a:lvl2pPr>
            <a:lvl3pPr>
              <a:defRPr sz="1800">
                <a:solidFill>
                  <a:srgbClr val="EBE6E1"/>
                </a:solidFill>
              </a:defRPr>
            </a:lvl3pPr>
            <a:lvl4pPr>
              <a:defRPr sz="1600">
                <a:solidFill>
                  <a:srgbClr val="EBE6E1"/>
                </a:solidFill>
              </a:defRPr>
            </a:lvl4pPr>
            <a:lvl5pPr>
              <a:defRPr sz="16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9B8B-AB33-4124-B247-4C772EEE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707853-688A-492A-A74F-9FD1A55D5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5851D2-6CD8-4AA0-8CE8-B540B451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02EE38-F428-4A0C-BDCA-52541D4BF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A826CD-69AB-48D5-BF76-8D7366DE7C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DFB7607-338A-481D-8F90-10AC86A199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5E86034-F8C0-4A9A-9A6E-B2E44554CEC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41E6BB-8625-4404-8B03-D5B175F7BC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595D6-AE6F-4107-B41A-9F82D9357FB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82B9E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CC051-927C-4B37-9FAF-B3AE09E1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CAD57E-E86B-4D15-94FB-4F31F669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6E843-B6E4-43C8-BC7C-9FDE1FCB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8A8DBC1-DD68-4BAF-8237-FF9A239A93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160" y="861481"/>
            <a:ext cx="436776" cy="3002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43DCE14-C75F-4382-B5FA-1A5580780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421716" y="5123703"/>
            <a:ext cx="505022" cy="61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6D047C0-086D-4401-987F-2F2C5E14CD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089" y="960167"/>
            <a:ext cx="450425" cy="9554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03C25D-D8B2-4CB1-A87B-231325D182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01" y="2910893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B6304B-3E35-47FA-B7B1-07AF3D5F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0B7213-936D-4E6B-8873-761808CA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8687"/>
            <a:ext cx="5181600" cy="447827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2E9976-E4A7-4B43-841B-A3CF9000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C9FF81-AE4C-42F1-AAEC-A0CB8E6D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5C0938-81A9-40A4-9682-45922F7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C6603-BC5C-4F72-B94D-F1491C818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5719C6B-C199-4F1B-84AD-673A913F10B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0620F07-76DA-46A1-850D-7BB0FF50AA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31A5916-02A8-4F91-A10C-AFB016747F0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358226E7-3D6D-43B5-8B00-CF9B7B7EA9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6439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0D6097-1A60-4E40-9B7C-A16E2CA3AD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98687"/>
            <a:ext cx="5157787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DA7E42-A072-45E1-9478-DD7C462A1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2759E3-FB69-45E8-8A2B-D6734A2A4AD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98687"/>
            <a:ext cx="5183188" cy="806388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rgbClr val="82B9E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9DEF4D-F117-4354-BA96-8B8497623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EBE6E1"/>
                </a:solidFill>
              </a:defRPr>
            </a:lvl1pPr>
            <a:lvl2pPr>
              <a:defRPr sz="1800">
                <a:solidFill>
                  <a:srgbClr val="EBE6E1"/>
                </a:solidFill>
              </a:defRPr>
            </a:lvl2pPr>
            <a:lvl3pPr>
              <a:defRPr sz="1600">
                <a:solidFill>
                  <a:srgbClr val="EBE6E1"/>
                </a:solidFill>
              </a:defRPr>
            </a:lvl3pPr>
            <a:lvl4pPr>
              <a:defRPr sz="1400">
                <a:solidFill>
                  <a:srgbClr val="EBE6E1"/>
                </a:solidFill>
              </a:defRPr>
            </a:lvl4pPr>
            <a:lvl5pPr>
              <a:defRPr sz="1400">
                <a:solidFill>
                  <a:srgbClr val="EBE6E1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FD098E-B033-4779-8A96-B473665F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AA6F98-677C-44AD-BA9D-03D78B3A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92FC07-5162-475B-AD6C-736900B6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4FCF77-89A4-45D0-8260-6B6989DC08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4DD8E06-1347-4DFC-9FDC-2DDB6D7AA7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06BD83-8B76-42EC-B7CB-2740225403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766CF74-B964-44A9-8681-DB3D1558097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AF2A899-753D-463A-9496-CBDD2FD0D0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075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45A399C-D717-46EF-A65C-85A82283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6917F8A-DA43-47A0-8C6D-771028C6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35890A1-9B75-436B-88A4-04B01452D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3783A-9C19-49D4-8972-952B15ACE6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9507275-D2A6-4EC9-B358-F47A33AA782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1C6DFE4-DDB1-4CF1-85CE-D648EB8B92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3D92B48-55E2-42E0-905D-C42C9B34E97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FCAB69-D17F-48B6-B9CF-B5E1DDDA2C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36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66062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1E3324-B742-4078-A2E2-0200B06C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3F7FA7-5899-4867-8D4F-A99C5A11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8D074D1-1489-49EC-9E73-7E65A75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4DCA6-43E8-4322-AAD9-EB0DC7D5BA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5064"/>
            <a:ext cx="3932237" cy="1262280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7564D3-AFDD-40E4-9346-4EF12754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75063"/>
            <a:ext cx="6172200" cy="508598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EBE6E1"/>
                </a:solidFill>
              </a:defRPr>
            </a:lvl1pPr>
            <a:lvl2pPr>
              <a:defRPr sz="2400">
                <a:solidFill>
                  <a:srgbClr val="EBE6E1"/>
                </a:solidFill>
              </a:defRPr>
            </a:lvl2pPr>
            <a:lvl3pPr>
              <a:defRPr sz="2000">
                <a:solidFill>
                  <a:srgbClr val="EBE6E1"/>
                </a:solidFill>
              </a:defRPr>
            </a:lvl3pPr>
            <a:lvl4pPr>
              <a:defRPr sz="1800">
                <a:solidFill>
                  <a:srgbClr val="EBE6E1"/>
                </a:solidFill>
              </a:defRPr>
            </a:lvl4pPr>
            <a:lvl5pPr>
              <a:defRPr sz="1800">
                <a:solidFill>
                  <a:srgbClr val="EBE6E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CF6BF-407F-492C-8321-F753C9655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7344"/>
            <a:ext cx="3932237" cy="3831644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EF60B-796E-41DE-8BD7-64DA2B19D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31AF5D-F3AA-4778-A1F7-E469921E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9CB09E-94A3-4CD7-B2C7-D2792BA0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3818E31-AFD5-4289-8238-116DF4575B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92" y="5178957"/>
            <a:ext cx="436776" cy="30028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8E7848F-DF9E-4A51-9BCE-72A9F6EC5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804" y="295704"/>
            <a:ext cx="505022" cy="6142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5C0BB81-64CF-4B70-90F8-FD8CCE3CFB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81" y="287705"/>
            <a:ext cx="450425" cy="9554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3EF97AD-0E8B-4172-B1A9-735BEA5974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68" y="2901038"/>
            <a:ext cx="95545" cy="4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13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F8A80-E449-41DA-987B-BC99C10753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774745"/>
            <a:ext cx="3932237" cy="1297895"/>
          </a:xfrm>
        </p:spPr>
        <p:txBody>
          <a:bodyPr anchor="t">
            <a:normAutofit/>
          </a:bodyPr>
          <a:lstStyle>
            <a:lvl1pPr>
              <a:defRPr sz="2800" spc="300">
                <a:solidFill>
                  <a:srgbClr val="EBE6E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1C1180E-87D6-4CD8-B5E1-0C5EA8ADC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14DB1E-6204-49CB-8194-1A342152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72640"/>
            <a:ext cx="3932237" cy="3796347"/>
          </a:xfrm>
        </p:spPr>
        <p:txBody>
          <a:bodyPr/>
          <a:lstStyle>
            <a:lvl1pPr marL="0" indent="0">
              <a:buNone/>
              <a:defRPr sz="1600">
                <a:solidFill>
                  <a:srgbClr val="EBE6E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257A3-319C-4B4A-B1D3-47B6989DC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32CD287-5824-47FF-BD09-9FDB1CE9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F75DB1-A869-4D50-86F1-46FF4B5B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526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B854FB-3E7B-41B2-A416-160FEFF1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7E7167-FE43-4774-BF83-26F1F0A7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2E40EC-3988-4C17-8106-BA60720FF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AB1A9-93F9-46C8-A911-6E46553F94D0}" type="datetimeFigureOut">
              <a:rPr lang="pt-BR" smtClean="0"/>
              <a:t>29/10/2024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B62C2-99C6-4B11-8AC4-06BE9297A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D4FFBF-597C-48C8-B18E-A3CC7AF944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38A1B-A608-4091-B37C-51052A1D94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457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EBE6E1"/>
          </a:solidFill>
          <a:latin typeface="Gotham HTF Book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8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8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EBE6E1"/>
          </a:solidFill>
          <a:latin typeface="Gotham HTF Book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14:cNvPr>
              <p14:cNvContentPartPr/>
              <p14:nvPr/>
            </p14:nvContentPartPr>
            <p14:xfrm>
              <a:off x="10607797" y="1189652"/>
              <a:ext cx="11160" cy="122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991571C3-1D96-4A5C-83C9-786C6D963C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98797" y="1181012"/>
                <a:ext cx="2880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Agrupar 6">
            <a:extLst>
              <a:ext uri="{FF2B5EF4-FFF2-40B4-BE49-F238E27FC236}">
                <a16:creationId xmlns:a16="http://schemas.microsoft.com/office/drawing/2014/main" id="{EB66387A-9039-40C5-BB8C-E9605672EFFD}"/>
              </a:ext>
            </a:extLst>
          </p:cNvPr>
          <p:cNvGrpSpPr/>
          <p:nvPr/>
        </p:nvGrpSpPr>
        <p:grpSpPr>
          <a:xfrm>
            <a:off x="3146634" y="2856411"/>
            <a:ext cx="5898733" cy="795451"/>
            <a:chOff x="3155042" y="3498066"/>
            <a:chExt cx="6069151" cy="818432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5A37AE72-FEC0-4661-8207-5C8EAF6A9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2D1C1D3-FC9C-4264-8B8D-7B12A96A2EE5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D242E352-84F1-4FB6-BAF6-BD92A70F8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5896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PONTOS CHAVE</a:t>
            </a: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833" y="1623694"/>
            <a:ext cx="9999166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sz="2000" b="1" dirty="0">
                <a:solidFill>
                  <a:schemeClr val="bg1"/>
                </a:solidFill>
              </a:rPr>
              <a:t> ROI como Medida de Valor Direto</a:t>
            </a:r>
            <a:r>
              <a:rPr lang="pt-BR" sz="2000" dirty="0">
                <a:solidFill>
                  <a:schemeClr val="bg1"/>
                </a:solidFill>
              </a:rPr>
              <a:t>: Avaliar o ganho financeiro comparado ao custo do projeto é essencial, mas não suficiente para capturar todo o impacto de IA.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Integração de Hard e Soft ROI</a:t>
            </a:r>
            <a:r>
              <a:rPr lang="pt-BR" sz="2000" dirty="0">
                <a:solidFill>
                  <a:schemeClr val="bg1"/>
                </a:solidFill>
              </a:rPr>
              <a:t>: Além do retorno financeiro, considerar benefícios indiretos, como retenção de talentos e melhorias na experiência do cliente, amplia a visão sobre o impacto.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Investimentos Essenciais em IA</a:t>
            </a:r>
            <a:r>
              <a:rPr lang="pt-BR" sz="2000" dirty="0">
                <a:solidFill>
                  <a:schemeClr val="bg1"/>
                </a:solidFill>
              </a:rPr>
              <a:t>: Garantir recursos adequados para dados, infraestrutura de computação e expertise (</a:t>
            </a:r>
            <a:r>
              <a:rPr lang="pt-BR" sz="2000" dirty="0" err="1">
                <a:solidFill>
                  <a:schemeClr val="bg1"/>
                </a:solidFill>
              </a:rPr>
              <a:t>SMEs</a:t>
            </a:r>
            <a:r>
              <a:rPr lang="pt-BR" sz="2000" dirty="0">
                <a:solidFill>
                  <a:schemeClr val="bg1"/>
                </a:solidFill>
              </a:rPr>
              <a:t>) é crucial para maximizar o sucesso dos projetos.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Mapeamento de Investimentos</a:t>
            </a:r>
            <a:r>
              <a:rPr lang="pt-BR" sz="2000" dirty="0">
                <a:solidFill>
                  <a:schemeClr val="bg1"/>
                </a:solidFill>
              </a:rPr>
              <a:t>: Diferenciar entre investimentos “hard” e “soft” facilita uma análise completa, ajudando a prever e quantificar benefícios de forma mais precisa.</a:t>
            </a:r>
          </a:p>
          <a:p>
            <a:r>
              <a:rPr lang="pt-BR" sz="2000" b="1" dirty="0">
                <a:solidFill>
                  <a:schemeClr val="bg1"/>
                </a:solidFill>
              </a:rPr>
              <a:t> Agilidade e Capacidade de Adaptação</a:t>
            </a:r>
            <a:r>
              <a:rPr lang="pt-BR" sz="2000" dirty="0">
                <a:solidFill>
                  <a:schemeClr val="bg1"/>
                </a:solidFill>
              </a:rPr>
              <a:t>: Explorar projetos de IA com uma visão de longo prazo aumenta a capacidade da equipe em responder a novas oportunidades e desafios.</a:t>
            </a:r>
          </a:p>
        </p:txBody>
      </p:sp>
    </p:spTree>
    <p:extLst>
      <p:ext uri="{BB962C8B-B14F-4D97-AF65-F5344CB8AC3E}">
        <p14:creationId xmlns:p14="http://schemas.microsoft.com/office/powerpoint/2010/main" val="29031146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225211-3356-4E3C-A3E2-C16285F4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724"/>
            <a:ext cx="10515600" cy="1325563"/>
          </a:xfrm>
        </p:spPr>
        <p:txBody>
          <a:bodyPr/>
          <a:lstStyle/>
          <a:p>
            <a:pPr algn="ctr"/>
            <a:r>
              <a:rPr lang="pt-BR" spc="300" dirty="0"/>
              <a:t>OBRIGADO!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CAA9574-01EC-44A3-8D2B-07551D5EB09B}"/>
              </a:ext>
            </a:extLst>
          </p:cNvPr>
          <p:cNvGrpSpPr/>
          <p:nvPr/>
        </p:nvGrpSpPr>
        <p:grpSpPr>
          <a:xfrm>
            <a:off x="4106463" y="3702561"/>
            <a:ext cx="3979075" cy="421899"/>
            <a:chOff x="3155042" y="3498066"/>
            <a:chExt cx="6069151" cy="818432"/>
          </a:xfrm>
        </p:grpSpPr>
        <p:pic>
          <p:nvPicPr>
            <p:cNvPr id="6" name="Gráfico 5">
              <a:extLst>
                <a:ext uri="{FF2B5EF4-FFF2-40B4-BE49-F238E27FC236}">
                  <a16:creationId xmlns:a16="http://schemas.microsoft.com/office/drawing/2014/main" id="{E6B29D99-845C-4977-B94B-F4D95E294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55042" y="3498066"/>
              <a:ext cx="2940958" cy="818432"/>
            </a:xfrm>
            <a:prstGeom prst="rect">
              <a:avLst/>
            </a:prstGeom>
          </p:spPr>
        </p:pic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B24FE076-BE11-4B39-9D5B-A11741B129B0}"/>
                </a:ext>
              </a:extLst>
            </p:cNvPr>
            <p:cNvCxnSpPr>
              <a:cxnSpLocks/>
            </p:cNvCxnSpPr>
            <p:nvPr/>
          </p:nvCxnSpPr>
          <p:spPr>
            <a:xfrm>
              <a:off x="6315261" y="3602464"/>
              <a:ext cx="2" cy="714034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5166B89-EAE8-45E5-8076-D475596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37729" y="3602464"/>
              <a:ext cx="2686464" cy="7140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67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96F976F-7C42-47C9-8A36-B5F2FB243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MENSURANDO O ROI EM INICIATIVAS DE IA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10CCDB9-47A3-4DF6-8F6B-C8540F1B4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sz="1100" dirty="0"/>
              <a:t>MENSURAR O ROI EM INICIATIVAS DE INTELIGÊNCIA ARTIFICIAL (IA) É ESSENCIAL PARA ENTENDER O RETORNO FINANCEIRO DIRETO DOS INVESTIMENTOS EM TECNOLOGIA E INOVAÇÃO. </a:t>
            </a:r>
          </a:p>
          <a:p>
            <a:r>
              <a:rPr lang="pt-BR" sz="1100" dirty="0"/>
              <a:t>AO CALCULAR O ROI, AS EMPRESAS PODEM QUANTIFICAR O IMPACTO ECONÔMICO DE SUAS SOLUÇÕES EM IA, O QUE FACILITA A COMPARAÇÃO COM OUTRAS INICIATIVAS E JUSTIFICA O DIRECIONAMENTO DE RECURSOS PARA PROJETOS COM POTENCIAL DE ALTO RETORNO. </a:t>
            </a:r>
          </a:p>
          <a:p>
            <a:r>
              <a:rPr lang="pt-BR" sz="1100" dirty="0">
                <a:solidFill>
                  <a:schemeClr val="bg1"/>
                </a:solidFill>
              </a:rPr>
              <a:t>NO ENTANTO, MENSURAR O ROI EM IA PODE SER DESAFIADOR, ESPECIALMENTE PORQUE MUITOS BENEFÍCIOS VÃO ALÉM DO IMPACTO FINANCEIRO IMEDIATO, ABRANGENDO MELHORIAS EM EFICIÊNCIA OPERACIONAL, EXPERIÊNCIA DO CLIENTE E INOVAÇÃO.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60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MENSURANDO O ROI EM INICIATIVAS DE IA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O ROI (Retorno sobre o Investimento) em projetos de Inteligência Artificial (IA) mede o valor financeiro gerado em relação ao custo investido na iniciativa.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Em termos práticos, o ROI em IA busca quantificar quanto uma empresa ganha — seja em aumento de receita ou redução de custos — como resultado direto da implementação de soluções de IA. </a:t>
            </a:r>
          </a:p>
          <a:p>
            <a:pPr algn="just">
              <a:buNone/>
            </a:pPr>
            <a:endParaRPr lang="pt-BR" sz="2000" dirty="0">
              <a:solidFill>
                <a:schemeClr val="bg1"/>
              </a:solidFill>
            </a:endParaRPr>
          </a:p>
          <a:p>
            <a:pPr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Esse cálculo ajuda a avaliar a viabilidade e o impacto econômico do projeto, orientando decisões estratégicas sobre alocação de recursos.</a:t>
            </a:r>
          </a:p>
        </p:txBody>
      </p:sp>
    </p:spTree>
    <p:extLst>
      <p:ext uri="{BB962C8B-B14F-4D97-AF65-F5344CB8AC3E}">
        <p14:creationId xmlns:p14="http://schemas.microsoft.com/office/powerpoint/2010/main" val="2162870920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HARD ROI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Fontes de ROI direto (</a:t>
            </a:r>
            <a:r>
              <a:rPr lang="pt-BR" sz="2000" i="1" dirty="0">
                <a:solidFill>
                  <a:schemeClr val="bg1"/>
                </a:solidFill>
              </a:rPr>
              <a:t>hard </a:t>
            </a:r>
            <a:r>
              <a:rPr lang="pt-BR" sz="2000" dirty="0">
                <a:solidFill>
                  <a:schemeClr val="bg1"/>
                </a:solidFill>
              </a:rPr>
              <a:t>ROI) em IA: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Economia de Tempo</a:t>
            </a:r>
            <a:r>
              <a:rPr lang="pt-BR" sz="2000" dirty="0">
                <a:solidFill>
                  <a:schemeClr val="bg1"/>
                </a:solidFill>
              </a:rPr>
              <a:t>: Automação de tarefas repetitivas.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Aumento de Produtividade</a:t>
            </a:r>
            <a:r>
              <a:rPr lang="pt-BR" sz="2000" dirty="0">
                <a:solidFill>
                  <a:schemeClr val="bg1"/>
                </a:solidFill>
              </a:rPr>
              <a:t>: Decisões mais eficazes e rápidas.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Redução de Custos</a:t>
            </a:r>
            <a:r>
              <a:rPr lang="pt-BR" sz="2000" dirty="0">
                <a:solidFill>
                  <a:schemeClr val="bg1"/>
                </a:solidFill>
              </a:rPr>
              <a:t>: Menor necessidade de mão de obra em alguns casos.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bg1"/>
                </a:solidFill>
              </a:rPr>
              <a:t> Aumento de Receita</a:t>
            </a:r>
            <a:r>
              <a:rPr lang="pt-BR" sz="2000" dirty="0">
                <a:solidFill>
                  <a:schemeClr val="bg1"/>
                </a:solidFill>
              </a:rPr>
              <a:t>: Novos serviços e personalização.</a:t>
            </a:r>
          </a:p>
        </p:txBody>
      </p:sp>
    </p:spTree>
    <p:extLst>
      <p:ext uri="{BB962C8B-B14F-4D97-AF65-F5344CB8AC3E}">
        <p14:creationId xmlns:p14="http://schemas.microsoft.com/office/powerpoint/2010/main" val="2633105162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sz="3200" dirty="0"/>
              <a:t>SOFT ROI</a:t>
            </a:r>
            <a:endParaRPr lang="pt-BR" altLang="pt-BR" sz="3200" dirty="0">
              <a:solidFill>
                <a:schemeClr val="bg1"/>
              </a:solidFill>
            </a:endParaRPr>
          </a:p>
        </p:txBody>
      </p:sp>
      <p:sp>
        <p:nvSpPr>
          <p:cNvPr id="2" name="CaixaDeTexto 2">
            <a:extLst>
              <a:ext uri="{FF2B5EF4-FFF2-40B4-BE49-F238E27FC236}">
                <a16:creationId xmlns:a16="http://schemas.microsoft.com/office/drawing/2014/main" id="{28379263-D7CD-E085-4C15-6E445EC8D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417" y="1874728"/>
            <a:ext cx="9999166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Retornos indiretos (</a:t>
            </a:r>
            <a:r>
              <a:rPr lang="pt-BR" sz="2000" i="1" dirty="0">
                <a:solidFill>
                  <a:schemeClr val="bg1"/>
                </a:solidFill>
              </a:rPr>
              <a:t>soft</a:t>
            </a:r>
            <a:r>
              <a:rPr lang="pt-BR" sz="2000" dirty="0">
                <a:solidFill>
                  <a:schemeClr val="bg1"/>
                </a:solidFill>
              </a:rPr>
              <a:t> ROI) que IA pode gerar: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Melhor experiência para o cliente (personalização).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Retenção e aquisição de habilidades especializadas em 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 Agilidade organizacional para responder a novas oportunidades.</a:t>
            </a:r>
          </a:p>
        </p:txBody>
      </p:sp>
    </p:spTree>
    <p:extLst>
      <p:ext uri="{BB962C8B-B14F-4D97-AF65-F5344CB8AC3E}">
        <p14:creationId xmlns:p14="http://schemas.microsoft.com/office/powerpoint/2010/main" val="272317155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INVESTIMENTOS HARD VS </a:t>
            </a:r>
            <a:br>
              <a:rPr lang="pt-BR" altLang="pt-BR" sz="3200" dirty="0">
                <a:solidFill>
                  <a:schemeClr val="bg1"/>
                </a:solidFill>
              </a:rPr>
            </a:br>
            <a:r>
              <a:rPr lang="pt-BR" altLang="pt-BR" sz="3200" dirty="0">
                <a:solidFill>
                  <a:schemeClr val="bg1"/>
                </a:solidFill>
              </a:rPr>
              <a:t>SOFT EM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31" y="6032257"/>
            <a:ext cx="11750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www.pwc.com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us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/tech-</a:t>
            </a:r>
            <a:r>
              <a:rPr lang="pt-BR" dirty="0" err="1">
                <a:solidFill>
                  <a:schemeClr val="bg1"/>
                </a:solidFill>
              </a:rPr>
              <a:t>effect</a:t>
            </a:r>
            <a:r>
              <a:rPr lang="pt-BR" dirty="0">
                <a:solidFill>
                  <a:schemeClr val="bg1"/>
                </a:solidFill>
              </a:rPr>
              <a:t>/ai-</a:t>
            </a:r>
            <a:r>
              <a:rPr lang="pt-BR" dirty="0" err="1">
                <a:solidFill>
                  <a:schemeClr val="bg1"/>
                </a:solidFill>
              </a:rPr>
              <a:t>analytics</a:t>
            </a:r>
            <a:r>
              <a:rPr lang="pt-BR" dirty="0">
                <a:solidFill>
                  <a:schemeClr val="bg1"/>
                </a:solidFill>
              </a:rPr>
              <a:t>/artificial-</a:t>
            </a:r>
            <a:r>
              <a:rPr lang="pt-BR" dirty="0" err="1">
                <a:solidFill>
                  <a:schemeClr val="bg1"/>
                </a:solidFill>
              </a:rPr>
              <a:t>intelligence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roi.html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BE20858C-306A-C7CC-D9F2-9C2FFF6F1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714" y="1592650"/>
            <a:ext cx="4396571" cy="417752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958290B-71A2-220E-476D-DB11A4E47BF1}"/>
              </a:ext>
            </a:extLst>
          </p:cNvPr>
          <p:cNvSpPr txBox="1"/>
          <p:nvPr/>
        </p:nvSpPr>
        <p:spPr>
          <a:xfrm>
            <a:off x="609598" y="2111751"/>
            <a:ext cx="288372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Investimentos “hard” (valor financeiro direto): Custo direto em recursos para desenvolver e executar o projeto de IA.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Investimentos “soft” (suporte essencial ao sucesso em IA):Investimentos em dados (disponibilidade e qualidade).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73AAEC2-6F24-330B-A006-40162F49BE2E}"/>
              </a:ext>
            </a:extLst>
          </p:cNvPr>
          <p:cNvSpPr txBox="1"/>
          <p:nvPr/>
        </p:nvSpPr>
        <p:spPr>
          <a:xfrm>
            <a:off x="8698680" y="2438730"/>
            <a:ext cx="3352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Computação e armazenamento adequados para modelos complexos.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SME (</a:t>
            </a:r>
            <a:r>
              <a:rPr lang="pt-BR" i="1" dirty="0">
                <a:solidFill>
                  <a:schemeClr val="bg1"/>
                </a:solidFill>
              </a:rPr>
              <a:t>experts</a:t>
            </a:r>
            <a:r>
              <a:rPr lang="pt-BR" dirty="0">
                <a:solidFill>
                  <a:schemeClr val="bg1"/>
                </a:solidFill>
              </a:rPr>
              <a:t> do negócio) nas fases do projeto.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 Treinamento contínuo para talentos em ciência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08546154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ROI EM SISTEMAS DE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30" y="5527431"/>
            <a:ext cx="1175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www.pwc.com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us</a:t>
            </a:r>
            <a:r>
              <a:rPr lang="pt-BR" dirty="0">
                <a:solidFill>
                  <a:schemeClr val="bg1"/>
                </a:solidFill>
              </a:rPr>
              <a:t>/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/tech-</a:t>
            </a:r>
            <a:r>
              <a:rPr lang="pt-BR" dirty="0" err="1">
                <a:solidFill>
                  <a:schemeClr val="bg1"/>
                </a:solidFill>
              </a:rPr>
              <a:t>effect</a:t>
            </a:r>
            <a:r>
              <a:rPr lang="pt-BR" dirty="0">
                <a:solidFill>
                  <a:schemeClr val="bg1"/>
                </a:solidFill>
              </a:rPr>
              <a:t>/ai-</a:t>
            </a:r>
            <a:r>
              <a:rPr lang="pt-BR" dirty="0" err="1">
                <a:solidFill>
                  <a:schemeClr val="bg1"/>
                </a:solidFill>
              </a:rPr>
              <a:t>analytics</a:t>
            </a:r>
            <a:r>
              <a:rPr lang="pt-BR" dirty="0">
                <a:solidFill>
                  <a:schemeClr val="bg1"/>
                </a:solidFill>
              </a:rPr>
              <a:t>/artificial-</a:t>
            </a:r>
            <a:r>
              <a:rPr lang="pt-BR" dirty="0" err="1">
                <a:solidFill>
                  <a:schemeClr val="bg1"/>
                </a:solidFill>
              </a:rPr>
              <a:t>intelligence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roi.html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6C797042-5561-B1BF-A70E-116AEDB8C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543" y="1893469"/>
            <a:ext cx="10514913" cy="3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6052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MÉTRICAS CHAVE AO MENSURAR ROI EM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30" y="5527431"/>
            <a:ext cx="1175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www.multimodal.dev</a:t>
            </a:r>
            <a:r>
              <a:rPr lang="pt-BR" dirty="0">
                <a:solidFill>
                  <a:schemeClr val="bg1"/>
                </a:solidFill>
              </a:rPr>
              <a:t>/post/</a:t>
            </a:r>
            <a:r>
              <a:rPr lang="pt-BR" dirty="0" err="1">
                <a:solidFill>
                  <a:schemeClr val="bg1"/>
                </a:solidFill>
              </a:rPr>
              <a:t>how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calculate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ai-roi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21E8E4-0A33-A775-732F-28BEAF34A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732" y="1705234"/>
            <a:ext cx="5174533" cy="34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1893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itle 1">
            <a:extLst>
              <a:ext uri="{FF2B5EF4-FFF2-40B4-BE49-F238E27FC236}">
                <a16:creationId xmlns:a16="http://schemas.microsoft.com/office/drawing/2014/main" id="{644F2CA3-6C91-4066-7612-4ED254E0F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7781" y="825743"/>
            <a:ext cx="7056438" cy="504825"/>
          </a:xfrm>
        </p:spPr>
        <p:txBody>
          <a:bodyPr>
            <a:noAutofit/>
          </a:bodyPr>
          <a:lstStyle/>
          <a:p>
            <a:r>
              <a:rPr lang="pt-BR" altLang="pt-BR" sz="3200" dirty="0">
                <a:solidFill>
                  <a:schemeClr val="bg1"/>
                </a:solidFill>
              </a:rPr>
              <a:t>MÉTRICAS CHAVE AO MENSURAR ROI EM IA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EA4DBB3-7BCF-10E6-E7DF-C557DF0455BF}"/>
              </a:ext>
            </a:extLst>
          </p:cNvPr>
          <p:cNvSpPr txBox="1"/>
          <p:nvPr/>
        </p:nvSpPr>
        <p:spPr>
          <a:xfrm>
            <a:off x="220729" y="5845698"/>
            <a:ext cx="117505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https://</a:t>
            </a:r>
            <a:r>
              <a:rPr lang="pt-BR" dirty="0" err="1">
                <a:solidFill>
                  <a:schemeClr val="bg1"/>
                </a:solidFill>
              </a:rPr>
              <a:t>www.multimodal.dev</a:t>
            </a:r>
            <a:r>
              <a:rPr lang="pt-BR" dirty="0">
                <a:solidFill>
                  <a:schemeClr val="bg1"/>
                </a:solidFill>
              </a:rPr>
              <a:t>/post/</a:t>
            </a:r>
            <a:r>
              <a:rPr lang="pt-BR" dirty="0" err="1">
                <a:solidFill>
                  <a:schemeClr val="bg1"/>
                </a:solidFill>
              </a:rPr>
              <a:t>how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to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calculate</a:t>
            </a:r>
            <a:r>
              <a:rPr lang="pt-BR" dirty="0">
                <a:solidFill>
                  <a:schemeClr val="bg1"/>
                </a:solidFill>
              </a:rPr>
              <a:t>-</a:t>
            </a:r>
            <a:r>
              <a:rPr lang="pt-BR" dirty="0" err="1">
                <a:solidFill>
                  <a:schemeClr val="bg1"/>
                </a:solidFill>
              </a:rPr>
              <a:t>ai-roi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EA3B98-E0CE-0D4C-FFA8-E66927C9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671" y="1568706"/>
            <a:ext cx="6184655" cy="41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0490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3ccb3b-2705-4112-95ce-0ca037f6896f">
      <Terms xmlns="http://schemas.microsoft.com/office/infopath/2007/PartnerControls"/>
    </lcf76f155ced4ddcb4097134ff3c332f>
    <TaxCatchAll xmlns="7ed301e0-5fd8-4552-9558-5c38b7ac686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BFCF1EC4358646AE79F465BB9B8409" ma:contentTypeVersion="14" ma:contentTypeDescription="Crie um novo documento." ma:contentTypeScope="" ma:versionID="a451c875e98e29261f67eb99c1a1efba">
  <xsd:schema xmlns:xsd="http://www.w3.org/2001/XMLSchema" xmlns:xs="http://www.w3.org/2001/XMLSchema" xmlns:p="http://schemas.microsoft.com/office/2006/metadata/properties" xmlns:ns2="953ccb3b-2705-4112-95ce-0ca037f6896f" xmlns:ns3="7ed301e0-5fd8-4552-9558-5c38b7ac6865" targetNamespace="http://schemas.microsoft.com/office/2006/metadata/properties" ma:root="true" ma:fieldsID="534e4703364e8ffcfb476a4e728f2296" ns2:_="" ns3:_="">
    <xsd:import namespace="953ccb3b-2705-4112-95ce-0ca037f6896f"/>
    <xsd:import namespace="7ed301e0-5fd8-4552-9558-5c38b7ac68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ccb3b-2705-4112-95ce-0ca037f689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e2398b20-2c76-408b-9565-673d41e5947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301e0-5fd8-4552-9558-5c38b7ac686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b98b6b9-1452-42ea-b891-e6cb1782809f}" ma:internalName="TaxCatchAll" ma:showField="CatchAllData" ma:web="7ed301e0-5fd8-4552-9558-5c38b7ac68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360C43-03BF-4A72-B76C-F4DF3D033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9D91CA-B742-46BA-B16C-8792E929F896}">
  <ds:schemaRefs>
    <ds:schemaRef ds:uri="http://schemas.microsoft.com/office/2006/metadata/properties"/>
    <ds:schemaRef ds:uri="http://schemas.microsoft.com/office/infopath/2007/PartnerControls"/>
    <ds:schemaRef ds:uri="953ccb3b-2705-4112-95ce-0ca037f6896f"/>
    <ds:schemaRef ds:uri="7ed301e0-5fd8-4552-9558-5c38b7ac6865"/>
  </ds:schemaRefs>
</ds:datastoreItem>
</file>

<file path=customXml/itemProps3.xml><?xml version="1.0" encoding="utf-8"?>
<ds:datastoreItem xmlns:ds="http://schemas.openxmlformats.org/officeDocument/2006/customXml" ds:itemID="{30F76DA4-1BFA-4416-A024-C1683C8DE9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3ccb3b-2705-4112-95ce-0ca037f6896f"/>
    <ds:schemaRef ds:uri="7ed301e0-5fd8-4552-9558-5c38b7ac68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625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Gotham HTF Book</vt:lpstr>
      <vt:lpstr>Tema do Office</vt:lpstr>
      <vt:lpstr>Apresentação do PowerPoint</vt:lpstr>
      <vt:lpstr>MENSURANDO O ROI EM INICIATIVAS DE IA</vt:lpstr>
      <vt:lpstr>MENSURANDO O ROI EM INICIATIVAS DE IA</vt:lpstr>
      <vt:lpstr>HARD ROI</vt:lpstr>
      <vt:lpstr>SOFT ROI</vt:lpstr>
      <vt:lpstr>INVESTIMENTOS HARD VS  SOFT EM IA</vt:lpstr>
      <vt:lpstr>ROI EM SISTEMAS DE IA</vt:lpstr>
      <vt:lpstr>MÉTRICAS CHAVE AO MENSURAR ROI EM IA</vt:lpstr>
      <vt:lpstr>MÉTRICAS CHAVE AO MENSURAR ROI EM IA</vt:lpstr>
      <vt:lpstr>PONTOS CHAVE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Reyes</dc:creator>
  <cp:lastModifiedBy>Ahirton Lopes</cp:lastModifiedBy>
  <cp:revision>45</cp:revision>
  <dcterms:created xsi:type="dcterms:W3CDTF">2024-09-24T15:19:05Z</dcterms:created>
  <dcterms:modified xsi:type="dcterms:W3CDTF">2024-10-29T18:44:17Z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0x010100FDBFCF1EC4358646AE79F465BB9B8409</vt:lpwstr>
  </property>
  <property fmtid="{D5CDD505-2E9C-101B-9397-08002B2CF9AE}" pid="3" name="MediaServiceImageTags">
    <vt:lpwstr/>
  </property>
</Properties>
</file>