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7" r:id="rId6"/>
    <p:sldId id="542" r:id="rId7"/>
    <p:sldId id="565" r:id="rId8"/>
    <p:sldId id="566" r:id="rId9"/>
    <p:sldId id="563" r:id="rId10"/>
    <p:sldId id="541" r:id="rId11"/>
    <p:sldId id="55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28"/>
    <a:srgbClr val="0D1440"/>
    <a:srgbClr val="0D1540"/>
    <a:srgbClr val="091A70"/>
    <a:srgbClr val="EBE6E1"/>
    <a:srgbClr val="376EA5"/>
    <a:srgbClr val="82B9E6"/>
    <a:srgbClr val="003264"/>
    <a:srgbClr val="EB0028"/>
    <a:srgbClr val="00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389"/>
  </p:normalViewPr>
  <p:slideViewPr>
    <p:cSldViewPr snapToGrid="0">
      <p:cViewPr varScale="1">
        <p:scale>
          <a:sx n="151" d="100"/>
          <a:sy n="151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FF488-F7FC-314E-9332-4439BBA63557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AE02B-7734-3F4B-A057-9FFF9A821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92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MÉTRICAS PARA </a:t>
            </a:r>
            <a:br>
              <a:rPr lang="pt-BR" dirty="0"/>
            </a:br>
            <a:r>
              <a:rPr lang="pt-BR" dirty="0"/>
              <a:t>ALÉM DO ROI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800" dirty="0"/>
              <a:t>NO MUNDO DOS NEGÓCIOS, O RETORNO SOBRE INVESTIMENTO (ROI) É UMA MÉTRICA AMPLAMENTE UTILIZADA PARA AVALIAR A EFICÁCIA DE INVESTIMENTOS E INICIATIVAS. </a:t>
            </a:r>
          </a:p>
          <a:p>
            <a:r>
              <a:rPr lang="pt-BR" sz="1800" dirty="0"/>
              <a:t>NO ENTANTO, CONFIAR EXCLUSIVAMENTE NO ROI PODE SER LIMITANTE, UMA VEZ QUE ESSA ABORDAGEM NÃO CAPTURA A TOTALIDADE DO VALOR GERADO POR UM PROJETO OU ESTRATÉGIA. </a:t>
            </a:r>
          </a:p>
          <a:p>
            <a:r>
              <a:rPr lang="pt-BR" sz="1800" dirty="0">
                <a:solidFill>
                  <a:schemeClr val="bg1"/>
                </a:solidFill>
              </a:rPr>
              <a:t>É FUNDAMENTAL CONSIDERAR MÉTRICAS COMPLEMENTARES QUE FORNEÇAM UMA VISÃO MAIS ABRANGENTE DO IMPACTO, PERMITINDO DECISÕES MAIS INFORMADAS E ESTRATÉGICAS.</a:t>
            </a:r>
          </a:p>
        </p:txBody>
      </p:sp>
    </p:spTree>
    <p:extLst>
      <p:ext uri="{BB962C8B-B14F-4D97-AF65-F5344CB8AC3E}">
        <p14:creationId xmlns:p14="http://schemas.microsoft.com/office/powerpoint/2010/main" val="252060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POR QUE AVALIAR ALÉM DO ROI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74728"/>
            <a:ext cx="9999166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O ROI é uma métrica importante, mas limitada, pois se concentra apenas no retorno financeiro imediato. 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Avaliar além do ROI permite: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Capturar Valor Indireto</a:t>
            </a:r>
            <a:r>
              <a:rPr lang="pt-BR" sz="2000" dirty="0">
                <a:solidFill>
                  <a:schemeClr val="bg1"/>
                </a:solidFill>
              </a:rPr>
              <a:t>: Inclui benefícios como eficiência operacional e satisfação do cliente;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Alinhar com Objetivos Estratégicos</a:t>
            </a:r>
            <a:r>
              <a:rPr lang="pt-BR" sz="2000" dirty="0">
                <a:solidFill>
                  <a:schemeClr val="bg1"/>
                </a:solidFill>
              </a:rPr>
              <a:t>: Ajuda a entender como as iniciativas de IA contribuem para metas de longo prazo;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Uma abordagem mais ampla na avaliação de iniciativas de IA oferece uma visão mais completa do seu impacto no negócio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6287092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PRINCIPAIS MÉTRICAS ADICIONAIS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74728"/>
            <a:ext cx="999916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Para avaliar o impacto das iniciativas de IA além do ROI, considere as seguintes métricas: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pt-BR" sz="2000" b="1" dirty="0">
                <a:solidFill>
                  <a:schemeClr val="bg1"/>
                </a:solidFill>
              </a:rPr>
              <a:t>Eficiência Operacional</a:t>
            </a:r>
            <a:r>
              <a:rPr lang="pt-BR" sz="2000" dirty="0">
                <a:solidFill>
                  <a:schemeClr val="bg1"/>
                </a:solidFill>
              </a:rPr>
              <a:t>: Avalia a redução de erros e o tempo economizado em processos, refletindo melhorias na produtividade;</a:t>
            </a:r>
          </a:p>
          <a:p>
            <a:pPr lvl="1">
              <a:buFont typeface="+mj-lt"/>
              <a:buAutoNum type="arabicPeriod"/>
            </a:pPr>
            <a:r>
              <a:rPr lang="pt-BR" sz="2000" b="1" dirty="0">
                <a:solidFill>
                  <a:schemeClr val="bg1"/>
                </a:solidFill>
              </a:rPr>
              <a:t>Experiência do Cliente</a:t>
            </a:r>
            <a:r>
              <a:rPr lang="pt-BR" sz="2000" dirty="0">
                <a:solidFill>
                  <a:schemeClr val="bg1"/>
                </a:solidFill>
              </a:rPr>
              <a:t>: Mede a satisfação e o engajamento dos clientes, indicando como a IA melhora o atendimento e a personalização;</a:t>
            </a:r>
          </a:p>
          <a:p>
            <a:pPr lvl="1">
              <a:buFont typeface="+mj-lt"/>
              <a:buAutoNum type="arabicPeriod"/>
            </a:pPr>
            <a:r>
              <a:rPr lang="pt-BR" sz="2000" b="1" dirty="0">
                <a:solidFill>
                  <a:schemeClr val="bg1"/>
                </a:solidFill>
              </a:rPr>
              <a:t>Impacto em Pessoas</a:t>
            </a:r>
            <a:r>
              <a:rPr lang="pt-BR" sz="2000" dirty="0">
                <a:solidFill>
                  <a:schemeClr val="bg1"/>
                </a:solidFill>
              </a:rPr>
              <a:t>: Foca na retenção de talentos e no desenvolvimento de habilidades, evidenciando como a IA capacita equipes e melhora a cultura organizacional.</a:t>
            </a:r>
          </a:p>
        </p:txBody>
      </p:sp>
    </p:spTree>
    <p:extLst>
      <p:ext uri="{BB962C8B-B14F-4D97-AF65-F5344CB8AC3E}">
        <p14:creationId xmlns:p14="http://schemas.microsoft.com/office/powerpoint/2010/main" val="320477363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FOCO EM MÉTRICAS DE NEGÓCIO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779687"/>
            <a:ext cx="9999166" cy="511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1600" dirty="0">
                <a:solidFill>
                  <a:schemeClr val="bg1"/>
                </a:solidFill>
              </a:rPr>
              <a:t>Uma pesquisa da </a:t>
            </a:r>
            <a:r>
              <a:rPr lang="pt-BR" sz="1600" dirty="0" err="1">
                <a:solidFill>
                  <a:schemeClr val="bg1"/>
                </a:solidFill>
              </a:rPr>
              <a:t>Gartner</a:t>
            </a:r>
            <a:r>
              <a:rPr lang="pt-BR" sz="1600" dirty="0">
                <a:solidFill>
                  <a:schemeClr val="bg1"/>
                </a:solidFill>
              </a:rPr>
              <a:t> com mais de 600 organizações que implementaram inteligência artificial revela que empresas bem-sucedidas na área não medem o sucesso apenas por volume de projetos ou resultados, mas focam em métricas de negócios. </a:t>
            </a:r>
          </a:p>
          <a:p>
            <a:pPr>
              <a:buNone/>
            </a:pPr>
            <a:endParaRPr lang="pt-BR" sz="16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600" dirty="0">
                <a:solidFill>
                  <a:schemeClr val="bg1"/>
                </a:solidFill>
              </a:rPr>
              <a:t>Essas empresas utilizam modelos de atribuição específicos, fazem comparações internas e externas, e identificam métricas iniciais para medir o sucesso rapidamente.</a:t>
            </a:r>
          </a:p>
          <a:p>
            <a:pPr>
              <a:buNone/>
            </a:pPr>
            <a:endParaRPr lang="pt-BR" sz="16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600" dirty="0">
                <a:solidFill>
                  <a:schemeClr val="bg1"/>
                </a:solidFill>
              </a:rPr>
              <a:t>As métricas de negócio incluíram:</a:t>
            </a:r>
          </a:p>
          <a:p>
            <a:pPr>
              <a:buNone/>
            </a:pPr>
            <a:endParaRPr lang="pt-BR" sz="16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</a:rPr>
              <a:t>Crescimento</a:t>
            </a:r>
            <a:r>
              <a:rPr lang="pt-BR" sz="1600" dirty="0">
                <a:solidFill>
                  <a:schemeClr val="bg1"/>
                </a:solidFill>
              </a:rPr>
              <a:t>: Avaliação de vendas cruzadas, aumento de preços e monetização de novos ativos;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</a:rPr>
              <a:t>Sucesso do Cliente</a:t>
            </a:r>
            <a:r>
              <a:rPr lang="pt-BR" sz="1600" dirty="0">
                <a:solidFill>
                  <a:schemeClr val="bg1"/>
                </a:solidFill>
              </a:rPr>
              <a:t>: Medidas de retenção, satisfação e participação na carteira do cliente;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</a:rPr>
              <a:t>Eficiência de Custo</a:t>
            </a:r>
            <a:r>
              <a:rPr lang="pt-BR" sz="1600" dirty="0">
                <a:solidFill>
                  <a:schemeClr val="bg1"/>
                </a:solidFill>
              </a:rPr>
              <a:t>: Redução de gastos e otimização de ativos.</a:t>
            </a:r>
          </a:p>
          <a:p>
            <a:pPr>
              <a:buNone/>
            </a:pPr>
            <a:endParaRPr lang="pt-BR" sz="16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600" dirty="0">
                <a:solidFill>
                  <a:schemeClr val="bg1"/>
                </a:solidFill>
              </a:rPr>
              <a:t>Além disso, organizações que envolvem suas equipes de IA na definição de métricas de sucesso têm 50% mais chances de usar a IA de forma estratégica. </a:t>
            </a:r>
          </a:p>
          <a:p>
            <a:pPr>
              <a:buNone/>
            </a:pPr>
            <a:endParaRPr lang="pt-BR" sz="16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600" dirty="0">
                <a:solidFill>
                  <a:schemeClr val="bg1"/>
                </a:solidFill>
              </a:rPr>
              <a:t>A seleção das métricas deve incluir feedback de diversos grupos, como gerentes de dados, analistas de negócios e líderes de TI.</a:t>
            </a:r>
          </a:p>
        </p:txBody>
      </p:sp>
    </p:spTree>
    <p:extLst>
      <p:ext uri="{BB962C8B-B14F-4D97-AF65-F5344CB8AC3E}">
        <p14:creationId xmlns:p14="http://schemas.microsoft.com/office/powerpoint/2010/main" val="151939337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MÉTRICAS DE NEGÓCIO E ROI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A4DBB3-7BCF-10E6-E7DF-C557DF0455BF}"/>
              </a:ext>
            </a:extLst>
          </p:cNvPr>
          <p:cNvSpPr txBox="1"/>
          <p:nvPr/>
        </p:nvSpPr>
        <p:spPr>
          <a:xfrm>
            <a:off x="220731" y="6032257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www.gartner.com.br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pt-br</a:t>
            </a:r>
            <a:r>
              <a:rPr lang="pt-BR" dirty="0">
                <a:solidFill>
                  <a:schemeClr val="bg1"/>
                </a:solidFill>
              </a:rPr>
              <a:t>/tecnologia-da-</a:t>
            </a:r>
            <a:r>
              <a:rPr lang="pt-BR" dirty="0" err="1">
                <a:solidFill>
                  <a:schemeClr val="bg1"/>
                </a:solidFill>
              </a:rPr>
              <a:t>informacao</a:t>
            </a:r>
            <a:r>
              <a:rPr lang="pt-BR" dirty="0">
                <a:solidFill>
                  <a:schemeClr val="bg1"/>
                </a:solidFill>
              </a:rPr>
              <a:t>/temas/</a:t>
            </a:r>
            <a:r>
              <a:rPr lang="pt-BR" dirty="0" err="1">
                <a:solidFill>
                  <a:schemeClr val="bg1"/>
                </a:solidFill>
              </a:rPr>
              <a:t>estrategia</a:t>
            </a:r>
            <a:r>
              <a:rPr lang="pt-BR" dirty="0">
                <a:solidFill>
                  <a:schemeClr val="bg1"/>
                </a:solidFill>
              </a:rPr>
              <a:t>-de-</a:t>
            </a:r>
            <a:r>
              <a:rPr lang="pt-BR" dirty="0" err="1">
                <a:solidFill>
                  <a:schemeClr val="bg1"/>
                </a:solidFill>
              </a:rPr>
              <a:t>inteligencia</a:t>
            </a:r>
            <a:r>
              <a:rPr lang="pt-BR" dirty="0">
                <a:solidFill>
                  <a:schemeClr val="bg1"/>
                </a:solidFill>
              </a:rPr>
              <a:t>-artificial-para-os-</a:t>
            </a:r>
            <a:r>
              <a:rPr lang="pt-BR" dirty="0" err="1">
                <a:solidFill>
                  <a:schemeClr val="bg1"/>
                </a:solidFill>
              </a:rPr>
              <a:t>negocios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A8D57B-1ACA-7DFA-B751-4C6481A2E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289" y="1509133"/>
            <a:ext cx="5687421" cy="434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6154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833" y="1623694"/>
            <a:ext cx="9999166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1500" dirty="0">
                <a:solidFill>
                  <a:schemeClr val="bg1"/>
                </a:solidFill>
              </a:rPr>
              <a:t>A avaliação do impacto das iniciativas de inteligência artificial vai além do retorno sobre o investimento (ROI) financeiro. </a:t>
            </a:r>
          </a:p>
          <a:p>
            <a:pPr>
              <a:buNone/>
            </a:pPr>
            <a:endParaRPr lang="pt-BR" sz="15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500" dirty="0">
                <a:solidFill>
                  <a:schemeClr val="bg1"/>
                </a:solidFill>
              </a:rPr>
              <a:t>Para uma análise mais robusta e estratégica, considere os seguintes </a:t>
            </a:r>
            <a:r>
              <a:rPr lang="pt-BR" sz="1500" dirty="0" err="1">
                <a:solidFill>
                  <a:schemeClr val="bg1"/>
                </a:solidFill>
              </a:rPr>
              <a:t>pontos-chave</a:t>
            </a:r>
            <a:r>
              <a:rPr lang="pt-BR" sz="1500" dirty="0">
                <a:solidFill>
                  <a:schemeClr val="bg1"/>
                </a:solidFill>
              </a:rPr>
              <a:t>:</a:t>
            </a:r>
          </a:p>
          <a:p>
            <a:endParaRPr lang="pt-BR" sz="1500" dirty="0">
              <a:solidFill>
                <a:schemeClr val="bg1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pt-BR" sz="1500" b="1" dirty="0">
                <a:solidFill>
                  <a:schemeClr val="bg1"/>
                </a:solidFill>
              </a:rPr>
              <a:t>Foco em Métricas de Negócio</a:t>
            </a:r>
            <a:r>
              <a:rPr lang="pt-BR" sz="1500" dirty="0">
                <a:solidFill>
                  <a:schemeClr val="bg1"/>
                </a:solidFill>
              </a:rPr>
              <a:t>: Priorizar métricas que capturam crescimento, sucesso do cliente e eficiência operacional é essencial para entender o verdadeiro valor das iniciativas de IA.</a:t>
            </a:r>
          </a:p>
          <a:p>
            <a:pPr lvl="1">
              <a:buFont typeface="+mj-lt"/>
              <a:buAutoNum type="arabicPeriod"/>
            </a:pPr>
            <a:r>
              <a:rPr lang="pt-BR" sz="1500" b="1" dirty="0">
                <a:solidFill>
                  <a:schemeClr val="bg1"/>
                </a:solidFill>
              </a:rPr>
              <a:t>Integração de Métricas</a:t>
            </a:r>
            <a:r>
              <a:rPr lang="pt-BR" sz="1500" dirty="0">
                <a:solidFill>
                  <a:schemeClr val="bg1"/>
                </a:solidFill>
              </a:rPr>
              <a:t>: Combinar ROI com métricas adicionais oferece uma visão holística do impacto da IA, permitindo decisões mais informadas e alinhadas aos objetivos estratégicos da organização.</a:t>
            </a:r>
          </a:p>
          <a:p>
            <a:pPr lvl="1">
              <a:buFont typeface="+mj-lt"/>
              <a:buAutoNum type="arabicPeriod"/>
            </a:pPr>
            <a:r>
              <a:rPr lang="pt-BR" sz="1500" b="1" dirty="0">
                <a:solidFill>
                  <a:schemeClr val="bg1"/>
                </a:solidFill>
              </a:rPr>
              <a:t>Importância do Feedback Colaborativo</a:t>
            </a:r>
            <a:r>
              <a:rPr lang="pt-BR" sz="1500" dirty="0">
                <a:solidFill>
                  <a:schemeClr val="bg1"/>
                </a:solidFill>
              </a:rPr>
              <a:t>: Envolver equipes multidisciplinares na definição de métricas de sucesso aumenta a probabilidade de uso estratégico da IA e garante que as métricas sejam relevantes e práticas.</a:t>
            </a:r>
          </a:p>
          <a:p>
            <a:pPr lvl="1">
              <a:buFont typeface="+mj-lt"/>
              <a:buAutoNum type="arabicPeriod"/>
            </a:pPr>
            <a:r>
              <a:rPr lang="pt-BR" sz="1500" b="1" dirty="0">
                <a:solidFill>
                  <a:schemeClr val="bg1"/>
                </a:solidFill>
              </a:rPr>
              <a:t>Agilidade na Mensuração</a:t>
            </a:r>
            <a:r>
              <a:rPr lang="pt-BR" sz="1500" dirty="0">
                <a:solidFill>
                  <a:schemeClr val="bg1"/>
                </a:solidFill>
              </a:rPr>
              <a:t>: Identificar e medir rapidamente as métricas iniciais permite ajustes contínuos e melhora na eficácia dos casos de uso de IA.</a:t>
            </a:r>
          </a:p>
          <a:p>
            <a:pPr lvl="1">
              <a:buFont typeface="+mj-lt"/>
              <a:buAutoNum type="arabicPeriod"/>
            </a:pPr>
            <a:r>
              <a:rPr lang="pt-BR" sz="1500" b="1" dirty="0">
                <a:solidFill>
                  <a:schemeClr val="bg1"/>
                </a:solidFill>
              </a:rPr>
              <a:t>Comparação e Análise</a:t>
            </a:r>
            <a:r>
              <a:rPr lang="pt-BR" sz="1500" dirty="0">
                <a:solidFill>
                  <a:schemeClr val="bg1"/>
                </a:solidFill>
              </a:rPr>
              <a:t>: Realizar comparações internas e externas ajuda a identificar benchmarks e oportunidades de melhoria contínua.</a:t>
            </a:r>
          </a:p>
          <a:p>
            <a:pPr lvl="1">
              <a:buFont typeface="+mj-lt"/>
              <a:buAutoNum type="arabicPeriod"/>
            </a:pPr>
            <a:endParaRPr lang="pt-BR" sz="15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500" dirty="0">
                <a:solidFill>
                  <a:schemeClr val="bg1"/>
                </a:solidFill>
              </a:rPr>
              <a:t>A adoção de uma abordagem abrangente para medir o impacto da inteligência artificial é fundamental para maximizar os benefícios e garantir a sustentabilidade das iniciativas no longo prazo.</a:t>
            </a:r>
          </a:p>
        </p:txBody>
      </p:sp>
    </p:spTree>
    <p:extLst>
      <p:ext uri="{BB962C8B-B14F-4D97-AF65-F5344CB8AC3E}">
        <p14:creationId xmlns:p14="http://schemas.microsoft.com/office/powerpoint/2010/main" val="290311469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6799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customXml/itemProps2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654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Gotham HTF Book</vt:lpstr>
      <vt:lpstr>Tema do Office</vt:lpstr>
      <vt:lpstr>Apresentação do PowerPoint</vt:lpstr>
      <vt:lpstr>MÉTRICAS PARA  ALÉM DO ROI</vt:lpstr>
      <vt:lpstr>POR QUE AVALIAR ALÉM DO ROI</vt:lpstr>
      <vt:lpstr>PRINCIPAIS MÉTRICAS ADICIONAIS</vt:lpstr>
      <vt:lpstr>FOCO EM MÉTRICAS DE NEGÓCIO</vt:lpstr>
      <vt:lpstr>MÉTRICAS DE NEGÓCIO E ROI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53</cp:revision>
  <dcterms:created xsi:type="dcterms:W3CDTF">2024-09-24T15:19:05Z</dcterms:created>
  <dcterms:modified xsi:type="dcterms:W3CDTF">2024-10-29T19:12:43Z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  <property fmtid="{D5CDD505-2E9C-101B-9397-08002B2CF9AE}" pid="3" name="MediaServiceImageTags">
    <vt:lpwstr/>
  </property>
</Properties>
</file>