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7" r:id="rId6"/>
    <p:sldId id="542" r:id="rId7"/>
    <p:sldId id="565" r:id="rId8"/>
    <p:sldId id="566" r:id="rId9"/>
    <p:sldId id="567" r:id="rId10"/>
    <p:sldId id="568" r:id="rId11"/>
    <p:sldId id="563" r:id="rId12"/>
    <p:sldId id="541" r:id="rId13"/>
    <p:sldId id="55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 autoAdjust="0"/>
    <p:restoredTop sz="94393"/>
  </p:normalViewPr>
  <p:slideViewPr>
    <p:cSldViewPr snapToGrid="0">
      <p:cViewPr varScale="1">
        <p:scale>
          <a:sx n="143" d="100"/>
          <a:sy n="143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F488-F7FC-314E-9332-4439BBA63557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AE02B-7734-3F4B-A057-9FFF9A821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92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3774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/>
              <a:t>CASOS DE USO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88659"/>
            <a:ext cx="9144000" cy="1747837"/>
          </a:xfrm>
        </p:spPr>
        <p:txBody>
          <a:bodyPr>
            <a:noAutofit/>
          </a:bodyPr>
          <a:lstStyle/>
          <a:p>
            <a:r>
              <a:rPr lang="pt-BR" sz="1400" dirty="0"/>
              <a:t>AGORA, EXPLORAREMOS EXEMPLOS DE CASOS DE USO DE MENSURAÇÃO DE ROI E LEVANTAMENTO DE MÉTRICAS EM PROJETOS DE INTELIGÊNCIA ARTIFICIAL (IA) DENTRO DO SETOR DE TELECOMUNICAÇÕES. </a:t>
            </a:r>
          </a:p>
          <a:p>
            <a:r>
              <a:rPr lang="pt-BR" sz="1400" dirty="0"/>
              <a:t>COM BASE EM CASOS REAIS, ANALISAREMOS COMO A IMPLEMENTAÇÃO DE SOLUÇÕES DE IA PODE IMPACTAR POSITIVAMENTE OS NEGÓCIOS, FOCANDO NA </a:t>
            </a:r>
            <a:r>
              <a:rPr lang="pt-BR" sz="1400" b="1" dirty="0"/>
              <a:t>PREVENÇÃO DO CHURN DE CLIENTES</a:t>
            </a:r>
            <a:r>
              <a:rPr lang="pt-BR" sz="1400" dirty="0"/>
              <a:t> E A PERSONALIZAÇÃO.</a:t>
            </a:r>
          </a:p>
          <a:p>
            <a:r>
              <a:rPr lang="pt-BR" sz="1400" dirty="0"/>
              <a:t>DISCUTIREMOS OS DESAFIOS ENFRENTADOS EM CADA INICIATIVA, ALÉM DE COMO CALCULAR O ROI E AS MÉTRICAS RELEVANTES PARA MEDIR O SUCESSO DESSAS INICIATIVAS. </a:t>
            </a:r>
          </a:p>
          <a:p>
            <a:r>
              <a:rPr lang="pt-BR" sz="1400" dirty="0">
                <a:solidFill>
                  <a:schemeClr val="bg1"/>
                </a:solidFill>
              </a:rPr>
              <a:t>O OBJETIVO É ENTENDER A IMPORTÂNCIA DE PERSONALIZAR AS MÉTRICAS PARA REFLETIR OS OBJETIVOS ESTRATÉGICOS DE CADA PROJETO.</a:t>
            </a:r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1136065"/>
            <a:ext cx="7056438" cy="504825"/>
          </a:xfrm>
        </p:spPr>
        <p:txBody>
          <a:bodyPr>
            <a:noAutofit/>
          </a:bodyPr>
          <a:lstStyle/>
          <a:p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r>
              <a:rPr lang="pt-BR" sz="3200" dirty="0"/>
              <a:t>A IMPORTÂNCIA DA MENSURAÇÃO DO ROI E OUTRAS MÉTRICAS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mensuração do ROI não apenas quantifica os benefícios financeiros resultantes de um projeto de IA, mas também ajuda a identificar áreas de melhoria e otimização.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Por meio da avaliação contínua do ROI, as empresas podem monitorar o desempenho das iniciativas, ajustando estratégias conforme necessário para maximizar os resultados.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Além disso, um ROI positivo serve como uma poderosa justificativa para futuros investimentos em tecnologia, demonstrando o valor que a IA pode agregar ao negócio.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Portanto, medir o ROI é mais do que uma prática financeira; é uma maneira de fomentar a inovação e garantir que as soluções de IA realmente atendam às necessidades e expectativas dos clientes, promovendo um crescimento sustentável e eficiente.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EXEMPLO 1 – PREVENÇÃO DO CHURN DE CLIENTES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Um dos maiores desafios enfrentados pelas empresas de telecomunicações é a retenção de clientes.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O </a:t>
            </a:r>
            <a:r>
              <a:rPr lang="pt-BR" sz="2000" dirty="0" err="1">
                <a:solidFill>
                  <a:schemeClr val="bg1"/>
                </a:solidFill>
              </a:rPr>
              <a:t>churn</a:t>
            </a:r>
            <a:r>
              <a:rPr lang="pt-BR" sz="2000" dirty="0">
                <a:solidFill>
                  <a:schemeClr val="bg1"/>
                </a:solidFill>
              </a:rPr>
              <a:t>, ou a taxa de cancelamento de clientes, pode ter um impacto significativo nas receitas e na sustentabilidade do negócio.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Para mitigar esse problema, muitas empresas estão implementando soluções de inteligência artificial para prever quais clientes estão em risco de deixar o serviço e, assim, tomar medidas proativas para reter esses clientes.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b="1" dirty="0">
                <a:solidFill>
                  <a:schemeClr val="bg1"/>
                </a:solidFill>
              </a:rPr>
              <a:t>Contexto e Desafio:</a:t>
            </a:r>
            <a:r>
              <a:rPr lang="pt-BR" sz="2000" dirty="0">
                <a:solidFill>
                  <a:schemeClr val="bg1"/>
                </a:solidFill>
              </a:rPr>
              <a:t> A empresa </a:t>
            </a:r>
            <a:r>
              <a:rPr lang="pt-BR" sz="2000" dirty="0" err="1">
                <a:solidFill>
                  <a:schemeClr val="bg1"/>
                </a:solidFill>
              </a:rPr>
              <a:t>X</a:t>
            </a:r>
            <a:r>
              <a:rPr lang="pt-BR" sz="2000" dirty="0">
                <a:solidFill>
                  <a:schemeClr val="bg1"/>
                </a:solidFill>
              </a:rPr>
              <a:t>, ao analisar seu histórico de dados, identificou um aumento na taxa de </a:t>
            </a:r>
            <a:r>
              <a:rPr lang="pt-BR" sz="2000" dirty="0" err="1">
                <a:solidFill>
                  <a:schemeClr val="bg1"/>
                </a:solidFill>
              </a:rPr>
              <a:t>churn</a:t>
            </a:r>
            <a:r>
              <a:rPr lang="pt-BR" sz="2000" dirty="0">
                <a:solidFill>
                  <a:schemeClr val="bg1"/>
                </a:solidFill>
              </a:rPr>
              <a:t>, especialmente entre os clientes que utilizavam planos mais básicos. A falta de personalização na comunicação e ofertas limitadas contribuíram para a insatisfação do cliente.</a:t>
            </a:r>
          </a:p>
        </p:txBody>
      </p:sp>
    </p:spTree>
    <p:extLst>
      <p:ext uri="{BB962C8B-B14F-4D97-AF65-F5344CB8AC3E}">
        <p14:creationId xmlns:p14="http://schemas.microsoft.com/office/powerpoint/2010/main" val="320477363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EXEMPLO 1 – PREVENÇÃO DO CHURN DE CLIENTES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Mensuração do ROI e Métricas de Sucesso:</a:t>
            </a:r>
            <a:r>
              <a:rPr lang="pt-BR" sz="2000" dirty="0">
                <a:solidFill>
                  <a:schemeClr val="bg1"/>
                </a:solidFill>
              </a:rPr>
              <a:t> Para abordar esse desafio, a empresa implementou um modelo preditivo de </a:t>
            </a:r>
            <a:r>
              <a:rPr lang="pt-BR" sz="2000" dirty="0" err="1">
                <a:solidFill>
                  <a:schemeClr val="bg1"/>
                </a:solidFill>
              </a:rPr>
              <a:t>churn</a:t>
            </a:r>
            <a:r>
              <a:rPr lang="pt-BR" sz="2000" dirty="0">
                <a:solidFill>
                  <a:schemeClr val="bg1"/>
                </a:solidFill>
              </a:rPr>
              <a:t> utilizando técnicas de </a:t>
            </a:r>
            <a:r>
              <a:rPr lang="pt-BR" sz="2000" dirty="0" err="1">
                <a:solidFill>
                  <a:schemeClr val="bg1"/>
                </a:solidFill>
              </a:rPr>
              <a:t>machine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learning</a:t>
            </a:r>
            <a:r>
              <a:rPr lang="pt-BR" sz="2000" dirty="0">
                <a:solidFill>
                  <a:schemeClr val="bg1"/>
                </a:solidFill>
              </a:rPr>
              <a:t>. As métricas de sucesso foram definidas como: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</a:rPr>
              <a:t>Redução da Taxa de </a:t>
            </a:r>
            <a:r>
              <a:rPr lang="pt-BR" sz="2000" b="1" dirty="0" err="1">
                <a:solidFill>
                  <a:schemeClr val="bg1"/>
                </a:solidFill>
              </a:rPr>
              <a:t>Churn</a:t>
            </a:r>
            <a:r>
              <a:rPr lang="pt-BR" sz="2000" b="1" dirty="0">
                <a:solidFill>
                  <a:schemeClr val="bg1"/>
                </a:solidFill>
              </a:rPr>
              <a:t>:</a:t>
            </a:r>
            <a:r>
              <a:rPr lang="pt-BR" sz="2000" dirty="0">
                <a:solidFill>
                  <a:schemeClr val="bg1"/>
                </a:solidFill>
              </a:rPr>
              <a:t> A principal métrica de sucesso foi a diminuição na porcentagem de clientes que cancelavam seus planos.</a:t>
            </a:r>
          </a:p>
          <a:p>
            <a:pPr lvl="1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</a:rPr>
              <a:t>Aumento na Satisfação do Cliente:</a:t>
            </a:r>
            <a:r>
              <a:rPr lang="pt-BR" sz="2000" dirty="0">
                <a:solidFill>
                  <a:schemeClr val="bg1"/>
                </a:solidFill>
              </a:rPr>
              <a:t> Acompanharam a pontuação de satisfação do cliente (CSAT) após a implementação das ações de retenção.</a:t>
            </a:r>
          </a:p>
          <a:p>
            <a:pPr lvl="1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</a:rPr>
              <a:t>Custo de Retenção por Cliente:</a:t>
            </a:r>
            <a:r>
              <a:rPr lang="pt-BR" sz="2000" dirty="0">
                <a:solidFill>
                  <a:schemeClr val="bg1"/>
                </a:solidFill>
              </a:rPr>
              <a:t> Avaliaram o custo envolvido nas campanhas de retenção em comparação com o valor vitalício (CLV) dos clientes mantidos.</a:t>
            </a:r>
          </a:p>
        </p:txBody>
      </p:sp>
    </p:spTree>
    <p:extLst>
      <p:ext uri="{BB962C8B-B14F-4D97-AF65-F5344CB8AC3E}">
        <p14:creationId xmlns:p14="http://schemas.microsoft.com/office/powerpoint/2010/main" val="380352499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EXEMPLO 2 – PERSONALIZAÇÃO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Em um mercado competitivo como o das telecomunicações, oferecer uma experiência personalizada ao cliente é crucial para aumentar a lealdade e impulsionar as vendas.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empresa </a:t>
            </a:r>
            <a:r>
              <a:rPr lang="pt-BR" sz="2000" dirty="0" err="1">
                <a:solidFill>
                  <a:schemeClr val="bg1"/>
                </a:solidFill>
              </a:rPr>
              <a:t>Y</a:t>
            </a:r>
            <a:r>
              <a:rPr lang="pt-BR" sz="2000" dirty="0">
                <a:solidFill>
                  <a:schemeClr val="bg1"/>
                </a:solidFill>
              </a:rPr>
              <a:t> percebeu que seus clientes estavam insatisfeitos com a falta de ofertas relevantes e que isso afetava a retenção e o crescimento da receita.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Para resolver esse desafio, a empresa decidiu utilizar inteligência artificial para personalizar suas interações e ofertas.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b="1" dirty="0">
                <a:solidFill>
                  <a:schemeClr val="bg1"/>
                </a:solidFill>
              </a:rPr>
              <a:t>Contexto e Desafio:</a:t>
            </a:r>
            <a:r>
              <a:rPr lang="pt-BR" sz="2000" dirty="0">
                <a:solidFill>
                  <a:schemeClr val="bg1"/>
                </a:solidFill>
              </a:rPr>
              <a:t> A empresa </a:t>
            </a:r>
            <a:r>
              <a:rPr lang="pt-BR" sz="2000" dirty="0" err="1">
                <a:solidFill>
                  <a:schemeClr val="bg1"/>
                </a:solidFill>
              </a:rPr>
              <a:t>Y</a:t>
            </a:r>
            <a:r>
              <a:rPr lang="pt-BR" sz="2000" dirty="0">
                <a:solidFill>
                  <a:schemeClr val="bg1"/>
                </a:solidFill>
              </a:rPr>
              <a:t> enfrentava dificuldades para identificar quais produtos e serviços eram mais relevantes para seus diferentes segmentos de clientes.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As campanhas de </a:t>
            </a:r>
            <a:r>
              <a:rPr lang="pt-BR" sz="2000" i="1" dirty="0">
                <a:solidFill>
                  <a:schemeClr val="bg1"/>
                </a:solidFill>
              </a:rPr>
              <a:t>marketing</a:t>
            </a:r>
            <a:r>
              <a:rPr lang="pt-BR" sz="2000" dirty="0">
                <a:solidFill>
                  <a:schemeClr val="bg1"/>
                </a:solidFill>
              </a:rPr>
              <a:t> eram genéricas e não aproveitavam o potencial dos dados disponíveis sobre as preferências e comportamentos dos clientes.</a:t>
            </a:r>
          </a:p>
        </p:txBody>
      </p:sp>
    </p:spTree>
    <p:extLst>
      <p:ext uri="{BB962C8B-B14F-4D97-AF65-F5344CB8AC3E}">
        <p14:creationId xmlns:p14="http://schemas.microsoft.com/office/powerpoint/2010/main" val="152768437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EXEMPLO 2 </a:t>
            </a:r>
            <a:r>
              <a:rPr lang="pt-BR" altLang="pt-BR" sz="3200">
                <a:solidFill>
                  <a:schemeClr val="bg1"/>
                </a:solidFill>
              </a:rPr>
              <a:t>– PERSONALIZAÇÃO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79" y="1502688"/>
            <a:ext cx="10521842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1800" b="1" dirty="0">
                <a:solidFill>
                  <a:schemeClr val="bg1"/>
                </a:solidFill>
              </a:rPr>
              <a:t>Mensuração do ROI e Métricas de Sucesso:</a:t>
            </a:r>
            <a:r>
              <a:rPr lang="pt-BR" sz="1800" dirty="0">
                <a:solidFill>
                  <a:schemeClr val="bg1"/>
                </a:solidFill>
              </a:rPr>
              <a:t> Para transformar essa situação, a empresa implementou um sistema de recomendação baseado em </a:t>
            </a:r>
            <a:r>
              <a:rPr lang="pt-BR" sz="1800" dirty="0" err="1">
                <a:solidFill>
                  <a:schemeClr val="bg1"/>
                </a:solidFill>
              </a:rPr>
              <a:t>machine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err="1">
                <a:solidFill>
                  <a:schemeClr val="bg1"/>
                </a:solidFill>
              </a:rPr>
              <a:t>learning</a:t>
            </a:r>
            <a:r>
              <a:rPr lang="pt-BR" sz="1800" dirty="0">
                <a:solidFill>
                  <a:schemeClr val="bg1"/>
                </a:solidFill>
              </a:rPr>
              <a:t>. </a:t>
            </a:r>
          </a:p>
          <a:p>
            <a:pPr algn="just"/>
            <a:endParaRPr lang="pt-BR" sz="18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As métricas de sucesso foram estabelecidas da seguinte forma:</a:t>
            </a:r>
          </a:p>
          <a:p>
            <a:pPr algn="just"/>
            <a:endParaRPr lang="pt-BR" sz="1800" dirty="0">
              <a:solidFill>
                <a:schemeClr val="bg1"/>
              </a:solidFill>
            </a:endParaRPr>
          </a:p>
          <a:p>
            <a:pPr lvl="1" algn="just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Aumento nas Taxas de Conversão:</a:t>
            </a:r>
            <a:r>
              <a:rPr lang="pt-BR" sz="1800" dirty="0">
                <a:solidFill>
                  <a:schemeClr val="bg1"/>
                </a:solidFill>
              </a:rPr>
              <a:t> Mediram o percentual de clientes que aceitaram ofertas personalizadas em comparação com as campanhas anteriores;</a:t>
            </a:r>
          </a:p>
          <a:p>
            <a:pPr lvl="1" algn="just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Incremento na Receita por Cliente:</a:t>
            </a:r>
            <a:r>
              <a:rPr lang="pt-BR" sz="1800" dirty="0">
                <a:solidFill>
                  <a:schemeClr val="bg1"/>
                </a:solidFill>
              </a:rPr>
              <a:t> Avaliaram o aumento médio da receita gerada por cliente após a implementação das recomendações personalizadas;</a:t>
            </a:r>
          </a:p>
          <a:p>
            <a:pPr lvl="1" algn="just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Melhora na Retenção:</a:t>
            </a:r>
            <a:r>
              <a:rPr lang="pt-BR" sz="1800" dirty="0">
                <a:solidFill>
                  <a:schemeClr val="bg1"/>
                </a:solidFill>
              </a:rPr>
              <a:t> Monitoraram a taxa de retenção dos clientes que interagiram com as ofertas personalizadas em comparação com aqueles que não participaram.</a:t>
            </a:r>
          </a:p>
          <a:p>
            <a:pPr algn="just">
              <a:buFont typeface="+mj-lt"/>
              <a:buAutoNum type="arabicPeriod"/>
            </a:pPr>
            <a:endParaRPr lang="pt-BR" sz="18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Com a adoção do sistema de recomendação, a empresa </a:t>
            </a:r>
            <a:r>
              <a:rPr lang="pt-BR" sz="1800" dirty="0" err="1">
                <a:solidFill>
                  <a:schemeClr val="bg1"/>
                </a:solidFill>
              </a:rPr>
              <a:t>Y</a:t>
            </a:r>
            <a:r>
              <a:rPr lang="pt-BR" sz="1800" dirty="0">
                <a:solidFill>
                  <a:schemeClr val="bg1"/>
                </a:solidFill>
              </a:rPr>
              <a:t> conseguiu aumentar suas taxas de conversão em 25% e a receita média por cliente em 20%. </a:t>
            </a:r>
          </a:p>
          <a:p>
            <a:pPr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Além disso, notaram uma melhora significativa na retenção de clientes, destacando a importância da personalização em um ambiente competitivo.</a:t>
            </a:r>
          </a:p>
        </p:txBody>
      </p:sp>
    </p:spTree>
    <p:extLst>
      <p:ext uri="{BB962C8B-B14F-4D97-AF65-F5344CB8AC3E}">
        <p14:creationId xmlns:p14="http://schemas.microsoft.com/office/powerpoint/2010/main" val="84431470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MÉTRICAS DE NEGÓCIO E ROI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A4DBB3-7BCF-10E6-E7DF-C557DF0455BF}"/>
              </a:ext>
            </a:extLst>
          </p:cNvPr>
          <p:cNvSpPr txBox="1"/>
          <p:nvPr/>
        </p:nvSpPr>
        <p:spPr>
          <a:xfrm>
            <a:off x="220731" y="6032257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www.moveworks.com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us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resources</a:t>
            </a:r>
            <a:r>
              <a:rPr lang="pt-BR" dirty="0">
                <a:solidFill>
                  <a:schemeClr val="bg1"/>
                </a:solidFill>
              </a:rPr>
              <a:t>/blog/</a:t>
            </a:r>
            <a:r>
              <a:rPr lang="pt-BR" dirty="0" err="1">
                <a:solidFill>
                  <a:schemeClr val="bg1"/>
                </a:solidFill>
              </a:rPr>
              <a:t>measuring</a:t>
            </a:r>
            <a:r>
              <a:rPr lang="pt-BR" dirty="0">
                <a:solidFill>
                  <a:schemeClr val="bg1"/>
                </a:solidFill>
              </a:rPr>
              <a:t>-ai-</a:t>
            </a:r>
            <a:r>
              <a:rPr lang="pt-BR" dirty="0" err="1">
                <a:solidFill>
                  <a:schemeClr val="bg1"/>
                </a:solidFill>
              </a:rPr>
              <a:t>investment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roi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B51FA6-9290-0E77-DB67-10EF29170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74746"/>
            <a:ext cx="7772400" cy="38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6154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833" y="1623694"/>
            <a:ext cx="9999166" cy="49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400" b="1" dirty="0">
                <a:solidFill>
                  <a:schemeClr val="bg1"/>
                </a:solidFill>
              </a:rPr>
              <a:t>Exemplo 1: Automação de Atendimento ao Cliente</a:t>
            </a:r>
          </a:p>
          <a:p>
            <a:pPr>
              <a:buNone/>
            </a:pPr>
            <a:endParaRPr lang="pt-BR" sz="14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Desafio:</a:t>
            </a:r>
            <a:r>
              <a:rPr lang="pt-BR" sz="1400" dirty="0">
                <a:solidFill>
                  <a:schemeClr val="bg1"/>
                </a:solidFill>
              </a:rPr>
              <a:t> Alta demanda de atendimento, resultando em longas filas e insatisfação.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Solução:</a:t>
            </a:r>
            <a:r>
              <a:rPr lang="pt-BR" sz="1400" dirty="0">
                <a:solidFill>
                  <a:schemeClr val="bg1"/>
                </a:solidFill>
              </a:rPr>
              <a:t> Implementação de </a:t>
            </a:r>
            <a:r>
              <a:rPr lang="pt-BR" sz="1400" dirty="0" err="1">
                <a:solidFill>
                  <a:schemeClr val="bg1"/>
                </a:solidFill>
              </a:rPr>
              <a:t>chatbots</a:t>
            </a:r>
            <a:r>
              <a:rPr lang="pt-BR" sz="1400" dirty="0">
                <a:solidFill>
                  <a:schemeClr val="bg1"/>
                </a:solidFill>
              </a:rPr>
              <a:t> baseados em IA para automatizar respostas a perguntas frequentes.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Métricas de Sucesso:</a:t>
            </a:r>
            <a:r>
              <a:rPr lang="pt-BR" sz="1400" dirty="0">
                <a:solidFill>
                  <a:schemeClr val="bg1"/>
                </a:solidFill>
              </a:rPr>
              <a:t> Redução do tempo médio de atendimento, aumento da satisfação do cliente e diminuição de custos operacionais.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Resultados:</a:t>
            </a:r>
            <a:r>
              <a:rPr lang="pt-BR" sz="1400" dirty="0">
                <a:solidFill>
                  <a:schemeClr val="bg1"/>
                </a:solidFill>
              </a:rPr>
              <a:t> Redução de 30% no tempo de resposta e aumento de 20% na satisfação do cliente.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400" b="1" dirty="0">
                <a:solidFill>
                  <a:schemeClr val="bg1"/>
                </a:solidFill>
              </a:rPr>
              <a:t>Exemplo 2: Personalização da Experiência do Cliente</a:t>
            </a:r>
          </a:p>
          <a:p>
            <a:pPr>
              <a:buNone/>
            </a:pPr>
            <a:endParaRPr lang="pt-BR" sz="14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Desafio:</a:t>
            </a:r>
            <a:r>
              <a:rPr lang="pt-BR" sz="1400" dirty="0">
                <a:solidFill>
                  <a:schemeClr val="bg1"/>
                </a:solidFill>
              </a:rPr>
              <a:t> Ofertas genéricas levando à baixa taxa de conversão.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Solução:</a:t>
            </a:r>
            <a:r>
              <a:rPr lang="pt-BR" sz="1400" dirty="0">
                <a:solidFill>
                  <a:schemeClr val="bg1"/>
                </a:solidFill>
              </a:rPr>
              <a:t> Sistema de recomendação para personalizar ofertas com base no comportamento do cliente.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Métricas de Sucesso:</a:t>
            </a:r>
            <a:r>
              <a:rPr lang="pt-BR" sz="1400" dirty="0">
                <a:solidFill>
                  <a:schemeClr val="bg1"/>
                </a:solidFill>
              </a:rPr>
              <a:t> Aumento nas taxas de conversão, receita média por cliente e taxa de retenção.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Resultados:</a:t>
            </a:r>
            <a:r>
              <a:rPr lang="pt-BR" sz="1400" dirty="0">
                <a:solidFill>
                  <a:schemeClr val="bg1"/>
                </a:solidFill>
              </a:rPr>
              <a:t> 25% de aumento nas taxas de conversão e 20% de incremento na receita média por cliente.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400" b="1" dirty="0">
                <a:solidFill>
                  <a:schemeClr val="bg1"/>
                </a:solidFill>
              </a:rPr>
              <a:t>Importância da Mensuração:</a:t>
            </a:r>
          </a:p>
          <a:p>
            <a:pPr>
              <a:buNone/>
            </a:pPr>
            <a:endParaRPr lang="pt-BR" sz="14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Mensurar o ROI e as métricas associadas ajuda a justificar investimentos em IA e a direcionar futuras iniciativas.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Avaliação contínua do impacto das soluções de IA é fundamental para aprimorar estratégias de negócios.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Props1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995</Words>
  <Application>Microsoft Macintosh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Gotham HTF Book</vt:lpstr>
      <vt:lpstr>Tema do Office</vt:lpstr>
      <vt:lpstr>Apresentação do PowerPoint</vt:lpstr>
      <vt:lpstr>CASOS DE USO</vt:lpstr>
      <vt:lpstr>     A IMPORTÂNCIA DA MENSURAÇÃO DO ROI E OUTRAS MÉTRICAS</vt:lpstr>
      <vt:lpstr>EXEMPLO 1 – PREVENÇÃO DO CHURN DE CLIENTES</vt:lpstr>
      <vt:lpstr>EXEMPLO 1 – PREVENÇÃO DO CHURN DE CLIENTES</vt:lpstr>
      <vt:lpstr>EXEMPLO 2 – PERSONALIZAÇÃO</vt:lpstr>
      <vt:lpstr>EXEMPLO 2 – PERSONALIZAÇÃO</vt:lpstr>
      <vt:lpstr>MÉTRICAS DE NEGÓCIO E ROI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58</cp:revision>
  <dcterms:created xsi:type="dcterms:W3CDTF">2024-09-24T15:19:05Z</dcterms:created>
  <dcterms:modified xsi:type="dcterms:W3CDTF">2024-10-29T19:53:52Z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