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7" r:id="rId6"/>
    <p:sldId id="542" r:id="rId7"/>
    <p:sldId id="573" r:id="rId8"/>
    <p:sldId id="575" r:id="rId9"/>
    <p:sldId id="574" r:id="rId10"/>
    <p:sldId id="576" r:id="rId11"/>
    <p:sldId id="577" r:id="rId12"/>
    <p:sldId id="578" r:id="rId13"/>
    <p:sldId id="579" r:id="rId14"/>
    <p:sldId id="541" r:id="rId15"/>
    <p:sldId id="580" r:id="rId16"/>
    <p:sldId id="581" r:id="rId17"/>
    <p:sldId id="582" r:id="rId18"/>
    <p:sldId id="556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28"/>
    <a:srgbClr val="0D1440"/>
    <a:srgbClr val="0D1540"/>
    <a:srgbClr val="091A70"/>
    <a:srgbClr val="EBE6E1"/>
    <a:srgbClr val="376EA5"/>
    <a:srgbClr val="82B9E6"/>
    <a:srgbClr val="003264"/>
    <a:srgbClr val="EB0028"/>
    <a:srgbClr val="00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3" autoAdjust="0"/>
    <p:restoredTop sz="94574"/>
  </p:normalViewPr>
  <p:slideViewPr>
    <p:cSldViewPr snapToGrid="0">
      <p:cViewPr varScale="1">
        <p:scale>
          <a:sx n="128" d="100"/>
          <a:sy n="128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FF488-F7FC-314E-9332-4439BBA63557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AE02B-7734-3F4B-A057-9FFF9A821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92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6.02659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B25C762-9986-C93B-2D33-2F0B95676196}"/>
              </a:ext>
            </a:extLst>
          </p:cNvPr>
          <p:cNvSpPr txBox="1"/>
          <p:nvPr/>
        </p:nvSpPr>
        <p:spPr>
          <a:xfrm>
            <a:off x="220731" y="6032257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quantiphi.com</a:t>
            </a:r>
            <a:r>
              <a:rPr lang="pt-BR" dirty="0">
                <a:solidFill>
                  <a:schemeClr val="bg1"/>
                </a:solidFill>
              </a:rPr>
              <a:t>/staying-ahead-of-the-curve-why-responsible-ai-impact-assessment-is-a-must-for-modern-businesses/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8EE1D3-552B-0D6B-6DBE-65D8DD1EC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MENSURANDO IMPACTO DO USO RESPONSÁVEL DE IA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99C29A-57F5-2DE2-DB79-E7C391DA5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441" y="1745330"/>
            <a:ext cx="8319117" cy="386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8203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POLÍTICAS E REGULAMENTAÇÕES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833" y="1623694"/>
            <a:ext cx="9999166" cy="529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1800" dirty="0">
                <a:solidFill>
                  <a:schemeClr val="bg1"/>
                </a:solidFill>
              </a:rPr>
              <a:t>As políticas e regulamentações são fundamentais para garantir que a inteligência artificial seja desenvolvida e utilizada de maneira ética e responsável. </a:t>
            </a:r>
          </a:p>
          <a:p>
            <a:endParaRPr lang="pt-BR" sz="1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800" dirty="0">
                <a:solidFill>
                  <a:schemeClr val="bg1"/>
                </a:solidFill>
              </a:rPr>
              <a:t>Elas estabelecem diretrizes que:</a:t>
            </a:r>
          </a:p>
          <a:p>
            <a:endParaRPr lang="pt-BR" sz="1800" dirty="0">
              <a:solidFill>
                <a:schemeClr val="bg1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pt-BR" sz="1800" b="1" dirty="0">
                <a:solidFill>
                  <a:schemeClr val="bg1"/>
                </a:solidFill>
              </a:rPr>
              <a:t>Protegem Direitos</a:t>
            </a:r>
            <a:r>
              <a:rPr lang="pt-BR" sz="1800" dirty="0">
                <a:solidFill>
                  <a:schemeClr val="bg1"/>
                </a:solidFill>
              </a:rPr>
              <a:t>: As regulamentações asseguram que os direitos dos indivíduos sejam respeitados, especialmente no que diz respeito à privacidade e ao uso de dados;</a:t>
            </a:r>
          </a:p>
          <a:p>
            <a:pPr lvl="1">
              <a:buFont typeface="+mj-lt"/>
              <a:buAutoNum type="arabicPeriod"/>
            </a:pPr>
            <a:r>
              <a:rPr lang="pt-BR" sz="1800" b="1" dirty="0">
                <a:solidFill>
                  <a:schemeClr val="bg1"/>
                </a:solidFill>
              </a:rPr>
              <a:t>Promovem Transparência</a:t>
            </a:r>
            <a:r>
              <a:rPr lang="pt-BR" sz="1800" dirty="0">
                <a:solidFill>
                  <a:schemeClr val="bg1"/>
                </a:solidFill>
              </a:rPr>
              <a:t>: Políticas bem definidas exigem que as empresas divulguem como seus sistemas de IA operam e tomam decisões, aumentando a confiança do público;</a:t>
            </a:r>
          </a:p>
          <a:p>
            <a:pPr lvl="1">
              <a:buFont typeface="+mj-lt"/>
              <a:buAutoNum type="arabicPeriod"/>
            </a:pPr>
            <a:endParaRPr lang="pt-BR" sz="1800" dirty="0">
              <a:solidFill>
                <a:schemeClr val="bg1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pt-BR" sz="1800" b="1" dirty="0">
                <a:solidFill>
                  <a:schemeClr val="bg1"/>
                </a:solidFill>
              </a:rPr>
              <a:t>Minimizam Riscos</a:t>
            </a:r>
            <a:r>
              <a:rPr lang="pt-BR" sz="1800" dirty="0">
                <a:solidFill>
                  <a:schemeClr val="bg1"/>
                </a:solidFill>
              </a:rPr>
              <a:t>: As regulamentações ajudam a identificar e mitigar riscos associados ao uso da IA, como discriminação e manipulação;</a:t>
            </a:r>
          </a:p>
          <a:p>
            <a:pPr lvl="1">
              <a:buFont typeface="+mj-lt"/>
              <a:buAutoNum type="arabicPeriod"/>
            </a:pPr>
            <a:r>
              <a:rPr lang="pt-BR" sz="1800" b="1" dirty="0">
                <a:solidFill>
                  <a:schemeClr val="bg1"/>
                </a:solidFill>
              </a:rPr>
              <a:t>Fomentam a Inovação</a:t>
            </a:r>
            <a:r>
              <a:rPr lang="pt-BR" sz="1800" dirty="0">
                <a:solidFill>
                  <a:schemeClr val="bg1"/>
                </a:solidFill>
              </a:rPr>
              <a:t>: Ao criar um ambiente seguro e previsível, políticas eficazes incentivam a inovação responsável na tecnologia de IA;</a:t>
            </a:r>
          </a:p>
          <a:p>
            <a:pPr lvl="1">
              <a:buFont typeface="+mj-lt"/>
              <a:buAutoNum type="arabicPeriod"/>
            </a:pPr>
            <a:r>
              <a:rPr lang="pt-BR" sz="1800" b="1" dirty="0">
                <a:solidFill>
                  <a:schemeClr val="bg1"/>
                </a:solidFill>
              </a:rPr>
              <a:t>Facilitam a Colaboração</a:t>
            </a:r>
            <a:r>
              <a:rPr lang="pt-BR" sz="1800" dirty="0">
                <a:solidFill>
                  <a:schemeClr val="bg1"/>
                </a:solidFill>
              </a:rPr>
              <a:t>: Normas comuns promovem a colaboração entre empresas, governos e a sociedade civil para enfrentar os desafios éticos da IA.</a:t>
            </a:r>
          </a:p>
        </p:txBody>
      </p:sp>
    </p:spTree>
    <p:extLst>
      <p:ext uri="{BB962C8B-B14F-4D97-AF65-F5344CB8AC3E}">
        <p14:creationId xmlns:p14="http://schemas.microsoft.com/office/powerpoint/2010/main" val="2903114693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PRINCÍPIOS PARA IA RESPONSÁVEL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903F742-BFEF-93B7-84FD-252476BD9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89800"/>
            <a:ext cx="9144000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67644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ALERTA – IA COMO FERRAMENTAS EXCLUDENTES</a:t>
            </a:r>
          </a:p>
        </p:txBody>
      </p:sp>
      <p:pic>
        <p:nvPicPr>
          <p:cNvPr id="2" name="Imagem 2" descr="Uma imagem contendo foto, diferente, mostrando, comida&#10;&#10;Descrição gerada automaticamente">
            <a:extLst>
              <a:ext uri="{FF2B5EF4-FFF2-40B4-BE49-F238E27FC236}">
                <a16:creationId xmlns:a16="http://schemas.microsoft.com/office/drawing/2014/main" id="{E887218C-2689-8492-ECB8-5D99FA726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84" y="1587767"/>
            <a:ext cx="6233632" cy="458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6391719-AF7D-2BE9-8897-B99F5AD79055}"/>
              </a:ext>
            </a:extLst>
          </p:cNvPr>
          <p:cNvSpPr txBox="1"/>
          <p:nvPr/>
        </p:nvSpPr>
        <p:spPr>
          <a:xfrm>
            <a:off x="220731" y="6338207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pt-BR" altLang="en-US" sz="1800" dirty="0">
                <a:hlinkClick r:id="rId3"/>
              </a:rPr>
              <a:t>https://arxiv.org/abs/1906.02659</a:t>
            </a:r>
            <a:endParaRPr lang="pt-B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91055432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833" y="1623694"/>
            <a:ext cx="9999166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 responsabilidade e a ética em IA são essenciais para garantir que o avanço tecnológico beneficie a sociedade de forma justa e segura.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Ao adotar práticas de transparência, inclusão e políticas bem estruturadas, podemos mitigar os riscos e promover uma inteligência artificial que respeite os valores humanos.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Com uma abordagem ética, não apenas aumentamos a confiança pública, mas também criamos um ambiente que incentiva a inovação responsável.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O desenvolvimento de sistemas de IA com foco em responsabilidade e ética é o caminho para um futuro tecnológico mais equitativo e sustentável.</a:t>
            </a:r>
          </a:p>
        </p:txBody>
      </p:sp>
    </p:spTree>
    <p:extLst>
      <p:ext uri="{BB962C8B-B14F-4D97-AF65-F5344CB8AC3E}">
        <p14:creationId xmlns:p14="http://schemas.microsoft.com/office/powerpoint/2010/main" val="2112409364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67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REPONSABILIDADE E ÉTICA EM IA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800" dirty="0"/>
              <a:t>À MEDIDA QUE A INTELIGÊNCIA ARTIFICIAL SE TORNA UMA PARTE INTEGRAL DE NOSSAS VIDAS, AS QUESTÕES DE RESPONSABILIDADE E ÉTICA EMERGEM COMO TEMAS CRUCIAIS. </a:t>
            </a:r>
          </a:p>
          <a:p>
            <a:r>
              <a:rPr lang="pt-BR" sz="1800" dirty="0"/>
              <a:t>COMO PODEMOS GARANTIR QUE AS TECNOLOGIAS QUE CRIAMOS E IMPLEMENTAMOS RESPEITEM VALORES HUMANOS FUNDAMENTAIS? </a:t>
            </a:r>
          </a:p>
          <a:p>
            <a:r>
              <a:rPr lang="pt-BR" sz="1800" dirty="0"/>
              <a:t>ESTE CONTEÚDO IRÁ EXPLORAR OS DESAFIOS ÉTICOS ENFRENTADOS NO DESENVOLVIMENTO DE IA E DISCUTIR A IMPORTÂNCIA DE PRÁTICAS RESPONSÁVEIS. </a:t>
            </a:r>
          </a:p>
          <a:p>
            <a:r>
              <a:rPr lang="pt-BR" sz="1800" dirty="0">
                <a:solidFill>
                  <a:schemeClr val="bg1"/>
                </a:solidFill>
              </a:rPr>
              <a:t>VENHA ENTENDER COMO PODEMOS MOLDAR UM FUTURO EM QUE A TECNOLOGIA NÃO APENAS INOVA, MAS TAMBÉM PROMOVE JUSTIÇA, TRANSPARÊNCIA E </a:t>
            </a:r>
            <a:r>
              <a:rPr lang="pt-BR" dirty="0">
                <a:solidFill>
                  <a:schemeClr val="bg1"/>
                </a:solidFill>
              </a:rPr>
              <a:t>INCLUSÃO.</a:t>
            </a:r>
          </a:p>
        </p:txBody>
      </p:sp>
    </p:spTree>
    <p:extLst>
      <p:ext uri="{BB962C8B-B14F-4D97-AF65-F5344CB8AC3E}">
        <p14:creationId xmlns:p14="http://schemas.microsoft.com/office/powerpoint/2010/main" val="252060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REPONSABILIDADE E ÉTICA EM IA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74728"/>
            <a:ext cx="9999166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A ética em inteligência artificial (IA) refere-se ao conjunto de princípios e valores que orientam o desenvolvimento e a implementação de tecnologias de IA. 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Com a crescente influência da IA em diversas áreas, desde a saúde até o transporte e as finanças, a discussão sobre a ética se torna cada vez mais essencial. 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É crucial entender que a IA não opera em um vácuo; suas aplicações impactam diretamente a vida das pessoas e a sociedade como um todo.</a:t>
            </a:r>
          </a:p>
        </p:txBody>
      </p:sp>
    </p:spTree>
    <p:extLst>
      <p:ext uri="{BB962C8B-B14F-4D97-AF65-F5344CB8AC3E}">
        <p14:creationId xmlns:p14="http://schemas.microsoft.com/office/powerpoint/2010/main" val="216287092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REPONSABILIDADE E ÉTICA EM IA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74728"/>
            <a:ext cx="9999166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Portanto, a ética em IA busca garantir que essas tecnologias sejam desenvolvidas de forma responsável, respeitando direitos humanos fundamentais e promovendo a equidade.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Ao abordar questões como a transparência, a justiça e a responsabilidade, podemos construir sistemas de IA que não apenas inovem, mas também respeitem e protejam a dignidade e a vida humana.</a:t>
            </a:r>
          </a:p>
        </p:txBody>
      </p:sp>
    </p:spTree>
    <p:extLst>
      <p:ext uri="{BB962C8B-B14F-4D97-AF65-F5344CB8AC3E}">
        <p14:creationId xmlns:p14="http://schemas.microsoft.com/office/powerpoint/2010/main" val="237846046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PRINCÍPIOS EM ÉTICA E RESPONSABILIDADE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74728"/>
            <a:ext cx="9999166" cy="444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O</a:t>
            </a:r>
            <a:r>
              <a:rPr lang="pt-BR" sz="1800" dirty="0">
                <a:solidFill>
                  <a:schemeClr val="bg1"/>
                </a:solidFill>
              </a:rPr>
              <a:t>s princípios de ética em inteligência artificial são essenciais para garantir um desenvolvimento responsável. </a:t>
            </a:r>
          </a:p>
          <a:p>
            <a:endParaRPr lang="pt-BR" sz="1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800" dirty="0">
                <a:solidFill>
                  <a:schemeClr val="bg1"/>
                </a:solidFill>
              </a:rPr>
              <a:t>Destacam-se:</a:t>
            </a:r>
          </a:p>
          <a:p>
            <a:endParaRPr lang="pt-BR" sz="1800" dirty="0">
              <a:solidFill>
                <a:schemeClr val="bg1"/>
              </a:solidFill>
            </a:endParaRPr>
          </a:p>
          <a:p>
            <a:pPr lvl="1" algn="just">
              <a:buFont typeface="+mj-lt"/>
              <a:buAutoNum type="arabicPeriod"/>
            </a:pPr>
            <a:r>
              <a:rPr lang="pt-BR" sz="1800" b="1" dirty="0">
                <a:solidFill>
                  <a:schemeClr val="bg1"/>
                </a:solidFill>
              </a:rPr>
              <a:t>Transparência</a:t>
            </a:r>
            <a:r>
              <a:rPr lang="pt-BR" sz="1800" dirty="0">
                <a:solidFill>
                  <a:schemeClr val="bg1"/>
                </a:solidFill>
              </a:rPr>
              <a:t>: Os processos dos sistemas de IA devem ser claros e compreensíveis, permitindo que usuários entendam como as decisões são tomadas.</a:t>
            </a:r>
          </a:p>
          <a:p>
            <a:pPr lvl="1" algn="just">
              <a:buFont typeface="+mj-lt"/>
              <a:buAutoNum type="arabicPeriod"/>
            </a:pPr>
            <a:r>
              <a:rPr lang="pt-BR" sz="1800" b="1" dirty="0">
                <a:solidFill>
                  <a:schemeClr val="bg1"/>
                </a:solidFill>
              </a:rPr>
              <a:t>Justiça e Equidade</a:t>
            </a:r>
            <a:r>
              <a:rPr lang="pt-BR" sz="1800" dirty="0">
                <a:solidFill>
                  <a:schemeClr val="bg1"/>
                </a:solidFill>
              </a:rPr>
              <a:t>: É fundamental evitar preconceitos e discriminações nos algoritmos, assegurando que os resultados sejam justos para todos.</a:t>
            </a:r>
          </a:p>
          <a:p>
            <a:pPr lvl="1" algn="just">
              <a:buFont typeface="+mj-lt"/>
              <a:buAutoNum type="arabicPeriod"/>
            </a:pPr>
            <a:endParaRPr lang="pt-BR" sz="1800" dirty="0">
              <a:solidFill>
                <a:schemeClr val="bg1"/>
              </a:solidFill>
            </a:endParaRPr>
          </a:p>
          <a:p>
            <a:pPr lvl="1" algn="just">
              <a:buFont typeface="+mj-lt"/>
              <a:buAutoNum type="arabicPeriod"/>
            </a:pPr>
            <a:r>
              <a:rPr lang="pt-BR" sz="1800" b="1" dirty="0">
                <a:solidFill>
                  <a:schemeClr val="bg1"/>
                </a:solidFill>
              </a:rPr>
              <a:t>Responsabilidade</a:t>
            </a:r>
            <a:r>
              <a:rPr lang="pt-BR" sz="1800" dirty="0">
                <a:solidFill>
                  <a:schemeClr val="bg1"/>
                </a:solidFill>
              </a:rPr>
              <a:t>: Há necessidade de atribuição clara de responsabilidade por falhas, com as empresas assumindo o impacto de suas tecnologias.</a:t>
            </a:r>
          </a:p>
          <a:p>
            <a:pPr lvl="1" algn="just">
              <a:buFont typeface="+mj-lt"/>
              <a:buAutoNum type="arabicPeriod"/>
            </a:pPr>
            <a:r>
              <a:rPr lang="pt-BR" sz="1800" b="1" dirty="0">
                <a:solidFill>
                  <a:schemeClr val="bg1"/>
                </a:solidFill>
              </a:rPr>
              <a:t>Privacidade</a:t>
            </a:r>
            <a:r>
              <a:rPr lang="pt-BR" sz="1800" dirty="0">
                <a:solidFill>
                  <a:schemeClr val="bg1"/>
                </a:solidFill>
              </a:rPr>
              <a:t>: A proteção de dados pessoais deve ser prioritária, garantindo que as informações sejam coletadas e usadas de forma ética.</a:t>
            </a:r>
          </a:p>
        </p:txBody>
      </p:sp>
    </p:spTree>
    <p:extLst>
      <p:ext uri="{BB962C8B-B14F-4D97-AF65-F5344CB8AC3E}">
        <p14:creationId xmlns:p14="http://schemas.microsoft.com/office/powerpoint/2010/main" val="97717246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B25C762-9986-C93B-2D33-2F0B95676196}"/>
              </a:ext>
            </a:extLst>
          </p:cNvPr>
          <p:cNvSpPr txBox="1"/>
          <p:nvPr/>
        </p:nvSpPr>
        <p:spPr>
          <a:xfrm>
            <a:off x="220731" y="6032257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www.linkedin.com</a:t>
            </a:r>
            <a:r>
              <a:rPr lang="pt-BR" dirty="0">
                <a:solidFill>
                  <a:schemeClr val="bg1"/>
                </a:solidFill>
              </a:rPr>
              <a:t>/pulse/responsible-ai-rai-imperative-artificial-intelligence-mark-kovarski-iwsxc/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B391B4-8EEE-B3CA-793B-D6DA4078B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95425"/>
            <a:ext cx="7772400" cy="43719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48EE1D3-552B-0D6B-6DBE-65D8DD1EC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PRINCÍPIOS EM ÉTICA E RESPONSABILIDADE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883962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PRINCIPAIS DESAFIOS EM ÉTICA E RESPONSABILIDADE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74728"/>
            <a:ext cx="9999166" cy="457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1800" dirty="0">
                <a:solidFill>
                  <a:schemeClr val="bg1"/>
                </a:solidFill>
              </a:rPr>
              <a:t>O desenvolvimento e a implementação de sistemas de inteligência artificial apresentam diversos desafios éticos que precisam ser enfrentados:</a:t>
            </a:r>
          </a:p>
          <a:p>
            <a:endParaRPr lang="pt-BR" sz="1800" dirty="0">
              <a:solidFill>
                <a:schemeClr val="bg1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pt-BR" sz="1800" b="1" dirty="0">
                <a:solidFill>
                  <a:schemeClr val="bg1"/>
                </a:solidFill>
              </a:rPr>
              <a:t>Viés Algorítmico</a:t>
            </a:r>
            <a:r>
              <a:rPr lang="pt-BR" sz="1800" dirty="0">
                <a:solidFill>
                  <a:schemeClr val="bg1"/>
                </a:solidFill>
              </a:rPr>
              <a:t>: Os modelos de IA podem perpetuar preconceitos existentes se forem treinados com dados tendenciosos. Identificar e mitigar esses vieses é crucial para garantir decisões justas;</a:t>
            </a:r>
          </a:p>
          <a:p>
            <a:pPr lvl="1">
              <a:buFont typeface="+mj-lt"/>
              <a:buAutoNum type="arabicPeriod"/>
            </a:pPr>
            <a:r>
              <a:rPr lang="pt-BR" sz="1800" b="1" dirty="0">
                <a:solidFill>
                  <a:schemeClr val="bg1"/>
                </a:solidFill>
              </a:rPr>
              <a:t>Autonomia e Controle</a:t>
            </a:r>
            <a:r>
              <a:rPr lang="pt-BR" sz="1800" dirty="0">
                <a:solidFill>
                  <a:schemeClr val="bg1"/>
                </a:solidFill>
              </a:rPr>
              <a:t>: À medida que os sistemas de IA se tornam mais autônomos, surge a preocupação sobre quem mantém o controle. A linha entre decisões humanas e automatizadas deve ser clara;</a:t>
            </a:r>
          </a:p>
          <a:p>
            <a:pPr lvl="1">
              <a:buFont typeface="+mj-lt"/>
              <a:buAutoNum type="arabicPeriod"/>
            </a:pPr>
            <a:endParaRPr lang="pt-BR" sz="1800" dirty="0">
              <a:solidFill>
                <a:schemeClr val="bg1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pt-BR" sz="1800" b="1" dirty="0">
                <a:solidFill>
                  <a:schemeClr val="bg1"/>
                </a:solidFill>
              </a:rPr>
              <a:t>Impacto no Emprego</a:t>
            </a:r>
            <a:r>
              <a:rPr lang="pt-BR" sz="1800" dirty="0">
                <a:solidFill>
                  <a:schemeClr val="bg1"/>
                </a:solidFill>
              </a:rPr>
              <a:t>: A automação impulsionada por IA pode levar à substituição de empregos, criando dilemas sobre o futuro da força de trabalho e a necessidade de requalificação;</a:t>
            </a:r>
          </a:p>
          <a:p>
            <a:pPr lvl="1">
              <a:buFont typeface="+mj-lt"/>
              <a:buAutoNum type="arabicPeriod"/>
            </a:pPr>
            <a:r>
              <a:rPr lang="pt-BR" sz="1800" b="1" dirty="0">
                <a:solidFill>
                  <a:schemeClr val="bg1"/>
                </a:solidFill>
              </a:rPr>
              <a:t>Segurança e Privacidade</a:t>
            </a:r>
            <a:r>
              <a:rPr lang="pt-BR" sz="1800" dirty="0">
                <a:solidFill>
                  <a:schemeClr val="bg1"/>
                </a:solidFill>
              </a:rPr>
              <a:t>: A coleta de dados necessários para treinar modelos de IA levanta questões sobre a privacidade dos indivíduos e a segurança das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1991904695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B25C762-9986-C93B-2D33-2F0B95676196}"/>
              </a:ext>
            </a:extLst>
          </p:cNvPr>
          <p:cNvSpPr txBox="1"/>
          <p:nvPr/>
        </p:nvSpPr>
        <p:spPr>
          <a:xfrm>
            <a:off x="220731" y="6032257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dxc.com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us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en</a:t>
            </a:r>
            <a:r>
              <a:rPr lang="pt-BR" dirty="0">
                <a:solidFill>
                  <a:schemeClr val="bg1"/>
                </a:solidFill>
              </a:rPr>
              <a:t>/insights/perspectives/</a:t>
            </a:r>
            <a:r>
              <a:rPr lang="pt-BR" dirty="0" err="1">
                <a:solidFill>
                  <a:schemeClr val="bg1"/>
                </a:solidFill>
              </a:rPr>
              <a:t>paper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responsible</a:t>
            </a:r>
            <a:r>
              <a:rPr lang="pt-BR" dirty="0">
                <a:solidFill>
                  <a:schemeClr val="bg1"/>
                </a:solidFill>
              </a:rPr>
              <a:t>-ai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8EE1D3-552B-0D6B-6DBE-65D8DD1EC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O PROBLEMAS DOS VIESES ALGORÍTMICOS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09B3D3-C709-7FF3-7930-A8DDA7166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37919"/>
            <a:ext cx="7772400" cy="408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119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PRINCIPAIS DESAFIOS EM ÉTICA E RESPONSABILIDADE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74728"/>
            <a:ext cx="9999166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Para desenvolver sistemas de IA de forma ética, é essencial adotar boas práticas: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pt-BR" sz="2000" b="1" dirty="0">
                <a:solidFill>
                  <a:schemeClr val="bg1"/>
                </a:solidFill>
              </a:rPr>
              <a:t>Transparência</a:t>
            </a:r>
            <a:r>
              <a:rPr lang="pt-BR" sz="2000" dirty="0">
                <a:solidFill>
                  <a:schemeClr val="bg1"/>
                </a:solidFill>
              </a:rPr>
              <a:t>: As decisões da IA devem ser claras e compreensíveis para os usuários;</a:t>
            </a:r>
          </a:p>
          <a:p>
            <a:pPr lvl="1">
              <a:buFont typeface="+mj-lt"/>
              <a:buAutoNum type="arabicPeriod"/>
            </a:pPr>
            <a:r>
              <a:rPr lang="pt-BR" sz="2000" b="1" dirty="0">
                <a:solidFill>
                  <a:schemeClr val="bg1"/>
                </a:solidFill>
              </a:rPr>
              <a:t>Responsabilidade</a:t>
            </a:r>
            <a:r>
              <a:rPr lang="pt-BR" sz="2000" dirty="0">
                <a:solidFill>
                  <a:schemeClr val="bg1"/>
                </a:solidFill>
              </a:rPr>
              <a:t>: Defina claramente quem é responsável pelas ações da IA, garantindo prestação de contas;</a:t>
            </a:r>
          </a:p>
          <a:p>
            <a:pPr lvl="1">
              <a:buFont typeface="+mj-lt"/>
              <a:buAutoNum type="arabicPeriod"/>
            </a:pPr>
            <a:endParaRPr lang="pt-BR" sz="2000" dirty="0">
              <a:solidFill>
                <a:schemeClr val="bg1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pt-BR" sz="2000" b="1" dirty="0">
                <a:solidFill>
                  <a:schemeClr val="bg1"/>
                </a:solidFill>
              </a:rPr>
              <a:t>Equidade</a:t>
            </a:r>
            <a:r>
              <a:rPr lang="pt-BR" sz="2000" dirty="0">
                <a:solidFill>
                  <a:schemeClr val="bg1"/>
                </a:solidFill>
              </a:rPr>
              <a:t>: Evite preconceitos nos sistemas, promovendo diversidade nas equipes e nos dados;</a:t>
            </a:r>
          </a:p>
          <a:p>
            <a:pPr lvl="1">
              <a:buFont typeface="+mj-lt"/>
              <a:buAutoNum type="arabicPeriod"/>
            </a:pPr>
            <a:r>
              <a:rPr lang="pt-BR" sz="2000" b="1" dirty="0">
                <a:solidFill>
                  <a:schemeClr val="bg1"/>
                </a:solidFill>
              </a:rPr>
              <a:t>Segurança</a:t>
            </a:r>
            <a:r>
              <a:rPr lang="pt-BR" sz="2000" dirty="0">
                <a:solidFill>
                  <a:schemeClr val="bg1"/>
                </a:solidFill>
              </a:rPr>
              <a:t>: Implemente medidas para proteger os sistemas contra abusos e ataques;</a:t>
            </a:r>
          </a:p>
          <a:p>
            <a:pPr lvl="1">
              <a:buFont typeface="+mj-lt"/>
              <a:buAutoNum type="arabicPeriod"/>
            </a:pPr>
            <a:r>
              <a:rPr lang="pt-BR" sz="2000" b="1" dirty="0">
                <a:solidFill>
                  <a:schemeClr val="bg1"/>
                </a:solidFill>
              </a:rPr>
              <a:t>Engajamento de Stakeholders</a:t>
            </a:r>
            <a:r>
              <a:rPr lang="pt-BR" sz="2000" dirty="0">
                <a:solidFill>
                  <a:schemeClr val="bg1"/>
                </a:solidFill>
              </a:rPr>
              <a:t>: Inclua diversas partes interessadas na avaliação e desenvolvimento da IA.</a:t>
            </a:r>
          </a:p>
        </p:txBody>
      </p:sp>
    </p:spTree>
    <p:extLst>
      <p:ext uri="{BB962C8B-B14F-4D97-AF65-F5344CB8AC3E}">
        <p14:creationId xmlns:p14="http://schemas.microsoft.com/office/powerpoint/2010/main" val="60256267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customXml/itemProps2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934</Words>
  <Application>Microsoft Macintosh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Gotham HTF Book</vt:lpstr>
      <vt:lpstr>Tema do Office</vt:lpstr>
      <vt:lpstr>Apresentação do PowerPoint</vt:lpstr>
      <vt:lpstr>REPONSABILIDADE E ÉTICA EM IA</vt:lpstr>
      <vt:lpstr>REPONSABILIDADE E ÉTICA EM IA</vt:lpstr>
      <vt:lpstr>REPONSABILIDADE E ÉTICA EM IA</vt:lpstr>
      <vt:lpstr>PRINCÍPIOS EM ÉTICA E RESPONSABILIDADE</vt:lpstr>
      <vt:lpstr>PRINCÍPIOS EM ÉTICA E RESPONSABILIDADE</vt:lpstr>
      <vt:lpstr>PRINCIPAIS DESAFIOS EM ÉTICA E RESPONSABILIDADE</vt:lpstr>
      <vt:lpstr>O PROBLEMAS DOS VIESES ALGORÍTMICOS</vt:lpstr>
      <vt:lpstr>PRINCIPAIS DESAFIOS EM ÉTICA E RESPONSABILIDADE</vt:lpstr>
      <vt:lpstr>MENSURANDO IMPACTO DO USO RESPONSÁVEL DE IA</vt:lpstr>
      <vt:lpstr>POLÍTICAS E REGULAMENTAÇÕES</vt:lpstr>
      <vt:lpstr>PRINCÍPIOS PARA IA RESPONSÁVEL</vt:lpstr>
      <vt:lpstr>ALERTA – IA COMO FERRAMENTAS EXCLUDENTES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52</cp:revision>
  <dcterms:created xsi:type="dcterms:W3CDTF">2024-09-24T15:19:05Z</dcterms:created>
  <dcterms:modified xsi:type="dcterms:W3CDTF">2024-10-31T18:52:24Z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  <property fmtid="{D5CDD505-2E9C-101B-9397-08002B2CF9AE}" pid="3" name="MediaServiceImageTags">
    <vt:lpwstr/>
  </property>
</Properties>
</file>