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7" r:id="rId6"/>
    <p:sldId id="542" r:id="rId7"/>
    <p:sldId id="583" r:id="rId8"/>
    <p:sldId id="584" r:id="rId9"/>
    <p:sldId id="588" r:id="rId10"/>
    <p:sldId id="589" r:id="rId11"/>
    <p:sldId id="585" r:id="rId12"/>
    <p:sldId id="587" r:id="rId13"/>
    <p:sldId id="586" r:id="rId14"/>
    <p:sldId id="582" r:id="rId15"/>
    <p:sldId id="556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28"/>
    <a:srgbClr val="0D1440"/>
    <a:srgbClr val="0D1540"/>
    <a:srgbClr val="091A70"/>
    <a:srgbClr val="EBE6E1"/>
    <a:srgbClr val="376EA5"/>
    <a:srgbClr val="82B9E6"/>
    <a:srgbClr val="003264"/>
    <a:srgbClr val="EB0028"/>
    <a:srgbClr val="002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1" autoAdjust="0"/>
    <p:restoredTop sz="94499"/>
  </p:normalViewPr>
  <p:slideViewPr>
    <p:cSldViewPr snapToGrid="0">
      <p:cViewPr varScale="1">
        <p:scale>
          <a:sx n="151" d="100"/>
          <a:sy n="151" d="100"/>
        </p:scale>
        <p:origin x="1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A51DBE-F665-4EDA-A97F-2671ECC5C7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73AEC1-D76A-42CD-BC56-77E911517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2CE0-7447-4AB5-A310-F2377D52C58C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C33623-9AE9-400E-9936-F4268F191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58EA33-CDB8-44D6-AA90-6FD4650C5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DD2F-DE9F-481E-B043-DE8B228F4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05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5:21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6595,'4'-12'400,"-4"9"-400,10-3-224,0 3-448,-4-6-2129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FF488-F7FC-314E-9332-4439BBA63557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AE02B-7734-3F4B-A057-9FFF9A821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92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5CCC-C605-4C99-9B95-4DB659CD5C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u="none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249F-D890-4104-B4C0-4077DD9B73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09963"/>
            <a:ext cx="9144000" cy="17478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82B9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4EB0E-99C4-4D20-BF13-FCC3B44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F8581-42A3-4D54-8BEA-FF62904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B7008-D087-40AC-822D-FEE759C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99EEB5-C76A-4E0F-8CA6-1BC1FAA52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635238"/>
            <a:ext cx="436776" cy="3002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3400ED-3F00-450C-9010-09FBB5966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80" y="4020767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9B494-0485-4FB1-91FF-724BED1F72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85" y="733924"/>
            <a:ext cx="450425" cy="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94B957-04AC-47F2-8135-11AC2EAF7A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" y="3856977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626B-38EE-4EF2-9BAF-3973E8F1F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D43B02-5EE3-4C59-8807-0229365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98687"/>
            <a:ext cx="10515600" cy="4478276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49B-DE05-4195-8177-F642C52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9B8FD-A5CE-48FA-9428-0D252BD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79CF7-C0A0-4FBA-83F0-E920FE7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F39E8-598A-4CE8-8362-BDD23282F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E27828-2761-43E9-83BF-D19FDF77D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ECA77-2E8D-4E64-8D86-B634CBEF10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F7398A-C2C5-472C-A66D-BF46A7F879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FAE92-526C-44AF-8D3E-017816D220C2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56914" y="365125"/>
            <a:ext cx="2296886" cy="5811838"/>
          </a:xfrm>
        </p:spPr>
        <p:txBody>
          <a:bodyPr vert="eaVert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DBDEA-A980-4B08-9CA1-3E25E679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218715" cy="5811838"/>
          </a:xfrm>
        </p:spPr>
        <p:txBody>
          <a:bodyPr vert="eaVert"/>
          <a:lstStyle>
            <a:lvl1pPr>
              <a:defRPr>
                <a:solidFill>
                  <a:srgbClr val="EBE6E1"/>
                </a:solidFill>
              </a:defRPr>
            </a:lvl1pPr>
            <a:lvl2pPr>
              <a:defRPr>
                <a:solidFill>
                  <a:srgbClr val="EBE6E1"/>
                </a:solidFill>
              </a:defRPr>
            </a:lvl2pPr>
            <a:lvl3pPr>
              <a:defRPr>
                <a:solidFill>
                  <a:srgbClr val="EBE6E1"/>
                </a:solidFill>
              </a:defRPr>
            </a:lvl3pPr>
            <a:lvl4pPr>
              <a:defRPr>
                <a:solidFill>
                  <a:srgbClr val="EBE6E1"/>
                </a:solidFill>
              </a:defRPr>
            </a:lvl4pPr>
            <a:lvl5pPr>
              <a:defRPr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2F560-C422-424D-9ECB-E6ACBB1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03086-8A01-4769-972E-053A76B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E108-E2CA-413B-8B14-3EC28AD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2178CF-C17E-4CFC-9224-4F910A6DD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963FC1-D668-4506-8B58-5AD3B0CAF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7B909B-5214-4340-8435-305277C095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27CE46-6C5C-4646-91D4-79C7C0007F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92D85-2C92-4B61-9E83-C990DE43C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EC64-90B4-404C-A7EB-322DD563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BE6E1"/>
                </a:solidFill>
              </a:defRPr>
            </a:lvl1pPr>
            <a:lvl2pPr>
              <a:defRPr sz="2000">
                <a:solidFill>
                  <a:srgbClr val="EBE6E1"/>
                </a:solidFill>
              </a:defRPr>
            </a:lvl2pPr>
            <a:lvl3pPr>
              <a:defRPr sz="1800">
                <a:solidFill>
                  <a:srgbClr val="EBE6E1"/>
                </a:solidFill>
              </a:defRPr>
            </a:lvl3pPr>
            <a:lvl4pPr>
              <a:defRPr sz="1600">
                <a:solidFill>
                  <a:srgbClr val="EBE6E1"/>
                </a:solidFill>
              </a:defRPr>
            </a:lvl4pPr>
            <a:lvl5pPr>
              <a:defRPr sz="16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9B8B-AB33-4124-B247-4C772EE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07853-688A-492A-A74F-9FD1A55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851D2-6CD8-4AA0-8CE8-B540B451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02EE38-F428-4A0C-BDCA-52541D4BF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A826CD-69AB-48D5-BF76-8D7366DE7C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FB7607-338A-481D-8F90-10AC86A199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E86034-F8C0-4A9A-9A6E-B2E44554CE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6BB-8625-4404-8B03-D5B175F7B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595D6-AE6F-4107-B41A-9F82D9357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82B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C051-927C-4B37-9FAF-B3AE09E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D57E-E86B-4D15-94FB-4F31F669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6E843-B6E4-43C8-BC7C-9FDE1FC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8DBC1-DD68-4BAF-8237-FF9A239A93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0" y="861481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3DCE14-C75F-4382-B5FA-1A55807806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1716" y="5123703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047C0-086D-4401-987F-2F2C5E14CD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89" y="960167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3C25D-D8B2-4CB1-A87B-231325D182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1" y="2910893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6304B-3E35-47FA-B7B1-07AF3D5F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B7213-936D-4E6B-8873-761808CA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E9976-E4A7-4B43-841B-A3CF900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9FF81-AE4C-42F1-AAEC-A0CB8E6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C0938-81A9-40A4-9682-45922F7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C6603-BC5C-4F72-B94D-F1491C81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719C6B-C199-4F1B-84AD-673A913F10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620F07-76DA-46A1-850D-7BB0FF50AA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1A5916-02A8-4F91-A10C-AFB016747F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58226E7-3D6D-43B5-8B00-CF9B7B7E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43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D6097-1A60-4E40-9B7C-A16E2CA3AD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8687"/>
            <a:ext cx="5157787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DA7E42-A072-45E1-9478-DD7C462A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2759E3-FB69-45E8-8A2B-D6734A2A4AD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8687"/>
            <a:ext cx="5183188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DEF4D-F117-4354-BA96-8B849762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FD098E-B033-4779-8A96-B473665F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6F98-677C-44AD-BA9D-03D78B3A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92FC07-5162-475B-AD6C-736900B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4FCF77-89A4-45D0-8260-6B6989DC0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DD8E06-1347-4DFC-9FDC-2DDB6D7AA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06BD83-8B76-42EC-B7CB-2740225403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66CF74-B964-44A9-8681-DB3D155809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AF2A899-753D-463A-9496-CBDD2FD0D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75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5A399C-D717-46EF-A65C-85A8228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917F8A-DA43-47A0-8C6D-771028C6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5890A1-9B75-436B-88A4-04B0145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3783A-9C19-49D4-8972-952B15ACE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507275-D2A6-4EC9-B358-F47A33AA7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C6DFE4-DDB1-4CF1-85CE-D648EB8B92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D92B48-55E2-42E0-905D-C42C9B34E9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FCAB69-D17F-48B6-B9CF-B5E1DDDA2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606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E3324-B742-4078-A2E2-0200B06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F7FA7-5899-4867-8D4F-A99C5A1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D074D1-1489-49EC-9E73-7E65A75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DCA6-43E8-4322-AAD9-EB0DC7D5B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5064"/>
            <a:ext cx="3932237" cy="1262280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564D3-AFDD-40E4-9346-4EF12754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75063"/>
            <a:ext cx="6172200" cy="508598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CF6BF-407F-492C-8321-F753C96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7344"/>
            <a:ext cx="3932237" cy="3831644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EF60B-796E-41DE-8BD7-64DA2B19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AF5D-F3AA-4778-A1F7-E469921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CB09E-94A3-4CD7-B2C7-D2792BA0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818E31-AFD5-4289-8238-116DF4575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7848F-DF9E-4A51-9BCE-72A9F6EC5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C0BB81-64CF-4B70-90F8-FD8CCE3CFB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EF97AD-0E8B-4172-B1A9-735BEA5974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8A80-E449-41DA-987B-BC99C1075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4745"/>
            <a:ext cx="3932237" cy="1297895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1180E-87D6-4CD8-B5E1-0C5EA8AD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DB1E-6204-49CB-8194-1A342152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2640"/>
            <a:ext cx="3932237" cy="3796347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257A3-319C-4B4A-B1D3-47B6989D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CD287-5824-47FF-BD09-9FDB1CE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75DB1-A869-4D50-86F1-46FF4B5B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854FB-3E7B-41B2-A416-160FEFF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E7167-FE43-4774-BF83-26F1F0A7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E40EC-3988-4C17-8106-BA60720F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B1A9-93F9-46C8-A911-6E46553F94D0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B62C2-99C6-4B11-8AC4-06BE9297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4FFBF-597C-48C8-B18E-A3CC7AF9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BE6E1"/>
          </a:solidFill>
          <a:latin typeface="Gotham HTF Boo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8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14:cNvPr>
              <p14:cNvContentPartPr/>
              <p14:nvPr/>
            </p14:nvContentPartPr>
            <p14:xfrm>
              <a:off x="10607797" y="1189652"/>
              <a:ext cx="11160" cy="12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8797" y="1181012"/>
                <a:ext cx="288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EB66387A-9039-40C5-BB8C-E9605672EFFD}"/>
              </a:ext>
            </a:extLst>
          </p:cNvPr>
          <p:cNvGrpSpPr/>
          <p:nvPr/>
        </p:nvGrpSpPr>
        <p:grpSpPr>
          <a:xfrm>
            <a:off x="3146634" y="2856411"/>
            <a:ext cx="5898733" cy="795451"/>
            <a:chOff x="3155042" y="3498066"/>
            <a:chExt cx="6069151" cy="818432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A37AE72-FEC0-4661-8207-5C8EAF6A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2D1C1D3-FC9C-4264-8B8D-7B12A96A2E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D242E352-84F1-4FB6-BAF6-BD92A70F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89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sz="3200" dirty="0"/>
              <a:t>GOVERNANÇA DE DADOS - FRAMEWORK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AA3092F-67D5-6801-07DB-D05EAEA2BA81}"/>
              </a:ext>
            </a:extLst>
          </p:cNvPr>
          <p:cNvSpPr txBox="1"/>
          <p:nvPr/>
        </p:nvSpPr>
        <p:spPr>
          <a:xfrm>
            <a:off x="220731" y="6032257"/>
            <a:ext cx="11750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mnpdigital.ca</a:t>
            </a:r>
            <a:r>
              <a:rPr lang="pt-BR" dirty="0">
                <a:solidFill>
                  <a:schemeClr val="bg1"/>
                </a:solidFill>
              </a:rPr>
              <a:t>/insights/</a:t>
            </a:r>
            <a:r>
              <a:rPr lang="pt-BR" dirty="0" err="1">
                <a:solidFill>
                  <a:schemeClr val="bg1"/>
                </a:solidFill>
              </a:rPr>
              <a:t>the</a:t>
            </a:r>
            <a:r>
              <a:rPr lang="pt-BR" dirty="0">
                <a:solidFill>
                  <a:schemeClr val="bg1"/>
                </a:solidFill>
              </a:rPr>
              <a:t>-</a:t>
            </a:r>
            <a:r>
              <a:rPr lang="pt-BR" dirty="0" err="1">
                <a:solidFill>
                  <a:schemeClr val="bg1"/>
                </a:solidFill>
              </a:rPr>
              <a:t>maintain</a:t>
            </a:r>
            <a:r>
              <a:rPr lang="pt-BR" dirty="0">
                <a:solidFill>
                  <a:schemeClr val="bg1"/>
                </a:solidFill>
              </a:rPr>
              <a:t>-</a:t>
            </a:r>
            <a:r>
              <a:rPr lang="pt-BR" dirty="0" err="1">
                <a:solidFill>
                  <a:schemeClr val="bg1"/>
                </a:solidFill>
              </a:rPr>
              <a:t>control</a:t>
            </a:r>
            <a:r>
              <a:rPr lang="pt-BR" dirty="0">
                <a:solidFill>
                  <a:schemeClr val="bg1"/>
                </a:solidFill>
              </a:rPr>
              <a:t>-ai-data-</a:t>
            </a:r>
            <a:r>
              <a:rPr lang="pt-BR" dirty="0" err="1">
                <a:solidFill>
                  <a:schemeClr val="bg1"/>
                </a:solidFill>
              </a:rPr>
              <a:t>governance</a:t>
            </a:r>
            <a:r>
              <a:rPr lang="pt-BR" dirty="0">
                <a:solidFill>
                  <a:schemeClr val="bg1"/>
                </a:solidFill>
              </a:rPr>
              <a:t>-framework/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406AA2-2D20-C265-327C-B5A6CD96C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006" y="1536089"/>
            <a:ext cx="4567988" cy="429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9103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PONTOS CHAVE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833" y="1623694"/>
            <a:ext cx="9999166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pt-BR" sz="2000" dirty="0">
              <a:solidFill>
                <a:schemeClr val="bg1"/>
              </a:solidFill>
            </a:endParaRPr>
          </a:p>
          <a:p>
            <a:pPr algn="just">
              <a:buFont typeface="+mj-lt"/>
              <a:buAutoNum type="arabicPeriod"/>
            </a:pPr>
            <a:r>
              <a:rPr lang="pt-BR" sz="2000" b="1" dirty="0">
                <a:solidFill>
                  <a:schemeClr val="bg1"/>
                </a:solidFill>
              </a:rPr>
              <a:t>Essencialidade</a:t>
            </a:r>
            <a:r>
              <a:rPr lang="pt-BR" sz="2000" dirty="0">
                <a:solidFill>
                  <a:schemeClr val="bg1"/>
                </a:solidFill>
              </a:rPr>
              <a:t>: A governança de dados garante qualidade, segurança e conformidade, formando a base para decisões informadas em projetos de IA.</a:t>
            </a:r>
          </a:p>
          <a:p>
            <a:pPr algn="just">
              <a:buFont typeface="+mj-lt"/>
              <a:buAutoNum type="arabicPeriod"/>
            </a:pPr>
            <a:r>
              <a:rPr lang="pt-BR" sz="2000" b="1" dirty="0">
                <a:solidFill>
                  <a:schemeClr val="bg1"/>
                </a:solidFill>
              </a:rPr>
              <a:t>Gerenciamento Completo</a:t>
            </a:r>
            <a:r>
              <a:rPr lang="pt-BR" sz="2000" dirty="0">
                <a:solidFill>
                  <a:schemeClr val="bg1"/>
                </a:solidFill>
              </a:rPr>
              <a:t>: Abrange todas as etapas do ciclo de vida dos dados, desde a coleta até a análise, assegurando dados atualizados e adequados.</a:t>
            </a:r>
          </a:p>
          <a:p>
            <a:pPr algn="just">
              <a:buFont typeface="+mj-lt"/>
              <a:buAutoNum type="arabicPeriod"/>
            </a:pPr>
            <a:r>
              <a:rPr lang="pt-BR" sz="2000" b="1" dirty="0">
                <a:solidFill>
                  <a:schemeClr val="bg1"/>
                </a:solidFill>
              </a:rPr>
              <a:t>Mitigação de Riscos</a:t>
            </a:r>
            <a:r>
              <a:rPr lang="pt-BR" sz="2000" dirty="0">
                <a:solidFill>
                  <a:schemeClr val="bg1"/>
                </a:solidFill>
              </a:rPr>
              <a:t>: Identificar vieses e realizar auditorias são práticas cruciais para garantir resultados justos e responsáveis.</a:t>
            </a:r>
          </a:p>
          <a:p>
            <a:pPr algn="just">
              <a:buFont typeface="+mj-lt"/>
              <a:buAutoNum type="arabicPeriod"/>
            </a:pPr>
            <a:r>
              <a:rPr lang="pt-BR" sz="2000" b="1" dirty="0">
                <a:solidFill>
                  <a:schemeClr val="bg1"/>
                </a:solidFill>
              </a:rPr>
              <a:t>Ferramentas Eficazes</a:t>
            </a:r>
            <a:r>
              <a:rPr lang="pt-BR" sz="2000" dirty="0">
                <a:solidFill>
                  <a:schemeClr val="bg1"/>
                </a:solidFill>
              </a:rPr>
              <a:t>: O uso de ferramentas de catalogação, monitoramento e </a:t>
            </a:r>
            <a:r>
              <a:rPr lang="pt-BR" sz="2000" dirty="0" err="1">
                <a:solidFill>
                  <a:schemeClr val="bg1"/>
                </a:solidFill>
              </a:rPr>
              <a:t>MLOps</a:t>
            </a:r>
            <a:r>
              <a:rPr lang="pt-BR" sz="2000" dirty="0">
                <a:solidFill>
                  <a:schemeClr val="bg1"/>
                </a:solidFill>
              </a:rPr>
              <a:t> facilita a implementação de boas práticas de governança.</a:t>
            </a:r>
          </a:p>
          <a:p>
            <a:pPr algn="just">
              <a:buFont typeface="+mj-lt"/>
              <a:buAutoNum type="arabicPeriod"/>
            </a:pPr>
            <a:r>
              <a:rPr lang="pt-BR" sz="2000" b="1" dirty="0">
                <a:solidFill>
                  <a:schemeClr val="bg1"/>
                </a:solidFill>
              </a:rPr>
              <a:t>Cultura de Colaboração</a:t>
            </a:r>
            <a:r>
              <a:rPr lang="pt-BR" sz="2000" dirty="0">
                <a:solidFill>
                  <a:schemeClr val="bg1"/>
                </a:solidFill>
              </a:rPr>
              <a:t>: Fomentar a colaboração entre equipes e oferecer treinamento contínuo sobre governança de dados é fundamental.</a:t>
            </a:r>
          </a:p>
          <a:p>
            <a:pPr algn="just">
              <a:buFont typeface="+mj-lt"/>
              <a:buAutoNum type="arabicPeriod"/>
            </a:pPr>
            <a:r>
              <a:rPr lang="pt-BR" sz="2000" b="1" dirty="0">
                <a:solidFill>
                  <a:schemeClr val="bg1"/>
                </a:solidFill>
              </a:rPr>
              <a:t>Compromisso Ético</a:t>
            </a:r>
            <a:r>
              <a:rPr lang="pt-BR" sz="2000" dirty="0">
                <a:solidFill>
                  <a:schemeClr val="bg1"/>
                </a:solidFill>
              </a:rPr>
              <a:t>: Tratar dados de forma responsável é essencial para respeitar a privacidade e os direitos dos indivíduos.</a:t>
            </a:r>
          </a:p>
        </p:txBody>
      </p:sp>
    </p:spTree>
    <p:extLst>
      <p:ext uri="{BB962C8B-B14F-4D97-AF65-F5344CB8AC3E}">
        <p14:creationId xmlns:p14="http://schemas.microsoft.com/office/powerpoint/2010/main" val="2112409364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225211-3356-4E3C-A3E2-C16285F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724"/>
            <a:ext cx="10515600" cy="1325563"/>
          </a:xfrm>
        </p:spPr>
        <p:txBody>
          <a:bodyPr/>
          <a:lstStyle/>
          <a:p>
            <a:pPr algn="ctr"/>
            <a:r>
              <a:rPr lang="pt-BR" spc="300" dirty="0"/>
              <a:t>OBRIGADO!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AA9574-01EC-44A3-8D2B-07551D5EB09B}"/>
              </a:ext>
            </a:extLst>
          </p:cNvPr>
          <p:cNvGrpSpPr/>
          <p:nvPr/>
        </p:nvGrpSpPr>
        <p:grpSpPr>
          <a:xfrm>
            <a:off x="4106463" y="3702561"/>
            <a:ext cx="3979075" cy="421899"/>
            <a:chOff x="3155042" y="3498066"/>
            <a:chExt cx="6069151" cy="81843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E6B29D99-845C-4977-B94B-F4D95E29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24FE076-BE11-4B39-9D5B-A11741B129B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5166B89-EAE8-45E5-8076-D475596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67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6F976F-7C42-47C9-8A36-B5F2FB243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GOVERNANÇA DE DADOS PARA PROJETOS DE IA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0CCDB9-47A3-4DF6-8F6B-C8540F1B4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1400" dirty="0"/>
              <a:t>DADOS SÃO O COMBUSTÍVEL DA INTELIGÊNCIA ARTIFICIAL, MAS É A GOVERNANÇA DE DADOS QUE ASSEGURA QUE ESSES DADOS SEJAM USADOS DE FORMA CONFIÁVEL, ÉTICA E CONFORME AS REGULAMENTAÇÕES. </a:t>
            </a:r>
          </a:p>
          <a:p>
            <a:r>
              <a:rPr lang="pt-BR" sz="1400" dirty="0"/>
              <a:t>EM PROJETOS DE IA, A GOVERNANÇA É ESSENCIAL DE FORMA A GARANTIR A QUALIDADE, INTEGRIDADE E SEGURANÇA DOS DADOS AO LONGO DE SEU CICLO DE VIDA. </a:t>
            </a:r>
          </a:p>
          <a:p>
            <a:r>
              <a:rPr lang="pt-BR" sz="1400" dirty="0"/>
              <a:t>COM PRÁTICAS BEM DEFINIDAS, CONSEGUIMOS MINIMIZAR RISCOS COMO VIESES, FALHAS OPERACIONAIS E EXPOSIÇÃO DE DADOS SENSÍVEIS, PROMOVENDO UMA IA QUE É EFICAZ, JUSTA E SEGURA. </a:t>
            </a:r>
          </a:p>
          <a:p>
            <a:r>
              <a:rPr lang="pt-BR" sz="1400" dirty="0">
                <a:solidFill>
                  <a:schemeClr val="bg1"/>
                </a:solidFill>
              </a:rPr>
              <a:t>AGORA, VAMOS EXPLORAR OS PRINCIPAIS PILARES E PRÁTICAS DE GOVERNANÇA DE DADOS QUE AGREGAM VALOR E PROMOVEM RESPONSABILIDADE NOS PROJETOS DE IA.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60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sz="3200" dirty="0"/>
              <a:t>GOVERNANÇA DE DADOS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74728"/>
            <a:ext cx="9999166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A governança de dados é o conjunto de práticas, políticas e processos que garantem a qualidade, segurança, conformidade e uso ético dos dados dentro das organizações.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Em projetos de IA, a governança de dados se torna essencial, pois dados de baixa qualidade, inconsistentes ou não confiáveis afetam diretamente o desempenho dos modelos e os resultados.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Sem uma governança sólida, corremos o risco de falhas operacionais, exposição de dados sensíveis e até de vieses prejudiciais em nossos modelos de IA.</a:t>
            </a:r>
          </a:p>
        </p:txBody>
      </p:sp>
    </p:spTree>
    <p:extLst>
      <p:ext uri="{BB962C8B-B14F-4D97-AF65-F5344CB8AC3E}">
        <p14:creationId xmlns:p14="http://schemas.microsoft.com/office/powerpoint/2010/main" val="216287092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sz="3200" dirty="0"/>
              <a:t>GOVERNANÇA DE DADOS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74728"/>
            <a:ext cx="999916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O objetivo da governança de dados para IA é proporcionar uma base sólida para que os dados possam ser usados de maneira responsável e alinhada às regulamentações, como a LGPD (Lei Geral de Proteção de Dados) e a GDPR (General Data </a:t>
            </a:r>
            <a:r>
              <a:rPr lang="pt-BR" sz="2000" dirty="0" err="1">
                <a:solidFill>
                  <a:schemeClr val="bg1"/>
                </a:solidFill>
              </a:rPr>
              <a:t>Protection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Regulation</a:t>
            </a:r>
            <a:r>
              <a:rPr lang="pt-BR" sz="2000" dirty="0">
                <a:solidFill>
                  <a:schemeClr val="bg1"/>
                </a:solidFill>
              </a:rPr>
              <a:t>).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Com uma governança eficiente, é possível maximizar o valor dos dados e, ao mesmo tempo, proteger a integridade e a privacidade dos indivíduos.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Assim, garantir a governança de dados é um passo essencial para desenvolver projetos de IA que sejam eficazes, transparentes e confiáveis.</a:t>
            </a:r>
          </a:p>
        </p:txBody>
      </p:sp>
    </p:spTree>
    <p:extLst>
      <p:ext uri="{BB962C8B-B14F-4D97-AF65-F5344CB8AC3E}">
        <p14:creationId xmlns:p14="http://schemas.microsoft.com/office/powerpoint/2010/main" val="358429494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sz="3200" dirty="0"/>
              <a:t>GOVERNANÇA DE DADOS - OBJETIVOS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AA3092F-67D5-6801-07DB-D05EAEA2BA81}"/>
              </a:ext>
            </a:extLst>
          </p:cNvPr>
          <p:cNvSpPr txBox="1"/>
          <p:nvPr/>
        </p:nvSpPr>
        <p:spPr>
          <a:xfrm>
            <a:off x="220731" y="6032257"/>
            <a:ext cx="11750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www.linkedin.com</a:t>
            </a:r>
            <a:r>
              <a:rPr lang="pt-BR" dirty="0">
                <a:solidFill>
                  <a:schemeClr val="bg1"/>
                </a:solidFill>
              </a:rPr>
              <a:t>/pulse/data-</a:t>
            </a:r>
            <a:r>
              <a:rPr lang="pt-BR" dirty="0" err="1">
                <a:solidFill>
                  <a:schemeClr val="bg1"/>
                </a:solidFill>
              </a:rPr>
              <a:t>governance</a:t>
            </a:r>
            <a:r>
              <a:rPr lang="pt-BR" dirty="0">
                <a:solidFill>
                  <a:schemeClr val="bg1"/>
                </a:solidFill>
              </a:rPr>
              <a:t>-frameworks-</a:t>
            </a:r>
            <a:r>
              <a:rPr lang="pt-BR" dirty="0" err="1">
                <a:solidFill>
                  <a:schemeClr val="bg1"/>
                </a:solidFill>
              </a:rPr>
              <a:t>generative</a:t>
            </a:r>
            <a:r>
              <a:rPr lang="pt-BR" dirty="0">
                <a:solidFill>
                  <a:schemeClr val="bg1"/>
                </a:solidFill>
              </a:rPr>
              <a:t>-ai-</a:t>
            </a:r>
            <a:r>
              <a:rPr lang="pt-BR" dirty="0" err="1">
                <a:solidFill>
                  <a:schemeClr val="bg1"/>
                </a:solidFill>
              </a:rPr>
              <a:t>dr</a:t>
            </a:r>
            <a:r>
              <a:rPr lang="pt-BR" dirty="0">
                <a:solidFill>
                  <a:schemeClr val="bg1"/>
                </a:solidFill>
              </a:rPr>
              <a:t>-rabi-</a:t>
            </a:r>
            <a:r>
              <a:rPr lang="pt-BR" dirty="0" err="1">
                <a:solidFill>
                  <a:schemeClr val="bg1"/>
                </a:solidFill>
              </a:rPr>
              <a:t>prasad</a:t>
            </a:r>
            <a:r>
              <a:rPr lang="pt-BR" dirty="0">
                <a:solidFill>
                  <a:schemeClr val="bg1"/>
                </a:solidFill>
              </a:rPr>
              <a:t>-</a:t>
            </a:r>
            <a:r>
              <a:rPr lang="pt-BR" dirty="0" err="1">
                <a:solidFill>
                  <a:schemeClr val="bg1"/>
                </a:solidFill>
              </a:rPr>
              <a:t>bwfkc</a:t>
            </a:r>
            <a:r>
              <a:rPr lang="pt-BR" dirty="0">
                <a:solidFill>
                  <a:schemeClr val="bg1"/>
                </a:solidFill>
              </a:rPr>
              <a:t>/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F1A450B-F41B-EC01-DF07-346F7E103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22941"/>
            <a:ext cx="7772400" cy="411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105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sz="3200" dirty="0"/>
              <a:t>GOVERNANÇA DE DADOS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74728"/>
            <a:ext cx="9999166" cy="467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1600" dirty="0">
                <a:solidFill>
                  <a:schemeClr val="bg1"/>
                </a:solidFill>
              </a:rPr>
              <a:t>A governança de dados em projetos de IA é fundamentada em quatro pilares essenciais:</a:t>
            </a:r>
          </a:p>
          <a:p>
            <a:pPr algn="just">
              <a:buNone/>
            </a:pPr>
            <a:endParaRPr lang="pt-BR" sz="1600" dirty="0">
              <a:solidFill>
                <a:schemeClr val="bg1"/>
              </a:solidFill>
            </a:endParaRPr>
          </a:p>
          <a:p>
            <a:pPr lvl="1" algn="just">
              <a:buFont typeface="+mj-lt"/>
              <a:buAutoNum type="arabicPeriod"/>
            </a:pPr>
            <a:r>
              <a:rPr lang="pt-BR" sz="1600" b="1" dirty="0">
                <a:solidFill>
                  <a:schemeClr val="bg1"/>
                </a:solidFill>
              </a:rPr>
              <a:t>Qualidade e Integridade dos Dados</a:t>
            </a:r>
            <a:r>
              <a:rPr lang="pt-BR" sz="1600" dirty="0">
                <a:solidFill>
                  <a:schemeClr val="bg1"/>
                </a:solidFill>
              </a:rPr>
              <a:t>: Garantir que os dados sejam consistentes, precisos e completos é crucial para o desempenho dos modelos de IA. Processos de detecção e correção de erros ajudam a manter essa qualidade.</a:t>
            </a:r>
          </a:p>
          <a:p>
            <a:pPr lvl="1" algn="just">
              <a:buFont typeface="+mj-lt"/>
              <a:buAutoNum type="arabicPeriod"/>
            </a:pPr>
            <a:endParaRPr lang="pt-BR" sz="1600" dirty="0">
              <a:solidFill>
                <a:schemeClr val="bg1"/>
              </a:solidFill>
            </a:endParaRPr>
          </a:p>
          <a:p>
            <a:pPr lvl="1" algn="just">
              <a:buFont typeface="+mj-lt"/>
              <a:buAutoNum type="arabicPeriod"/>
            </a:pPr>
            <a:r>
              <a:rPr lang="pt-BR" sz="1600" b="1" dirty="0">
                <a:solidFill>
                  <a:schemeClr val="bg1"/>
                </a:solidFill>
              </a:rPr>
              <a:t>Segurança e Privacidade</a:t>
            </a:r>
            <a:r>
              <a:rPr lang="pt-BR" sz="1600" dirty="0">
                <a:solidFill>
                  <a:schemeClr val="bg1"/>
                </a:solidFill>
              </a:rPr>
              <a:t>: Proteger os dados de acessos não autorizados é fundamental. Medidas como anonimização e criptografia asseguram a privacidade dos indivíduos e mitigam riscos de vazamentos.</a:t>
            </a:r>
          </a:p>
          <a:p>
            <a:pPr lvl="1" algn="just">
              <a:buFont typeface="+mj-lt"/>
              <a:buAutoNum type="arabicPeriod"/>
            </a:pPr>
            <a:endParaRPr lang="pt-BR" sz="1600" dirty="0">
              <a:solidFill>
                <a:schemeClr val="bg1"/>
              </a:solidFill>
            </a:endParaRPr>
          </a:p>
          <a:p>
            <a:pPr lvl="1" algn="just">
              <a:buFont typeface="+mj-lt"/>
              <a:buAutoNum type="arabicPeriod"/>
            </a:pPr>
            <a:r>
              <a:rPr lang="pt-BR" sz="1600" b="1" dirty="0">
                <a:solidFill>
                  <a:schemeClr val="bg1"/>
                </a:solidFill>
              </a:rPr>
              <a:t>Conformidade Regulatória</a:t>
            </a:r>
            <a:r>
              <a:rPr lang="pt-BR" sz="1600" dirty="0">
                <a:solidFill>
                  <a:schemeClr val="bg1"/>
                </a:solidFill>
              </a:rPr>
              <a:t>: Adequar-se a legislações como a LGPD e o GDPR é indispensável para garantir que os dados sejam tratados de forma ética e legal, respeitando os direitos dos usuários.</a:t>
            </a:r>
          </a:p>
          <a:p>
            <a:pPr lvl="1" algn="just">
              <a:buFont typeface="+mj-lt"/>
              <a:buAutoNum type="arabicPeriod"/>
            </a:pPr>
            <a:endParaRPr lang="pt-BR" sz="1600" b="1" dirty="0">
              <a:solidFill>
                <a:schemeClr val="bg1"/>
              </a:solidFill>
            </a:endParaRPr>
          </a:p>
          <a:p>
            <a:pPr lvl="1" algn="just">
              <a:buFont typeface="+mj-lt"/>
              <a:buAutoNum type="arabicPeriod"/>
            </a:pPr>
            <a:r>
              <a:rPr lang="pt-BR" sz="1600" b="1" dirty="0">
                <a:solidFill>
                  <a:schemeClr val="bg1"/>
                </a:solidFill>
              </a:rPr>
              <a:t>Transparência e Rastreabilidade</a:t>
            </a:r>
            <a:r>
              <a:rPr lang="pt-BR" sz="1600" dirty="0">
                <a:solidFill>
                  <a:schemeClr val="bg1"/>
                </a:solidFill>
              </a:rPr>
              <a:t>: Documentar o ciclo de vida dos dados permite auditorias eficazes e aumenta a confiança no uso de IA. A rastreabilidade ajuda a monitorar a origem e o uso dos dados.</a:t>
            </a:r>
          </a:p>
        </p:txBody>
      </p:sp>
    </p:spTree>
    <p:extLst>
      <p:ext uri="{BB962C8B-B14F-4D97-AF65-F5344CB8AC3E}">
        <p14:creationId xmlns:p14="http://schemas.microsoft.com/office/powerpoint/2010/main" val="3700625606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sz="3200" dirty="0"/>
              <a:t>GOVERNANÇA DE DADOS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74728"/>
            <a:ext cx="9999166" cy="358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1600" dirty="0">
                <a:solidFill>
                  <a:schemeClr val="bg1"/>
                </a:solidFill>
              </a:rPr>
              <a:t>A governança de dados pode estar presente em diferentes etapas do ciclo de vida em projetos de IA:</a:t>
            </a:r>
          </a:p>
          <a:p>
            <a:pPr algn="just">
              <a:buNone/>
            </a:pPr>
            <a:endParaRPr lang="pt-BR" sz="1600" dirty="0">
              <a:solidFill>
                <a:schemeClr val="bg1"/>
              </a:solidFill>
            </a:endParaRPr>
          </a:p>
          <a:p>
            <a:pPr lvl="1" algn="just">
              <a:buFont typeface="+mj-lt"/>
              <a:buAutoNum type="arabicPeriod"/>
            </a:pPr>
            <a:r>
              <a:rPr lang="pt-BR" sz="1600" b="1" dirty="0">
                <a:solidFill>
                  <a:schemeClr val="bg1"/>
                </a:solidFill>
              </a:rPr>
              <a:t>Coleta e Armazenamento</a:t>
            </a:r>
            <a:r>
              <a:rPr lang="pt-BR" sz="1600" dirty="0">
                <a:solidFill>
                  <a:schemeClr val="bg1"/>
                </a:solidFill>
              </a:rPr>
              <a:t>: Armazenamento de dados em ambientes seguros, respeitando normas de privacidade e segurança.</a:t>
            </a:r>
          </a:p>
          <a:p>
            <a:pPr lvl="1" algn="just">
              <a:buFont typeface="+mj-lt"/>
              <a:buAutoNum type="arabicPeriod"/>
            </a:pPr>
            <a:r>
              <a:rPr lang="pt-BR" sz="1600" b="1" dirty="0">
                <a:solidFill>
                  <a:schemeClr val="bg1"/>
                </a:solidFill>
              </a:rPr>
              <a:t>Preparação e Limpeza</a:t>
            </a:r>
            <a:r>
              <a:rPr lang="pt-BR" sz="1600" dirty="0">
                <a:solidFill>
                  <a:schemeClr val="bg1"/>
                </a:solidFill>
              </a:rPr>
              <a:t>: Os dados coletados precisam ser limpos e transformados para remover inconsistências e duplicações, garantindo que estejam prontos para análise e modelagem.</a:t>
            </a:r>
          </a:p>
          <a:p>
            <a:pPr lvl="1" algn="just">
              <a:buFont typeface="+mj-lt"/>
              <a:buAutoNum type="arabicPeriod"/>
            </a:pPr>
            <a:endParaRPr lang="pt-BR" sz="1600" dirty="0">
              <a:solidFill>
                <a:schemeClr val="bg1"/>
              </a:solidFill>
            </a:endParaRPr>
          </a:p>
          <a:p>
            <a:pPr lvl="1" algn="just">
              <a:buFont typeface="+mj-lt"/>
              <a:buAutoNum type="arabicPeriod"/>
            </a:pPr>
            <a:r>
              <a:rPr lang="pt-BR" sz="1600" b="1" dirty="0">
                <a:solidFill>
                  <a:schemeClr val="bg1"/>
                </a:solidFill>
              </a:rPr>
              <a:t>Análise e Modelagem</a:t>
            </a:r>
            <a:r>
              <a:rPr lang="pt-BR" sz="1600" dirty="0">
                <a:solidFill>
                  <a:schemeClr val="bg1"/>
                </a:solidFill>
              </a:rPr>
              <a:t>: Os dados são analisados e utilizados para treinar modelos de IA. Nessa fase, a representatividade dos dados é crucial para evitar vieses e garantir resultados precisos.</a:t>
            </a:r>
          </a:p>
          <a:p>
            <a:pPr lvl="1" algn="just">
              <a:buFont typeface="+mj-lt"/>
              <a:buAutoNum type="arabicPeriod"/>
            </a:pPr>
            <a:r>
              <a:rPr lang="pt-BR" sz="1600" b="1" dirty="0">
                <a:solidFill>
                  <a:schemeClr val="bg1"/>
                </a:solidFill>
              </a:rPr>
              <a:t>Manutenção e Monitoramento Contínuo</a:t>
            </a:r>
            <a:r>
              <a:rPr lang="pt-BR" sz="1600" dirty="0">
                <a:solidFill>
                  <a:schemeClr val="bg1"/>
                </a:solidFill>
              </a:rPr>
              <a:t>: Após a implantação, devemos monitorar o desempenho do modelo e a qualidade dos dados, realizando atualizações e </a:t>
            </a:r>
            <a:r>
              <a:rPr lang="pt-BR" sz="1600" dirty="0" err="1">
                <a:solidFill>
                  <a:schemeClr val="bg1"/>
                </a:solidFill>
              </a:rPr>
              <a:t>re-treinamentos</a:t>
            </a:r>
            <a:r>
              <a:rPr lang="pt-BR" sz="1600" dirty="0">
                <a:solidFill>
                  <a:schemeClr val="bg1"/>
                </a:solidFill>
              </a:rPr>
              <a:t> conforme necessário, evitando problemas como </a:t>
            </a:r>
            <a:r>
              <a:rPr lang="pt-BR" sz="1600" i="1" dirty="0">
                <a:solidFill>
                  <a:schemeClr val="bg1"/>
                </a:solidFill>
              </a:rPr>
              <a:t>data </a:t>
            </a:r>
            <a:r>
              <a:rPr lang="pt-BR" sz="1600" i="1" dirty="0" err="1">
                <a:solidFill>
                  <a:schemeClr val="bg1"/>
                </a:solidFill>
              </a:rPr>
              <a:t>drift</a:t>
            </a:r>
            <a:r>
              <a:rPr lang="pt-BR" sz="1600" i="1" dirty="0">
                <a:solidFill>
                  <a:schemeClr val="bg1"/>
                </a:solidFill>
              </a:rPr>
              <a:t> (</a:t>
            </a:r>
            <a:r>
              <a:rPr lang="pt-BR" sz="1600" dirty="0">
                <a:solidFill>
                  <a:schemeClr val="bg1"/>
                </a:solidFill>
              </a:rPr>
              <a:t>mudanças repentinas nas propriedades estatísticas e estruturas de dados</a:t>
            </a:r>
            <a:r>
              <a:rPr lang="pt-BR" sz="1600" i="1" dirty="0">
                <a:solidFill>
                  <a:schemeClr val="bg1"/>
                </a:solidFill>
              </a:rPr>
              <a:t>)</a:t>
            </a:r>
            <a:r>
              <a:rPr lang="pt-BR" sz="16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9023914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sz="3200" dirty="0"/>
              <a:t>GOVERNANÇA DE DADOS - FRAMEWORK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AA3092F-67D5-6801-07DB-D05EAEA2BA81}"/>
              </a:ext>
            </a:extLst>
          </p:cNvPr>
          <p:cNvSpPr txBox="1"/>
          <p:nvPr/>
        </p:nvSpPr>
        <p:spPr>
          <a:xfrm>
            <a:off x="220731" y="6032257"/>
            <a:ext cx="11750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mnpdigital.ca</a:t>
            </a:r>
            <a:r>
              <a:rPr lang="pt-BR" dirty="0">
                <a:solidFill>
                  <a:schemeClr val="bg1"/>
                </a:solidFill>
              </a:rPr>
              <a:t>/insights/</a:t>
            </a:r>
            <a:r>
              <a:rPr lang="pt-BR" dirty="0" err="1">
                <a:solidFill>
                  <a:schemeClr val="bg1"/>
                </a:solidFill>
              </a:rPr>
              <a:t>the</a:t>
            </a:r>
            <a:r>
              <a:rPr lang="pt-BR" dirty="0">
                <a:solidFill>
                  <a:schemeClr val="bg1"/>
                </a:solidFill>
              </a:rPr>
              <a:t>-</a:t>
            </a:r>
            <a:r>
              <a:rPr lang="pt-BR" dirty="0" err="1">
                <a:solidFill>
                  <a:schemeClr val="bg1"/>
                </a:solidFill>
              </a:rPr>
              <a:t>maintain</a:t>
            </a:r>
            <a:r>
              <a:rPr lang="pt-BR" dirty="0">
                <a:solidFill>
                  <a:schemeClr val="bg1"/>
                </a:solidFill>
              </a:rPr>
              <a:t>-</a:t>
            </a:r>
            <a:r>
              <a:rPr lang="pt-BR" dirty="0" err="1">
                <a:solidFill>
                  <a:schemeClr val="bg1"/>
                </a:solidFill>
              </a:rPr>
              <a:t>control</a:t>
            </a:r>
            <a:r>
              <a:rPr lang="pt-BR" dirty="0">
                <a:solidFill>
                  <a:schemeClr val="bg1"/>
                </a:solidFill>
              </a:rPr>
              <a:t>-ai-data-</a:t>
            </a:r>
            <a:r>
              <a:rPr lang="pt-BR" dirty="0" err="1">
                <a:solidFill>
                  <a:schemeClr val="bg1"/>
                </a:solidFill>
              </a:rPr>
              <a:t>governance</a:t>
            </a:r>
            <a:r>
              <a:rPr lang="pt-BR" dirty="0">
                <a:solidFill>
                  <a:schemeClr val="bg1"/>
                </a:solidFill>
              </a:rPr>
              <a:t>-framework/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4599448-3F10-EC57-9D7C-C78324468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64" y="1643224"/>
            <a:ext cx="10044671" cy="379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16519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sz="3200" dirty="0"/>
              <a:t>GOVERNANÇA DE DADOS - OBJETIVOS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AA3092F-67D5-6801-07DB-D05EAEA2BA81}"/>
              </a:ext>
            </a:extLst>
          </p:cNvPr>
          <p:cNvSpPr txBox="1"/>
          <p:nvPr/>
        </p:nvSpPr>
        <p:spPr>
          <a:xfrm>
            <a:off x="220731" y="6032257"/>
            <a:ext cx="11750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www.datalumen.eu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aigovernance_datagovernance</a:t>
            </a:r>
            <a:r>
              <a:rPr lang="pt-BR" dirty="0">
                <a:solidFill>
                  <a:schemeClr val="bg1"/>
                </a:solidFill>
              </a:rPr>
              <a:t>/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5CFC0F2-CFE5-F7A4-0618-EDD79895C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18" y="1810901"/>
            <a:ext cx="10060564" cy="356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5950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BFCF1EC4358646AE79F465BB9B8409" ma:contentTypeVersion="14" ma:contentTypeDescription="Crie um novo documento." ma:contentTypeScope="" ma:versionID="a451c875e98e29261f67eb99c1a1efba">
  <xsd:schema xmlns:xsd="http://www.w3.org/2001/XMLSchema" xmlns:xs="http://www.w3.org/2001/XMLSchema" xmlns:p="http://schemas.microsoft.com/office/2006/metadata/properties" xmlns:ns2="953ccb3b-2705-4112-95ce-0ca037f6896f" xmlns:ns3="7ed301e0-5fd8-4552-9558-5c38b7ac6865" targetNamespace="http://schemas.microsoft.com/office/2006/metadata/properties" ma:root="true" ma:fieldsID="534e4703364e8ffcfb476a4e728f2296" ns2:_="" ns3:_="">
    <xsd:import namespace="953ccb3b-2705-4112-95ce-0ca037f6896f"/>
    <xsd:import namespace="7ed301e0-5fd8-4552-9558-5c38b7ac6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cb3b-2705-4112-95ce-0ca037f68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1e0-5fd8-4552-9558-5c38b7ac686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b98b6b9-1452-42ea-b891-e6cb1782809f}" ma:internalName="TaxCatchAll" ma:showField="CatchAllData" ma:web="7ed301e0-5fd8-4552-9558-5c38b7ac6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cb3b-2705-4112-95ce-0ca037f6896f">
      <Terms xmlns="http://schemas.microsoft.com/office/infopath/2007/PartnerControls"/>
    </lcf76f155ced4ddcb4097134ff3c332f>
    <TaxCatchAll xmlns="7ed301e0-5fd8-4552-9558-5c38b7ac6865" xsi:nil="true"/>
  </documentManagement>
</p:properties>
</file>

<file path=customXml/itemProps1.xml><?xml version="1.0" encoding="utf-8"?>
<ds:datastoreItem xmlns:ds="http://schemas.openxmlformats.org/officeDocument/2006/customXml" ds:itemID="{30F76DA4-1BFA-4416-A024-C1683C8DE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ccb3b-2705-4112-95ce-0ca037f6896f"/>
    <ds:schemaRef ds:uri="7ed301e0-5fd8-4552-9558-5c38b7ac6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360C43-03BF-4A72-B76C-F4DF3D033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9D91CA-B742-46BA-B16C-8792E929F896}">
  <ds:schemaRefs>
    <ds:schemaRef ds:uri="http://schemas.microsoft.com/office/2006/metadata/properties"/>
    <ds:schemaRef ds:uri="http://schemas.microsoft.com/office/infopath/2007/PartnerControls"/>
    <ds:schemaRef ds:uri="953ccb3b-2705-4112-95ce-0ca037f6896f"/>
    <ds:schemaRef ds:uri="7ed301e0-5fd8-4552-9558-5c38b7ac686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816</Words>
  <Application>Microsoft Macintosh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Gotham HTF Book</vt:lpstr>
      <vt:lpstr>Tema do Office</vt:lpstr>
      <vt:lpstr>Apresentação do PowerPoint</vt:lpstr>
      <vt:lpstr>GOVERNANÇA DE DADOS PARA PROJETOS DE IA</vt:lpstr>
      <vt:lpstr>GOVERNANÇA DE DADOS</vt:lpstr>
      <vt:lpstr>GOVERNANÇA DE DADOS</vt:lpstr>
      <vt:lpstr>GOVERNANÇA DE DADOS - OBJETIVOS</vt:lpstr>
      <vt:lpstr>GOVERNANÇA DE DADOS</vt:lpstr>
      <vt:lpstr>GOVERNANÇA DE DADOS</vt:lpstr>
      <vt:lpstr>GOVERNANÇA DE DADOS - FRAMEWORK</vt:lpstr>
      <vt:lpstr>GOVERNANÇA DE DADOS - OBJETIVOS</vt:lpstr>
      <vt:lpstr>GOVERNANÇA DE DADOS - FRAMEWORK</vt:lpstr>
      <vt:lpstr>PONTOS CHAVE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Reyes</dc:creator>
  <cp:lastModifiedBy>Ahirton Lopes</cp:lastModifiedBy>
  <cp:revision>59</cp:revision>
  <dcterms:created xsi:type="dcterms:W3CDTF">2024-09-24T15:19:05Z</dcterms:created>
  <dcterms:modified xsi:type="dcterms:W3CDTF">2024-10-31T20:24:24Z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0x010100FDBFCF1EC4358646AE79F465BB9B8409</vt:lpwstr>
  </property>
  <property fmtid="{D5CDD505-2E9C-101B-9397-08002B2CF9AE}" pid="3" name="MediaServiceImageTags">
    <vt:lpwstr/>
  </property>
</Properties>
</file>