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7" r:id="rId6"/>
    <p:sldId id="542" r:id="rId7"/>
    <p:sldId id="590" r:id="rId8"/>
    <p:sldId id="591" r:id="rId9"/>
    <p:sldId id="592" r:id="rId10"/>
    <p:sldId id="593" r:id="rId11"/>
    <p:sldId id="584" r:id="rId12"/>
    <p:sldId id="594" r:id="rId13"/>
    <p:sldId id="595" r:id="rId14"/>
    <p:sldId id="596" r:id="rId15"/>
    <p:sldId id="597" r:id="rId16"/>
    <p:sldId id="582" r:id="rId17"/>
    <p:sldId id="556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28"/>
    <a:srgbClr val="0D1440"/>
    <a:srgbClr val="0D1540"/>
    <a:srgbClr val="091A70"/>
    <a:srgbClr val="EBE6E1"/>
    <a:srgbClr val="376EA5"/>
    <a:srgbClr val="82B9E6"/>
    <a:srgbClr val="003264"/>
    <a:srgbClr val="EB0028"/>
    <a:srgbClr val="00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77" autoAdjust="0"/>
    <p:restoredTop sz="94609"/>
  </p:normalViewPr>
  <p:slideViewPr>
    <p:cSldViewPr snapToGrid="0">
      <p:cViewPr varScale="1">
        <p:scale>
          <a:sx n="151" d="100"/>
          <a:sy n="151" d="100"/>
        </p:scale>
        <p:origin x="1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FF488-F7FC-314E-9332-4439BBA63557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AE02B-7734-3F4B-A057-9FFF9A821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92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ANONIMIZAÇÃO E SEGURANÇA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62AD25-77D3-D29F-FE36-1B4461702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15" y="1612927"/>
            <a:ext cx="7387770" cy="351351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1562BF0-35E8-CFFC-AE18-549D43B74965}"/>
              </a:ext>
            </a:extLst>
          </p:cNvPr>
          <p:cNvSpPr txBox="1"/>
          <p:nvPr/>
        </p:nvSpPr>
        <p:spPr>
          <a:xfrm>
            <a:off x="220731" y="5331853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www.klippa.com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en</a:t>
            </a:r>
            <a:r>
              <a:rPr lang="pt-BR" dirty="0">
                <a:solidFill>
                  <a:schemeClr val="bg1"/>
                </a:solidFill>
              </a:rPr>
              <a:t>/blog/</a:t>
            </a:r>
            <a:r>
              <a:rPr lang="pt-BR" dirty="0" err="1">
                <a:solidFill>
                  <a:schemeClr val="bg1"/>
                </a:solidFill>
              </a:rPr>
              <a:t>information</a:t>
            </a:r>
            <a:r>
              <a:rPr lang="pt-BR" dirty="0">
                <a:solidFill>
                  <a:schemeClr val="bg1"/>
                </a:solidFill>
              </a:rPr>
              <a:t>/data-</a:t>
            </a:r>
            <a:r>
              <a:rPr lang="pt-BR" dirty="0" err="1">
                <a:solidFill>
                  <a:schemeClr val="bg1"/>
                </a:solidFill>
              </a:rPr>
              <a:t>anonymization</a:t>
            </a:r>
            <a:r>
              <a:rPr lang="pt-BR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57B44C-A8D3-D59F-3CFA-9F9671A2F3D1}"/>
              </a:ext>
            </a:extLst>
          </p:cNvPr>
          <p:cNvSpPr txBox="1"/>
          <p:nvPr/>
        </p:nvSpPr>
        <p:spPr>
          <a:xfrm>
            <a:off x="672663" y="5906593"/>
            <a:ext cx="114352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A anonimização também promove a </a:t>
            </a:r>
            <a:r>
              <a:rPr lang="pt-BR" sz="1600" b="1" dirty="0">
                <a:solidFill>
                  <a:srgbClr val="FF0000"/>
                </a:solidFill>
              </a:rPr>
              <a:t>confiança do consumidor</a:t>
            </a:r>
            <a:r>
              <a:rPr lang="pt-BR" sz="1600" dirty="0">
                <a:solidFill>
                  <a:schemeClr val="bg1"/>
                </a:solidFill>
              </a:rPr>
              <a:t>; quando os usuários sabem que suas informações estão protegidas, é mais provável que compartilhem dados. Além disso, em </a:t>
            </a:r>
            <a:r>
              <a:rPr lang="pt-BR" sz="1600" dirty="0">
                <a:solidFill>
                  <a:srgbClr val="FF0000"/>
                </a:solidFill>
              </a:rPr>
              <a:t>caso de vazamentos</a:t>
            </a:r>
            <a:r>
              <a:rPr lang="pt-BR" sz="1600" dirty="0">
                <a:solidFill>
                  <a:schemeClr val="bg1"/>
                </a:solidFill>
              </a:rPr>
              <a:t>, os dados anonimizados oferecem uma camada extra de segurança, dificultando a </a:t>
            </a:r>
            <a:r>
              <a:rPr lang="pt-BR" sz="1600" dirty="0" err="1">
                <a:solidFill>
                  <a:schemeClr val="bg1"/>
                </a:solidFill>
              </a:rPr>
              <a:t>reidentificação</a:t>
            </a:r>
            <a:r>
              <a:rPr lang="pt-BR" sz="1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985220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ANONIMIZAÇÃO E SEGURANÇA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AA3092F-67D5-6801-07DB-D05EAEA2BA81}"/>
              </a:ext>
            </a:extLst>
          </p:cNvPr>
          <p:cNvSpPr txBox="1"/>
          <p:nvPr/>
        </p:nvSpPr>
        <p:spPr>
          <a:xfrm>
            <a:off x="220731" y="6179401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mostly.ai</a:t>
            </a:r>
            <a:r>
              <a:rPr lang="pt-BR" dirty="0">
                <a:solidFill>
                  <a:schemeClr val="bg1"/>
                </a:solidFill>
              </a:rPr>
              <a:t>/blog/3-reasons-to-drop-classic-anonymization-and-upgrade-to-synthetic-data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0CE36C-03A0-C36A-94DD-1594EC027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34841"/>
            <a:ext cx="7772400" cy="44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38832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ANONIMIZAÇÃO E SEGURANÇA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AA3092F-67D5-6801-07DB-D05EAEA2BA81}"/>
              </a:ext>
            </a:extLst>
          </p:cNvPr>
          <p:cNvSpPr txBox="1"/>
          <p:nvPr/>
        </p:nvSpPr>
        <p:spPr>
          <a:xfrm>
            <a:off x="220730" y="6032257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corporatefinanceinstitute.com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resources</a:t>
            </a:r>
            <a:r>
              <a:rPr lang="pt-BR" dirty="0">
                <a:solidFill>
                  <a:schemeClr val="bg1"/>
                </a:solidFill>
              </a:rPr>
              <a:t>/business-</a:t>
            </a:r>
            <a:r>
              <a:rPr lang="pt-BR" dirty="0" err="1">
                <a:solidFill>
                  <a:schemeClr val="bg1"/>
                </a:solidFill>
              </a:rPr>
              <a:t>intelligence</a:t>
            </a:r>
            <a:r>
              <a:rPr lang="pt-BR" dirty="0">
                <a:solidFill>
                  <a:schemeClr val="bg1"/>
                </a:solidFill>
              </a:rPr>
              <a:t>/data-</a:t>
            </a:r>
            <a:r>
              <a:rPr lang="pt-BR" dirty="0" err="1">
                <a:solidFill>
                  <a:schemeClr val="bg1"/>
                </a:solidFill>
              </a:rPr>
              <a:t>anonymization</a:t>
            </a:r>
            <a:r>
              <a:rPr lang="pt-BR" dirty="0">
                <a:solidFill>
                  <a:schemeClr val="bg1"/>
                </a:solidFill>
              </a:rPr>
              <a:t>/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B6F9FE-1378-C4BB-55DD-E3FF21650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43" y="1885557"/>
            <a:ext cx="9222113" cy="373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2561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729541"/>
            <a:ext cx="9999166" cy="430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A anonimização de dados enfrenta desafios crescentes, especialmente com o aumento do </a:t>
            </a:r>
            <a:r>
              <a:rPr lang="pt-BR" sz="1800" b="1" dirty="0">
                <a:solidFill>
                  <a:schemeClr val="bg1"/>
                </a:solidFill>
              </a:rPr>
              <a:t>risco de </a:t>
            </a:r>
            <a:r>
              <a:rPr lang="pt-BR" sz="1800" b="1" dirty="0" err="1">
                <a:solidFill>
                  <a:schemeClr val="bg1"/>
                </a:solidFill>
              </a:rPr>
              <a:t>reidentificação</a:t>
            </a:r>
            <a:r>
              <a:rPr lang="pt-BR" sz="1800" dirty="0">
                <a:solidFill>
                  <a:schemeClr val="bg1"/>
                </a:solidFill>
              </a:rPr>
              <a:t>, onde técnicas avançadas podem permitir a identificação de indivíduos em conjuntos de dados. </a:t>
            </a:r>
          </a:p>
          <a:p>
            <a:pPr algn="just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Além disso, a </a:t>
            </a:r>
            <a:r>
              <a:rPr lang="pt-BR" sz="1800" b="1" dirty="0">
                <a:solidFill>
                  <a:schemeClr val="bg1"/>
                </a:solidFill>
              </a:rPr>
              <a:t>manutenção da utilidade dos dados</a:t>
            </a:r>
            <a:r>
              <a:rPr lang="pt-BR" sz="1800" dirty="0">
                <a:solidFill>
                  <a:schemeClr val="bg1"/>
                </a:solidFill>
              </a:rPr>
              <a:t> é uma preocupação, pois métodos como generalização e supressão podem limitar a relevância das informações para análises.</a:t>
            </a:r>
          </a:p>
          <a:p>
            <a:pPr algn="just"/>
            <a:endParaRPr lang="pt-BR" sz="18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Entre as </a:t>
            </a:r>
            <a:r>
              <a:rPr lang="pt-BR" sz="1800" b="1" dirty="0">
                <a:solidFill>
                  <a:schemeClr val="bg1"/>
                </a:solidFill>
              </a:rPr>
              <a:t>tendências</a:t>
            </a:r>
            <a:r>
              <a:rPr lang="pt-BR" sz="1800" dirty="0">
                <a:solidFill>
                  <a:schemeClr val="bg1"/>
                </a:solidFill>
              </a:rPr>
              <a:t> emergentes, destaca-se a </a:t>
            </a:r>
            <a:r>
              <a:rPr lang="pt-BR" sz="1800" b="1" dirty="0">
                <a:solidFill>
                  <a:schemeClr val="bg1"/>
                </a:solidFill>
              </a:rPr>
              <a:t>privacidade diferencial</a:t>
            </a:r>
            <a:r>
              <a:rPr lang="pt-BR" sz="1800" dirty="0">
                <a:solidFill>
                  <a:schemeClr val="bg1"/>
                </a:solidFill>
              </a:rPr>
              <a:t>, que permite análises seguras ao introduzir um nível controlado de ruído nos dados, e o </a:t>
            </a:r>
            <a:r>
              <a:rPr lang="pt-BR" sz="1800" b="1" dirty="0">
                <a:solidFill>
                  <a:schemeClr val="bg1"/>
                </a:solidFill>
              </a:rPr>
              <a:t>aprendizado federado</a:t>
            </a:r>
            <a:r>
              <a:rPr lang="pt-BR" sz="1800" dirty="0">
                <a:solidFill>
                  <a:schemeClr val="bg1"/>
                </a:solidFill>
              </a:rPr>
              <a:t>, que possibilita o treinamento de modelos sem expor informações sensíveis.</a:t>
            </a:r>
          </a:p>
          <a:p>
            <a:pPr algn="just"/>
            <a:endParaRPr lang="pt-BR" sz="18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Com regulamentações cada vez mais rigorosas, espera-se um aumento na pesquisa sobre anonimização, levando as organizações a adotar estratégias inovadoras para garantir a privacidade dos usuários e a conformidade legal.</a:t>
            </a:r>
          </a:p>
        </p:txBody>
      </p:sp>
    </p:spTree>
    <p:extLst>
      <p:ext uri="{BB962C8B-B14F-4D97-AF65-F5344CB8AC3E}">
        <p14:creationId xmlns:p14="http://schemas.microsoft.com/office/powerpoint/2010/main" val="2112409364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67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ANONIMIZAÇÃO DE DADOS E SEGURANÇA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400" dirty="0"/>
              <a:t>A ANONIMIZAÇÃO DE DADOS É UMA TÉCNICA FUNDAMENTAL DE MODO A PROTEGER A PRIVACIDADE DOS INDIVÍDUOS AO OCULTAR OU TRANSFORMAR INFORMAÇÕES DE MODO QUE NÃO POSSAM SER ASSOCIADAS DIRETAMENTE A UMA PESSOA. </a:t>
            </a:r>
          </a:p>
          <a:p>
            <a:r>
              <a:rPr lang="pt-BR" sz="1400" dirty="0"/>
              <a:t>ESSE PROCESSO É CRUCIAL PARA QUE ORGANIZAÇÕES USEM DADOS EM ANÁLISES E DESENVOLVIMENTO DE INTELIGÊNCIA ARTIFICIAL DE MANEIRA SEGURA E CONFORME AS REGULAMENTAÇÕES VIGENTES. </a:t>
            </a:r>
          </a:p>
          <a:p>
            <a:r>
              <a:rPr lang="pt-BR" sz="1400" dirty="0">
                <a:solidFill>
                  <a:schemeClr val="bg1"/>
                </a:solidFill>
              </a:rPr>
              <a:t>NO ENTANTO, ANONIMIZAR DADOS NÃO É SUFICIENTE: É PRECISO INTEGRÁ-LA A UMA ESTRATÉGIA ABRANGENTE DE SEGURANÇA DA INFORMAÇÃO, COM CONTROLE DE ACESSOS E MONITORAMENTO CONSTANTE. JUNTAS, ESSAS PRÁTICAS PERMITEM EXTRAIR VALOR DOS DADOS SEM COMPROMETER A PRIVACIDADE E A SEGURANÇA.</a:t>
            </a:r>
          </a:p>
        </p:txBody>
      </p:sp>
    </p:spTree>
    <p:extLst>
      <p:ext uri="{BB962C8B-B14F-4D97-AF65-F5344CB8AC3E}">
        <p14:creationId xmlns:p14="http://schemas.microsoft.com/office/powerpoint/2010/main" val="252060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ANONIMIZAÇÃO DE DADOS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74728"/>
            <a:ext cx="9999166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 anonimização de dados é a prática de </a:t>
            </a:r>
            <a:r>
              <a:rPr lang="pt-BR" sz="2000" dirty="0">
                <a:solidFill>
                  <a:srgbClr val="FF0000"/>
                </a:solidFill>
              </a:rPr>
              <a:t>remover ou transformar informações pessoais </a:t>
            </a:r>
            <a:r>
              <a:rPr lang="pt-BR" sz="2000" dirty="0">
                <a:solidFill>
                  <a:schemeClr val="bg1"/>
                </a:solidFill>
              </a:rPr>
              <a:t>para impedir a identificação direta de indivíduos.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Com o aumento da coleta de dados e as regulamentações, essa técnica se torna crucial para </a:t>
            </a:r>
            <a:r>
              <a:rPr lang="pt-BR" sz="2000" dirty="0">
                <a:solidFill>
                  <a:srgbClr val="FF0000"/>
                </a:solidFill>
              </a:rPr>
              <a:t>garantir a privacidade</a:t>
            </a:r>
            <a:r>
              <a:rPr lang="pt-BR" sz="2000" dirty="0">
                <a:solidFill>
                  <a:schemeClr val="bg1"/>
                </a:solidFill>
              </a:rPr>
              <a:t> enquanto permite o </a:t>
            </a:r>
            <a:r>
              <a:rPr lang="pt-BR" sz="2000" dirty="0">
                <a:solidFill>
                  <a:srgbClr val="FF0000"/>
                </a:solidFill>
              </a:rPr>
              <a:t>uso seguro dos dados</a:t>
            </a:r>
            <a:r>
              <a:rPr lang="pt-BR" sz="2000" dirty="0">
                <a:solidFill>
                  <a:schemeClr val="bg1"/>
                </a:solidFill>
              </a:rPr>
              <a:t>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 distinção entre </a:t>
            </a:r>
            <a:r>
              <a:rPr lang="pt-BR" sz="2000" b="1" dirty="0">
                <a:solidFill>
                  <a:schemeClr val="bg1"/>
                </a:solidFill>
              </a:rPr>
              <a:t>anonimização</a:t>
            </a:r>
            <a:r>
              <a:rPr lang="pt-BR" sz="2000" dirty="0">
                <a:solidFill>
                  <a:schemeClr val="bg1"/>
                </a:solidFill>
              </a:rPr>
              <a:t> e </a:t>
            </a:r>
            <a:r>
              <a:rPr lang="pt-BR" sz="2000" b="1" dirty="0" err="1">
                <a:solidFill>
                  <a:schemeClr val="bg1"/>
                </a:solidFill>
              </a:rPr>
              <a:t>pseudoanonimização</a:t>
            </a:r>
            <a:r>
              <a:rPr lang="pt-BR" sz="2000" dirty="0">
                <a:solidFill>
                  <a:schemeClr val="bg1"/>
                </a:solidFill>
              </a:rPr>
              <a:t> é essencial: enquanto a primeira torna a </a:t>
            </a:r>
            <a:r>
              <a:rPr lang="pt-BR" sz="2000" dirty="0" err="1">
                <a:solidFill>
                  <a:schemeClr val="bg1"/>
                </a:solidFill>
              </a:rPr>
              <a:t>reidentificação</a:t>
            </a:r>
            <a:r>
              <a:rPr lang="pt-BR" sz="2000" dirty="0">
                <a:solidFill>
                  <a:schemeClr val="bg1"/>
                </a:solidFill>
              </a:rPr>
              <a:t> improvável, a segunda apenas oculta temporariamente os dados, permitindo a recuperação sob condições específicas.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Assim, a anonimização é uma aliada na proteção de dados e na conformidade legal, promovendo o uso ético e seguro da informação. Agora, vamos conhecer um pouco mais das técnicas em Anonimização de modo a </a:t>
            </a:r>
            <a:r>
              <a:rPr lang="pt-BR" sz="2000" dirty="0">
                <a:solidFill>
                  <a:srgbClr val="FF0000"/>
                </a:solidFill>
              </a:rPr>
              <a:t>proteger a privacidade</a:t>
            </a:r>
            <a:r>
              <a:rPr lang="pt-BR" sz="2000" dirty="0">
                <a:solidFill>
                  <a:schemeClr val="bg1"/>
                </a:solidFill>
              </a:rPr>
              <a:t> e </a:t>
            </a:r>
            <a:r>
              <a:rPr lang="pt-BR" sz="2000" dirty="0">
                <a:solidFill>
                  <a:srgbClr val="FF0000"/>
                </a:solidFill>
              </a:rPr>
              <a:t>reduzir a chance de identificação</a:t>
            </a:r>
            <a:r>
              <a:rPr lang="pt-BR" sz="200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6287092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ANONIMIZAÇÃO DE DADOS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696053"/>
            <a:ext cx="9999166" cy="368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1600" dirty="0">
                <a:solidFill>
                  <a:schemeClr val="bg1"/>
                </a:solidFill>
              </a:rPr>
              <a:t>Entre as principais, destacam-se:</a:t>
            </a:r>
          </a:p>
          <a:p>
            <a:pPr algn="just">
              <a:buNone/>
            </a:pPr>
            <a:endParaRPr lang="pt-BR" sz="1600" b="1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1600" b="1" dirty="0">
                <a:solidFill>
                  <a:srgbClr val="FF0000"/>
                </a:solidFill>
              </a:rPr>
              <a:t>Randomização</a:t>
            </a:r>
            <a:r>
              <a:rPr lang="pt-BR" sz="1600" dirty="0">
                <a:solidFill>
                  <a:schemeClr val="bg1"/>
                </a:solidFill>
              </a:rPr>
              <a:t>: A randomização altera os dados de maneira a torná-los aleatórios, reduzindo a precisão de certas informações para dificultar a identificação individual. </a:t>
            </a:r>
          </a:p>
          <a:p>
            <a:pPr algn="just"/>
            <a:endParaRPr lang="pt-BR" sz="16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1600" dirty="0">
                <a:solidFill>
                  <a:srgbClr val="FF0000"/>
                </a:solidFill>
              </a:rPr>
              <a:t>Essa técnica é útil quando os dados precisam ser agregados para análises estatísticas, mas a precisão exata não é necessária para o estudo.</a:t>
            </a:r>
          </a:p>
          <a:p>
            <a:pPr algn="just"/>
            <a:endParaRPr lang="pt-BR" sz="16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1600" b="1" dirty="0">
                <a:solidFill>
                  <a:srgbClr val="FF0000"/>
                </a:solidFill>
              </a:rPr>
              <a:t>Generalização</a:t>
            </a:r>
            <a:r>
              <a:rPr lang="pt-BR" sz="1600" dirty="0">
                <a:solidFill>
                  <a:srgbClr val="FF0000"/>
                </a:solidFill>
              </a:rPr>
              <a:t>:</a:t>
            </a:r>
            <a:r>
              <a:rPr lang="pt-BR" sz="1600" dirty="0">
                <a:solidFill>
                  <a:schemeClr val="bg1"/>
                </a:solidFill>
              </a:rPr>
              <a:t> Generalização consiste em agrupar dados específicos em categorias amplas. Em vez de mostrar dados exatos, como uma data de nascimento, eles podem ser convertidos para faixas etárias. </a:t>
            </a:r>
          </a:p>
          <a:p>
            <a:pPr algn="just">
              <a:buNone/>
            </a:pPr>
            <a:endParaRPr lang="pt-BR" sz="16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1600" dirty="0">
                <a:solidFill>
                  <a:srgbClr val="FF0000"/>
                </a:solidFill>
              </a:rPr>
              <a:t>Essa técnica diminui a granularidade dos dados, protegendo a privacidade sem perder a utilidade para análises gerais.</a:t>
            </a:r>
          </a:p>
        </p:txBody>
      </p:sp>
    </p:spTree>
    <p:extLst>
      <p:ext uri="{BB962C8B-B14F-4D97-AF65-F5344CB8AC3E}">
        <p14:creationId xmlns:p14="http://schemas.microsoft.com/office/powerpoint/2010/main" val="22278012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ANONIMIZAÇÃO DE DADOS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696053"/>
            <a:ext cx="9999166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b="1" dirty="0">
                <a:solidFill>
                  <a:schemeClr val="bg1"/>
                </a:solidFill>
              </a:rPr>
              <a:t>Supressão</a:t>
            </a:r>
            <a:r>
              <a:rPr lang="pt-BR" sz="2000" dirty="0">
                <a:solidFill>
                  <a:schemeClr val="bg1"/>
                </a:solidFill>
              </a:rPr>
              <a:t>: A supressão remove completamente informações sensíveis ou identificáveis dos dados, como nomes ou números de documentos.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rgbClr val="FF0000"/>
                </a:solidFill>
              </a:rPr>
              <a:t>Em contextos onde certos atributos não são necessários para análises, a supressão evita riscos de identificação e protege a privacidade ao ocultar dados pessoais diretamente.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b="1" dirty="0" err="1">
                <a:solidFill>
                  <a:schemeClr val="bg1"/>
                </a:solidFill>
              </a:rPr>
              <a:t>Pseudoanonimização</a:t>
            </a:r>
            <a:r>
              <a:rPr lang="pt-BR" sz="2000" dirty="0">
                <a:solidFill>
                  <a:schemeClr val="bg1"/>
                </a:solidFill>
              </a:rPr>
              <a:t>: Nesta técnica, os dados pessoais são substituídos por identificadores artificiais ou códigos que ocultam a identidade do indivíduo. 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rgbClr val="FF0000"/>
                </a:solidFill>
              </a:rPr>
              <a:t>Embora a </a:t>
            </a:r>
            <a:r>
              <a:rPr lang="pt-BR" sz="2000" dirty="0" err="1">
                <a:solidFill>
                  <a:srgbClr val="FF0000"/>
                </a:solidFill>
              </a:rPr>
              <a:t>reidentificação</a:t>
            </a:r>
            <a:r>
              <a:rPr lang="pt-BR" sz="2000" dirty="0">
                <a:solidFill>
                  <a:srgbClr val="FF0000"/>
                </a:solidFill>
              </a:rPr>
              <a:t> seja possível usando uma chave de decodificação, a </a:t>
            </a:r>
            <a:r>
              <a:rPr lang="pt-BR" sz="2000" dirty="0" err="1">
                <a:solidFill>
                  <a:srgbClr val="FF0000"/>
                </a:solidFill>
              </a:rPr>
              <a:t>pseudoanonimização</a:t>
            </a:r>
            <a:r>
              <a:rPr lang="pt-BR" sz="2000" dirty="0">
                <a:solidFill>
                  <a:srgbClr val="FF0000"/>
                </a:solidFill>
              </a:rPr>
              <a:t> adiciona uma camada de proteção e é utilizada em muitos contextos onde a rastreabilidade controlada é necessária.</a:t>
            </a:r>
          </a:p>
        </p:txBody>
      </p:sp>
    </p:spTree>
    <p:extLst>
      <p:ext uri="{BB962C8B-B14F-4D97-AF65-F5344CB8AC3E}">
        <p14:creationId xmlns:p14="http://schemas.microsoft.com/office/powerpoint/2010/main" val="416020861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ANONIMIZAÇÃO DE DADOS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696053"/>
            <a:ext cx="9999166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b="1" dirty="0">
                <a:solidFill>
                  <a:schemeClr val="bg1"/>
                </a:solidFill>
              </a:rPr>
              <a:t>Mascaramento de Dados</a:t>
            </a:r>
            <a:r>
              <a:rPr lang="pt-BR" sz="2000" dirty="0">
                <a:solidFill>
                  <a:schemeClr val="bg1"/>
                </a:solidFill>
              </a:rPr>
              <a:t>: O mascaramento substitui ou oculta valores originais com caracteres ou símbolos fictícios, permitindo que os dados apareçam como reais, mas sem revelar a informação verdadeira. 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rgbClr val="FF0000"/>
                </a:solidFill>
              </a:rPr>
              <a:t>Essa técnica é útil em ambientes de teste e treinamento onde dados reais não são necessários, mas o formato dos dados precisa ser preservado.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b="1" dirty="0">
                <a:solidFill>
                  <a:schemeClr val="bg1"/>
                </a:solidFill>
              </a:rPr>
              <a:t>Perturbação de Dados</a:t>
            </a:r>
            <a:r>
              <a:rPr lang="pt-BR" sz="2000" dirty="0">
                <a:solidFill>
                  <a:schemeClr val="bg1"/>
                </a:solidFill>
              </a:rPr>
              <a:t>: A perturbação altera os dados ao introduzir pequenas variações ou “ruídos” que tornam a </a:t>
            </a:r>
            <a:r>
              <a:rPr lang="pt-BR" sz="2000" dirty="0" err="1">
                <a:solidFill>
                  <a:schemeClr val="bg1"/>
                </a:solidFill>
              </a:rPr>
              <a:t>reidentificação</a:t>
            </a:r>
            <a:r>
              <a:rPr lang="pt-BR" sz="2000" dirty="0">
                <a:solidFill>
                  <a:schemeClr val="bg1"/>
                </a:solidFill>
              </a:rPr>
              <a:t> difícil. 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rgbClr val="FF0000"/>
                </a:solidFill>
              </a:rPr>
              <a:t>Isso pode ser feito, por exemplo, alterando levemente os valores numéricos. Muito utilizada em dados agregados, essa técnica ajuda a preservar padrões gerais para análises enquanto esconde informações específicas.</a:t>
            </a:r>
          </a:p>
        </p:txBody>
      </p:sp>
    </p:spTree>
    <p:extLst>
      <p:ext uri="{BB962C8B-B14F-4D97-AF65-F5344CB8AC3E}">
        <p14:creationId xmlns:p14="http://schemas.microsoft.com/office/powerpoint/2010/main" val="299460742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ANONIMIZAÇÃO DE DADOS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696053"/>
            <a:ext cx="9999166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b="1" dirty="0">
                <a:solidFill>
                  <a:schemeClr val="bg1"/>
                </a:solidFill>
              </a:rPr>
              <a:t>Troca de Dados (Data Swapping)</a:t>
            </a:r>
            <a:r>
              <a:rPr lang="pt-BR" sz="2000" dirty="0">
                <a:solidFill>
                  <a:schemeClr val="bg1"/>
                </a:solidFill>
              </a:rPr>
              <a:t>: Na troca de dados, os valores são trocados entre diferentes registros para dificultar a associação com indivíduos específicos.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rgbClr val="FF0000"/>
                </a:solidFill>
              </a:rPr>
              <a:t>Essa técnica é útil para preservar distribuições gerais e é aplicada, por exemplo, em censos e pesquisas, onde se deseja que padrões sejam mantidos, mas a identificação individual seja impossível.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b="1" dirty="0" err="1">
                <a:solidFill>
                  <a:schemeClr val="bg1"/>
                </a:solidFill>
              </a:rPr>
              <a:t>Tokenização</a:t>
            </a:r>
            <a:r>
              <a:rPr lang="pt-BR" sz="2000" dirty="0">
                <a:solidFill>
                  <a:schemeClr val="bg1"/>
                </a:solidFill>
              </a:rPr>
              <a:t>: A </a:t>
            </a:r>
            <a:r>
              <a:rPr lang="pt-BR" sz="2000" dirty="0" err="1">
                <a:solidFill>
                  <a:schemeClr val="bg1"/>
                </a:solidFill>
              </a:rPr>
              <a:t>tokenização</a:t>
            </a:r>
            <a:r>
              <a:rPr lang="pt-BR" sz="2000" dirty="0">
                <a:solidFill>
                  <a:schemeClr val="bg1"/>
                </a:solidFill>
              </a:rPr>
              <a:t> substitui dados sensíveis por tokens gerados aleatoriamente, que podem ser revertidos para os dados originais apenas com acesso a um sistema seguro de mapeamento.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rgbClr val="FF0000"/>
                </a:solidFill>
              </a:rPr>
              <a:t>É amplamente utilizada em transações financeiras e pagamentos, onde a confidencialidade e a segurança dos dados são essenciais.</a:t>
            </a:r>
          </a:p>
        </p:txBody>
      </p:sp>
    </p:spTree>
    <p:extLst>
      <p:ext uri="{BB962C8B-B14F-4D97-AF65-F5344CB8AC3E}">
        <p14:creationId xmlns:p14="http://schemas.microsoft.com/office/powerpoint/2010/main" val="1124262185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ANONIMIZAÇÃO DE DADOS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AA3092F-67D5-6801-07DB-D05EAEA2BA81}"/>
              </a:ext>
            </a:extLst>
          </p:cNvPr>
          <p:cNvSpPr txBox="1"/>
          <p:nvPr/>
        </p:nvSpPr>
        <p:spPr>
          <a:xfrm>
            <a:off x="220731" y="6032257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www.geeksforgeeks.org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what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is</a:t>
            </a:r>
            <a:r>
              <a:rPr lang="pt-BR" dirty="0">
                <a:solidFill>
                  <a:schemeClr val="bg1"/>
                </a:solidFill>
              </a:rPr>
              <a:t>-data-</a:t>
            </a:r>
            <a:r>
              <a:rPr lang="pt-BR" dirty="0" err="1">
                <a:solidFill>
                  <a:schemeClr val="bg1"/>
                </a:solidFill>
              </a:rPr>
              <a:t>anonymization</a:t>
            </a:r>
            <a:r>
              <a:rPr lang="pt-BR" dirty="0">
                <a:solidFill>
                  <a:schemeClr val="bg1"/>
                </a:solidFill>
              </a:rPr>
              <a:t>/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7FCDFB-4D14-09A3-BB1A-2677DA4CA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455" y="1610450"/>
            <a:ext cx="5879089" cy="420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105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ANONIMIZAÇÃO E SEGURANÇA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696053"/>
            <a:ext cx="9999166" cy="469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A integração da anonimização de dados com uma estratégia de segurança da informação é essencial para proteger a privacidade dos usuários. Embora a anonimização reduza o risco de identificação, não deve ser a única medida adotada.</a:t>
            </a:r>
          </a:p>
          <a:p>
            <a:pPr algn="just"/>
            <a:endParaRPr lang="pt-BR" sz="18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Práticas como </a:t>
            </a:r>
            <a:r>
              <a:rPr lang="pt-BR" sz="1800" b="1" dirty="0">
                <a:solidFill>
                  <a:schemeClr val="bg1"/>
                </a:solidFill>
              </a:rPr>
              <a:t>criptografia</a:t>
            </a:r>
            <a:r>
              <a:rPr lang="pt-BR" sz="1800" dirty="0">
                <a:solidFill>
                  <a:schemeClr val="bg1"/>
                </a:solidFill>
              </a:rPr>
              <a:t> são fundamentais para garantir que dados sensíveis permaneçam inacessíveis a usuários não autorizados. </a:t>
            </a:r>
          </a:p>
          <a:p>
            <a:pPr algn="just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O </a:t>
            </a:r>
            <a:r>
              <a:rPr lang="pt-BR" sz="1800" b="1" dirty="0">
                <a:solidFill>
                  <a:srgbClr val="FF0000"/>
                </a:solidFill>
              </a:rPr>
              <a:t>controle de acesso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>
                <a:solidFill>
                  <a:schemeClr val="bg1"/>
                </a:solidFill>
              </a:rPr>
              <a:t>rigoroso assegura que apenas pessoas autorizadas possam manipular as informações anonimizadas, utilizando, por exemplo, autenticação </a:t>
            </a:r>
            <a:r>
              <a:rPr lang="pt-BR" sz="1800" dirty="0" err="1">
                <a:solidFill>
                  <a:schemeClr val="bg1"/>
                </a:solidFill>
              </a:rPr>
              <a:t>multifator</a:t>
            </a:r>
            <a:endParaRPr lang="pt-BR" sz="1800" dirty="0">
              <a:solidFill>
                <a:schemeClr val="bg1"/>
              </a:solidFill>
            </a:endParaRPr>
          </a:p>
          <a:p>
            <a:pPr algn="just"/>
            <a:endParaRPr lang="pt-BR" sz="18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Além disso, </a:t>
            </a:r>
            <a:r>
              <a:rPr lang="pt-BR" sz="1800" b="1" dirty="0">
                <a:solidFill>
                  <a:srgbClr val="FF0000"/>
                </a:solidFill>
              </a:rPr>
              <a:t>auditorias regulares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>
                <a:solidFill>
                  <a:schemeClr val="bg1"/>
                </a:solidFill>
              </a:rPr>
              <a:t>e </a:t>
            </a:r>
            <a:r>
              <a:rPr lang="pt-BR" sz="1800" b="1" dirty="0">
                <a:solidFill>
                  <a:srgbClr val="FF0000"/>
                </a:solidFill>
              </a:rPr>
              <a:t>monitoramento contínuo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>
                <a:solidFill>
                  <a:schemeClr val="bg1"/>
                </a:solidFill>
              </a:rPr>
              <a:t>ajudam a identificar vulnerabilidades e garantir que as práticas de segurança estejam sendo seguidas. </a:t>
            </a:r>
          </a:p>
          <a:p>
            <a:pPr algn="just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Essa abordagem integrada não só protege a privacidade, mas também aumenta a confiança dos usuários, permitindo que as organizações utilizem dados de forma segura e eficaz.</a:t>
            </a:r>
          </a:p>
        </p:txBody>
      </p:sp>
    </p:spTree>
    <p:extLst>
      <p:ext uri="{BB962C8B-B14F-4D97-AF65-F5344CB8AC3E}">
        <p14:creationId xmlns:p14="http://schemas.microsoft.com/office/powerpoint/2010/main" val="65241313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customXml/itemProps3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1066</Words>
  <Application>Microsoft Macintosh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Gotham HTF Book</vt:lpstr>
      <vt:lpstr>Tema do Office</vt:lpstr>
      <vt:lpstr>Apresentação do PowerPoint</vt:lpstr>
      <vt:lpstr>ANONIMIZAÇÃO DE DADOS E SEGURANÇA</vt:lpstr>
      <vt:lpstr>ANONIMIZAÇÃO DE DADOS</vt:lpstr>
      <vt:lpstr>ANONIMIZAÇÃO DE DADOS</vt:lpstr>
      <vt:lpstr>ANONIMIZAÇÃO DE DADOS</vt:lpstr>
      <vt:lpstr>ANONIMIZAÇÃO DE DADOS</vt:lpstr>
      <vt:lpstr>ANONIMIZAÇÃO DE DADOS</vt:lpstr>
      <vt:lpstr>ANONIMIZAÇÃO DE DADOS</vt:lpstr>
      <vt:lpstr>ANONIMIZAÇÃO E SEGURANÇA</vt:lpstr>
      <vt:lpstr>ANONIMIZAÇÃO E SEGURANÇA</vt:lpstr>
      <vt:lpstr>ANONIMIZAÇÃO E SEGURANÇA</vt:lpstr>
      <vt:lpstr>ANONIMIZAÇÃO E SEGURANÇA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65</cp:revision>
  <dcterms:created xsi:type="dcterms:W3CDTF">2024-09-24T15:19:05Z</dcterms:created>
  <dcterms:modified xsi:type="dcterms:W3CDTF">2024-11-08T18:50:37Z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  <property fmtid="{D5CDD505-2E9C-101B-9397-08002B2CF9AE}" pid="3" name="MediaServiceImageTags">
    <vt:lpwstr/>
  </property>
</Properties>
</file>