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542" r:id="rId7"/>
    <p:sldId id="598" r:id="rId8"/>
    <p:sldId id="599" r:id="rId9"/>
    <p:sldId id="584" r:id="rId10"/>
    <p:sldId id="602" r:id="rId11"/>
    <p:sldId id="603" r:id="rId12"/>
    <p:sldId id="600" r:id="rId13"/>
    <p:sldId id="601" r:id="rId14"/>
    <p:sldId id="582" r:id="rId15"/>
    <p:sldId id="55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 autoAdjust="0"/>
    <p:restoredTop sz="94574"/>
  </p:normalViewPr>
  <p:slideViewPr>
    <p:cSldViewPr snapToGrid="0">
      <p:cViewPr varScale="1">
        <p:scale>
          <a:sx n="122" d="100"/>
          <a:sy n="122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www.lewissilkin.com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/insights/ai-</a:t>
            </a:r>
            <a:r>
              <a:rPr lang="pt-BR" dirty="0" err="1">
                <a:solidFill>
                  <a:schemeClr val="bg1"/>
                </a:solidFill>
              </a:rPr>
              <a:t>regulation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around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-world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8C8170-9CF4-C0DF-111B-472F3F4C4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97" y="1495546"/>
            <a:ext cx="6179205" cy="4371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F929F2B-950D-4D48-D760-F6A4C036413D}"/>
              </a:ext>
            </a:extLst>
          </p:cNvPr>
          <p:cNvSpPr txBox="1"/>
          <p:nvPr/>
        </p:nvSpPr>
        <p:spPr>
          <a:xfrm>
            <a:off x="8015393" y="6032256"/>
            <a:ext cx="1608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Junho 2023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35F566-BE03-3D3F-1625-B71E0D77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NORMAS E REGULAMENTAÇÕES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1432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DESAFIOS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29541"/>
            <a:ext cx="9999166" cy="4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implementação de normas e regulamentações em Inteligência Artificial (IA) enfrenta diversos desafios: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Complexidade Técnica</a:t>
            </a:r>
            <a:r>
              <a:rPr lang="pt-BR" sz="1800" dirty="0">
                <a:solidFill>
                  <a:schemeClr val="bg1"/>
                </a:solidFill>
              </a:rPr>
              <a:t>: A rápida evolução das tecnologias torna difícil criar regulamentações abrangentes e flexíveis, frequentemente resultando em lacunas legais.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Ambiguidade e Interpretação</a:t>
            </a:r>
            <a:r>
              <a:rPr lang="pt-BR" sz="1800" dirty="0">
                <a:solidFill>
                  <a:schemeClr val="bg1"/>
                </a:solidFill>
              </a:rPr>
              <a:t>: As normas podem ser interpretadas de formas distintas, gerando incertezas sobre a conformidade e levando a variações na implementação.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Custos de Conformidade</a:t>
            </a:r>
            <a:r>
              <a:rPr lang="pt-BR" sz="1800" dirty="0">
                <a:solidFill>
                  <a:schemeClr val="bg1"/>
                </a:solidFill>
              </a:rPr>
              <a:t>: O investimento necessário para atender às regulamentações pode ser elevado, especialmente para pequenas empresas, criando barreiras à adoção da IA.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Falta de Consenso Global</a:t>
            </a:r>
            <a:r>
              <a:rPr lang="pt-BR" sz="1800" dirty="0">
                <a:solidFill>
                  <a:schemeClr val="bg1"/>
                </a:solidFill>
              </a:rPr>
              <a:t>: A ausência de normas uniformes em nível global dificulta a adaptação das empresas a diferentes legislações, aumentando a complexidade operacional.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Considerações Éticas</a:t>
            </a:r>
            <a:r>
              <a:rPr lang="pt-BR" sz="1800" dirty="0">
                <a:solidFill>
                  <a:schemeClr val="bg1"/>
                </a:solidFill>
              </a:rPr>
              <a:t>: Além da conformidade legal, as questões éticas, como viés algorítmico, precisam ser abordadas, pois impactam a confiança pública nas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211240936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NORMAS E REGULAMENTAÇÕES PARA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000" dirty="0"/>
              <a:t>A ADOÇÃO CRESCENTE DA INTELIGÊNCIA ARTIFICIAL (IA) EM SETORES COMO SAÚDE, FINANÇAS E TRANSPORTE DESTACA A IMPORTÂNCIA DE NORMAS E REGULAMENTAÇÕES QUE GARANTAM SEU USO ÉTICO E RESPONSÁVEL.</a:t>
            </a:r>
          </a:p>
          <a:p>
            <a:r>
              <a:rPr lang="pt-BR" sz="1000" dirty="0"/>
              <a:t> REGULAMENTAÇÕES COMO O REGULAMENTO GERAL SOBRE A PROTEÇÃO DE DADOS (GDPR) DA UNIÃO EUROPEIA E A LEI GERAL DE PROTEÇÃO DE DADOS (LGPD) NO BRASIL ESTABELECEM DIRETRIZES PARA O TRATAMENTO DE DADOS PESSOAIS, PROTEGENDO OS DIREITOS DOS INDIVÍDUOS.</a:t>
            </a:r>
          </a:p>
          <a:p>
            <a:r>
              <a:rPr lang="pt-BR" sz="1000" dirty="0">
                <a:solidFill>
                  <a:schemeClr val="bg1"/>
                </a:solidFill>
              </a:rPr>
              <a:t>NESTE MATERIAL, ABORDAREMOS AS PRINCIPAIS NORMAS QUE MOLDAM O CENÁRIO DA IA, EXPLORAREMOS ASPECTOS ÉTICOS E DISCUTIREMOS OS DESAFIOS ENFRENTADOS PELAS ORGANIZAÇÕES NA IMPLEMENTAÇÃO DESSAS DIRETRIZES, ENFATIZANDO A NECESSIDADE DE UM ENFOQUE HARMONIZADO GLOBALMENTE PARA O USO RESPONSÁVEL DA IA.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NORMAS E REGULAMENTAÇÕES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As normas e regulamentações em Inteligência Artificial (IA) são essenciais para garantir seu uso ético e seguro. 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Com o aumento do uso de dados pessoais, regulamentações como o GDPR e a LGPD protegem a privacidade e a segurança das informações, assegurando transparência e consentimento.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Essas normas também promovem a confiança dos usuários nas tecnologias de IA. Quando as organizações seguem diretrizes éticas, demonstram compromisso com a responsabilidade, o que aumenta a aceitação social da IA.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Além disso, regulamentações incentivam a inovação responsável, direcionando empresas a desenvolver soluções que priorizem a ética e a equidade. 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A criação de um ambiente regulatório consistente é crucial para a harmonização global das práticas de IA, permitindo a colaboração internacional no enfrentamento de desafios comuns, como discriminação algorítmica.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NORMAS E REGULAMENTAÇÕES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As normas e regulamentações que regem a Inteligência Artificial (IA) são fundamentais para assegurar seu uso ético e responsável.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Entre as principais destacam-se: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lvl="1"/>
            <a:r>
              <a:rPr lang="pt-BR" sz="2000" b="1" dirty="0">
                <a:solidFill>
                  <a:schemeClr val="bg1"/>
                </a:solidFill>
              </a:rPr>
              <a:t>Regulamento Geral sobre a Proteção de Dados (GDPR)</a:t>
            </a:r>
            <a:r>
              <a:rPr lang="pt-BR" sz="2000" dirty="0">
                <a:solidFill>
                  <a:schemeClr val="bg1"/>
                </a:solidFill>
              </a:rPr>
              <a:t>: Este regulamento europeu estabelece diretrizes rigorosas para a coleta e uso de dados pessoais, priorizando a transparência e o consentimento dos usuários;</a:t>
            </a:r>
          </a:p>
          <a:p>
            <a:pPr lvl="1"/>
            <a:endParaRPr lang="pt-BR" sz="2000" b="1" dirty="0">
              <a:solidFill>
                <a:schemeClr val="bg1"/>
              </a:solidFill>
            </a:endParaRPr>
          </a:p>
          <a:p>
            <a:pPr lvl="1"/>
            <a:r>
              <a:rPr lang="pt-BR" sz="2000" b="1" dirty="0">
                <a:solidFill>
                  <a:schemeClr val="bg1"/>
                </a:solidFill>
              </a:rPr>
              <a:t>Lei Geral de Proteção de Dados (LGPD)</a:t>
            </a:r>
            <a:r>
              <a:rPr lang="pt-BR" sz="2000" dirty="0">
                <a:solidFill>
                  <a:schemeClr val="bg1"/>
                </a:solidFill>
              </a:rPr>
              <a:t>: Semelhante ao GDPR, a LGPD regula o tratamento de dados pessoais no Brasil, impondo obrigações às organizações sobre como coletar e armazenar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66612034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NORMAS E REGULAMENTAÇÕES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085850" lvl="1" indent="-342900" algn="just"/>
            <a:r>
              <a:rPr lang="pt-BR" sz="2000" b="1" dirty="0">
                <a:solidFill>
                  <a:schemeClr val="bg1"/>
                </a:solidFill>
              </a:rPr>
              <a:t>Regulamento da Comissão Europeia sobre IA</a:t>
            </a:r>
            <a:r>
              <a:rPr lang="pt-BR" sz="2000" dirty="0">
                <a:solidFill>
                  <a:schemeClr val="bg1"/>
                </a:solidFill>
              </a:rPr>
              <a:t>: Proposto em 2021, este regulamento cria um quadro legal para a IA, classificando sistemas conforme seu risco e estabelecendo requisitos para aplicações de alto risco;</a:t>
            </a:r>
          </a:p>
          <a:p>
            <a:pPr marL="342900" indent="-342900" algn="just"/>
            <a:endParaRPr lang="pt-BR" sz="2000" dirty="0">
              <a:solidFill>
                <a:schemeClr val="bg1"/>
              </a:solidFill>
            </a:endParaRPr>
          </a:p>
          <a:p>
            <a:pPr marL="1085850" lvl="1" indent="-342900" algn="just"/>
            <a:r>
              <a:rPr lang="pt-BR" sz="2000" b="1" dirty="0">
                <a:solidFill>
                  <a:schemeClr val="bg1"/>
                </a:solidFill>
              </a:rPr>
              <a:t>Diretrizes da OCDE para IA</a:t>
            </a:r>
            <a:r>
              <a:rPr lang="pt-BR" sz="2000" dirty="0">
                <a:solidFill>
                  <a:schemeClr val="bg1"/>
                </a:solidFill>
              </a:rPr>
              <a:t>: Essas diretrizes promovem o uso responsável da IA, enfatizando princípios como inclusão, sustentabilidade e proteção dos direitos humanos;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marL="1085850" lvl="1" indent="-342900" algn="just"/>
            <a:r>
              <a:rPr lang="pt-BR" sz="2000" b="1" dirty="0">
                <a:solidFill>
                  <a:schemeClr val="bg1"/>
                </a:solidFill>
              </a:rPr>
              <a:t>Padrões ISO para IA</a:t>
            </a:r>
            <a:r>
              <a:rPr lang="pt-BR" sz="2000" dirty="0">
                <a:solidFill>
                  <a:schemeClr val="bg1"/>
                </a:solidFill>
              </a:rPr>
              <a:t>: A ISO desenvolve padrões que asseguram a qualidade e segurança dos sistemas de IA, abordando gerenciamento de riscos e a necessidade de transparência nos algoritmos.</a:t>
            </a:r>
          </a:p>
        </p:txBody>
      </p:sp>
    </p:spTree>
    <p:extLst>
      <p:ext uri="{BB962C8B-B14F-4D97-AF65-F5344CB8AC3E}">
        <p14:creationId xmlns:p14="http://schemas.microsoft.com/office/powerpoint/2010/main" val="359035587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REGULAMENTAÇÃO EM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www.techtarget.com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searchenterpriseai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feature</a:t>
            </a:r>
            <a:r>
              <a:rPr lang="pt-BR" dirty="0">
                <a:solidFill>
                  <a:schemeClr val="bg1"/>
                </a:solidFill>
              </a:rPr>
              <a:t>/AI-</a:t>
            </a:r>
            <a:r>
              <a:rPr lang="pt-BR" dirty="0" err="1">
                <a:solidFill>
                  <a:schemeClr val="bg1"/>
                </a:solidFill>
              </a:rPr>
              <a:t>regulation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What</a:t>
            </a:r>
            <a:r>
              <a:rPr lang="pt-BR" dirty="0">
                <a:solidFill>
                  <a:schemeClr val="bg1"/>
                </a:solidFill>
              </a:rPr>
              <a:t>-businesses-</a:t>
            </a:r>
            <a:r>
              <a:rPr lang="pt-BR" dirty="0" err="1">
                <a:solidFill>
                  <a:schemeClr val="bg1"/>
                </a:solidFill>
              </a:rPr>
              <a:t>need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to-know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54B5A1-6324-DE8A-5B29-3A00E5C2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13" y="1474387"/>
            <a:ext cx="6397174" cy="44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05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www.telefonica.com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/communication-</a:t>
            </a:r>
            <a:r>
              <a:rPr lang="pt-BR" dirty="0" err="1">
                <a:solidFill>
                  <a:schemeClr val="bg1"/>
                </a:solidFill>
              </a:rPr>
              <a:t>room</a:t>
            </a:r>
            <a:r>
              <a:rPr lang="pt-BR" dirty="0">
                <a:solidFill>
                  <a:schemeClr val="bg1"/>
                </a:solidFill>
              </a:rPr>
              <a:t>/blog/a-fit-for-purpose-and-borderless-european-artificial-intelligence-regulation/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F246A5-CCE9-4003-A102-2AC6597DC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5097"/>
            <a:ext cx="7772400" cy="41526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25CBC1-8671-5AF5-9064-3C1D62E2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REGULAMENTAÇÃO EM IA – </a:t>
            </a:r>
            <a:br>
              <a:rPr lang="pt-BR" sz="3200" dirty="0"/>
            </a:br>
            <a:r>
              <a:rPr lang="pt-BR" sz="3200" dirty="0"/>
              <a:t>EU AI ACT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7928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www.consilium.europa.eu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</a:t>
            </a:r>
            <a:r>
              <a:rPr lang="pt-BR" dirty="0">
                <a:solidFill>
                  <a:schemeClr val="bg1"/>
                </a:solidFill>
              </a:rPr>
              <a:t>/policies/artificial-</a:t>
            </a:r>
            <a:r>
              <a:rPr lang="pt-BR" dirty="0" err="1">
                <a:solidFill>
                  <a:schemeClr val="bg1"/>
                </a:solidFill>
              </a:rPr>
              <a:t>intelligence</a:t>
            </a:r>
            <a:r>
              <a:rPr lang="pt-BR" dirty="0">
                <a:solidFill>
                  <a:schemeClr val="bg1"/>
                </a:solidFill>
              </a:rPr>
              <a:t>/#:~: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=O%20Regulamento%20Intelig%C3%AAncia%20Artificial%20da,s%C3%A3o%20seguros%2C%20%C3%A9ticos%20e%20fi%C3%A1veis.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25CBC1-8671-5AF5-9064-3C1D62E2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REGULAMENTAÇÃO EM IA – </a:t>
            </a:r>
            <a:br>
              <a:rPr lang="pt-BR" sz="3200" dirty="0"/>
            </a:br>
            <a:r>
              <a:rPr lang="pt-BR" sz="3200" dirty="0"/>
              <a:t>EU AI ACT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7EF446-1D1E-6622-937A-CAC38BC4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80" y="1447260"/>
            <a:ext cx="7056439" cy="44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4065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REGULAMENTAÇÃO EM IA - FRAMEWORK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https://digital-</a:t>
            </a:r>
            <a:r>
              <a:rPr lang="pt-BR" dirty="0" err="1">
                <a:solidFill>
                  <a:schemeClr val="bg1"/>
                </a:solidFill>
              </a:rPr>
              <a:t>strategy.ec.europa.eu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/policies/</a:t>
            </a:r>
            <a:r>
              <a:rPr lang="pt-BR" dirty="0" err="1">
                <a:solidFill>
                  <a:schemeClr val="bg1"/>
                </a:solidFill>
              </a:rPr>
              <a:t>regulatory</a:t>
            </a:r>
            <a:r>
              <a:rPr lang="pt-BR" dirty="0">
                <a:solidFill>
                  <a:schemeClr val="bg1"/>
                </a:solidFill>
              </a:rPr>
              <a:t>-framework-ai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E04A7E-861D-83EE-854F-794F332D6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2" y="1548274"/>
            <a:ext cx="7724116" cy="42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421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754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Gotham HTF Book</vt:lpstr>
      <vt:lpstr>Tema do Office</vt:lpstr>
      <vt:lpstr>Apresentação do PowerPoint</vt:lpstr>
      <vt:lpstr>NORMAS E REGULAMENTAÇÕES PARA IA</vt:lpstr>
      <vt:lpstr>NORMAS E REGULAMENTAÇÕES</vt:lpstr>
      <vt:lpstr>NORMAS E REGULAMENTAÇÕES</vt:lpstr>
      <vt:lpstr>NORMAS E REGULAMENTAÇÕES</vt:lpstr>
      <vt:lpstr>REGULAMENTAÇÃO EM IA</vt:lpstr>
      <vt:lpstr>REGULAMENTAÇÃO EM IA –  EU AI ACT</vt:lpstr>
      <vt:lpstr>REGULAMENTAÇÃO EM IA –  EU AI ACT</vt:lpstr>
      <vt:lpstr>REGULAMENTAÇÃO EM IA - FRAMEWORK</vt:lpstr>
      <vt:lpstr>NORMAS E REGULAMENTAÇÕES</vt:lpstr>
      <vt:lpstr>DESAFIOS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70</cp:revision>
  <dcterms:created xsi:type="dcterms:W3CDTF">2024-09-24T15:19:05Z</dcterms:created>
  <dcterms:modified xsi:type="dcterms:W3CDTF">2024-10-31T20:37:59Z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