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542" r:id="rId7"/>
    <p:sldId id="268" r:id="rId8"/>
    <p:sldId id="931" r:id="rId9"/>
    <p:sldId id="1062" r:id="rId10"/>
    <p:sldId id="1063" r:id="rId11"/>
    <p:sldId id="1041" r:id="rId12"/>
    <p:sldId id="1065" r:id="rId13"/>
    <p:sldId id="541" r:id="rId14"/>
    <p:sldId id="55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1671B-953B-3348-A388-ABA77F7E6778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CAB0-47FA-4D44-A083-71A847D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82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0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2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40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67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19639"/>
            <a:ext cx="9999166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/>
            <a:r>
              <a:rPr lang="pt-BR" sz="2400" b="1" dirty="0">
                <a:solidFill>
                  <a:schemeClr val="bg1"/>
                </a:solidFill>
              </a:rPr>
              <a:t>Normalização de Dados</a:t>
            </a:r>
            <a:r>
              <a:rPr lang="pt-BR" sz="2400" dirty="0">
                <a:solidFill>
                  <a:schemeClr val="bg1"/>
                </a:solidFill>
              </a:rPr>
              <a:t>: Ajusta variáveis para uma escala comum, como Min-Max, útil para redes neurais, ao reduzir valores entre 0 e 1.</a:t>
            </a:r>
          </a:p>
          <a:p>
            <a:pPr marL="342900" indent="-342900"/>
            <a:r>
              <a:rPr lang="pt-BR" sz="2400" b="1" dirty="0">
                <a:solidFill>
                  <a:schemeClr val="bg1"/>
                </a:solidFill>
              </a:rPr>
              <a:t>Padronização (</a:t>
            </a:r>
            <a:r>
              <a:rPr lang="pt-BR" sz="2400" b="1" dirty="0" err="1">
                <a:solidFill>
                  <a:schemeClr val="bg1"/>
                </a:solidFill>
              </a:rPr>
              <a:t>Z</a:t>
            </a:r>
            <a:r>
              <a:rPr lang="pt-BR" sz="2400" b="1" dirty="0">
                <a:solidFill>
                  <a:schemeClr val="bg1"/>
                </a:solidFill>
              </a:rPr>
              <a:t>-Score)</a:t>
            </a:r>
            <a:r>
              <a:rPr lang="pt-BR" sz="2400" dirty="0">
                <a:solidFill>
                  <a:schemeClr val="bg1"/>
                </a:solidFill>
              </a:rPr>
              <a:t>: Transforma dados para média zero e desvio padrão um, essencial para algoritmos que assumem distribuição normal, como regressão.</a:t>
            </a:r>
          </a:p>
          <a:p>
            <a:pPr marL="342900" indent="-342900"/>
            <a:r>
              <a:rPr lang="pt-BR" sz="2400" b="1" dirty="0">
                <a:solidFill>
                  <a:schemeClr val="bg1"/>
                </a:solidFill>
              </a:rPr>
              <a:t>Normalização Robusta</a:t>
            </a:r>
            <a:r>
              <a:rPr lang="pt-BR" sz="2400" dirty="0">
                <a:solidFill>
                  <a:schemeClr val="bg1"/>
                </a:solidFill>
              </a:rPr>
              <a:t>: Usa mediana e intervalo interquartil para lidar com outliers, preservando a estrutura dos dados e tornando o modelo mais resistente.</a:t>
            </a:r>
          </a:p>
          <a:p>
            <a:pPr marL="342900" indent="-342900"/>
            <a:r>
              <a:rPr lang="pt-BR" sz="2400" dirty="0">
                <a:solidFill>
                  <a:schemeClr val="bg1"/>
                </a:solidFill>
              </a:rPr>
              <a:t>Normalizar dados de </a:t>
            </a:r>
            <a:r>
              <a:rPr lang="pt-BR" sz="2400" dirty="0" err="1">
                <a:solidFill>
                  <a:schemeClr val="bg1"/>
                </a:solidFill>
              </a:rPr>
              <a:t>telecom</a:t>
            </a:r>
            <a:r>
              <a:rPr lang="pt-BR" sz="2400" dirty="0">
                <a:solidFill>
                  <a:schemeClr val="bg1"/>
                </a:solidFill>
              </a:rPr>
              <a:t>, como duração de chamadas e consumo de dados, otimiza a performance de modelos, adaptando o método conforme a distribuição e presença de outliers.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25674"/>
          </a:xfrm>
        </p:spPr>
        <p:txBody>
          <a:bodyPr>
            <a:normAutofit/>
          </a:bodyPr>
          <a:lstStyle/>
          <a:p>
            <a:pPr algn="ctr"/>
            <a:r>
              <a:rPr lang="pt-BR" altLang="pt-BR" sz="5400" dirty="0">
                <a:solidFill>
                  <a:schemeClr val="bg1"/>
                </a:solidFill>
              </a:rPr>
              <a:t>NORMALIZAÇÃO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normalização de dados é o processo de ajustar a escala das variáveis numéricas para que todas fiquem dentro de uma faixa semelhante, geralmente entre 0 e 1.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Isso é especialmente importante quando as variáveis possuem magnitudes diferentes, o que pode impactar a performance de muitos algoritmos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como Min-Max </a:t>
            </a:r>
            <a:r>
              <a:rPr lang="pt-B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comumente usadas para normalizar os dados, garantindo que o modelo trate todas as variáveis de forma equitativa, evitando que atributos com valores mais altos dominem o aprendizado do modelo.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ENGENHARIA DE ATRIBUTOS E NORMALIZAÇÃO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53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normalização de dados é uma etapa crucial no pré-processamento, especialmente quando trabalhamos com algoritmos de aprendizado de máquina que são sensíveis à escala das variáveis.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Quando as variáveis possuem unidades ou magnitudes diferentes, os modelos podem ter dificuldades para aprender de forma eficiente, resultando em desempenho inferior.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Ao normalizar os dados, garantimos que todas as variáveis estejam na mesma escala, permitindo que o modelo trate cada uma delas de forma equitativa.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Isso melhora a convergência e a acurácia de muitos algoritmos, como redes neurais e máquinas de vetores de suporte, que dependem dessa padronização para gerar previsões precisas.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3"/>
          <p:cNvGrpSpPr/>
          <p:nvPr/>
        </p:nvGrpSpPr>
        <p:grpSpPr>
          <a:xfrm>
            <a:off x="3340560" y="1908247"/>
            <a:ext cx="5510879" cy="4118477"/>
            <a:chOff x="2517559" y="1208271"/>
            <a:chExt cx="4136986" cy="3091718"/>
          </a:xfrm>
        </p:grpSpPr>
        <p:grpSp>
          <p:nvGrpSpPr>
            <p:cNvPr id="252" name="Google Shape;252;p13"/>
            <p:cNvGrpSpPr/>
            <p:nvPr/>
          </p:nvGrpSpPr>
          <p:grpSpPr>
            <a:xfrm>
              <a:off x="3107871" y="1208271"/>
              <a:ext cx="2952034" cy="2975847"/>
              <a:chOff x="3107871" y="1208271"/>
              <a:chExt cx="2952034" cy="2975847"/>
            </a:xfrm>
          </p:grpSpPr>
          <p:sp>
            <p:nvSpPr>
              <p:cNvPr id="253" name="Google Shape;253;p13"/>
              <p:cNvSpPr/>
              <p:nvPr/>
            </p:nvSpPr>
            <p:spPr>
              <a:xfrm>
                <a:off x="3107871" y="1255860"/>
                <a:ext cx="2928258" cy="2928258"/>
              </a:xfrm>
              <a:prstGeom prst="ellipse">
                <a:avLst/>
              </a:prstGeom>
              <a:noFill/>
              <a:ln w="12700" cap="flat" cmpd="sng">
                <a:solidFill>
                  <a:srgbClr val="FF00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rot="1304667">
                <a:off x="3119684" y="2273701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 rot="10149572" flipH="1">
                <a:off x="5957860" y="2378874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 rot="-8032962" flipH="1">
                <a:off x="5568929" y="3706958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 rot="-2698808" flipH="1">
                <a:off x="3480875" y="3706957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rot="5400000">
                <a:off x="4531146" y="1214835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13"/>
            <p:cNvSpPr txBox="1"/>
            <p:nvPr/>
          </p:nvSpPr>
          <p:spPr>
            <a:xfrm>
              <a:off x="2997139" y="1409702"/>
              <a:ext cx="1180623" cy="462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Limpeza     de Dados</a:t>
              </a:r>
              <a:endParaRPr sz="186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 txBox="1"/>
            <p:nvPr/>
          </p:nvSpPr>
          <p:spPr>
            <a:xfrm>
              <a:off x="4838761" y="1409702"/>
              <a:ext cx="1308100" cy="6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Transformação   e Extração de Características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 txBox="1"/>
            <p:nvPr/>
          </p:nvSpPr>
          <p:spPr>
            <a:xfrm>
              <a:off x="2517559" y="2752519"/>
              <a:ext cx="1180623" cy="6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Obtenção    e Integração de Dados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3819214" y="3837105"/>
              <a:ext cx="1506583" cy="462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Redução da dimensionalidade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5417713" y="2844853"/>
              <a:ext cx="1236832" cy="462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Normalização dos Dados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264;p13"/>
          <p:cNvCxnSpPr/>
          <p:nvPr/>
        </p:nvCxnSpPr>
        <p:spPr>
          <a:xfrm>
            <a:off x="1696497" y="3965340"/>
            <a:ext cx="1431769" cy="0"/>
          </a:xfrm>
          <a:prstGeom prst="straightConnector1">
            <a:avLst/>
          </a:prstGeom>
          <a:noFill/>
          <a:ln w="28575" cap="flat" cmpd="sng">
            <a:solidFill>
              <a:srgbClr val="FF00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986F75-2A59-2766-4257-B88B4AB3C551}"/>
              </a:ext>
            </a:extLst>
          </p:cNvPr>
          <p:cNvSpPr txBox="1">
            <a:spLocks/>
          </p:cNvSpPr>
          <p:nvPr/>
        </p:nvSpPr>
        <p:spPr>
          <a:xfrm>
            <a:off x="2567781" y="6852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PRÉ PROCESSAMENTO DE DADOS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252553" y="1463378"/>
            <a:ext cx="9688245" cy="1347470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Normalização 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Transformar um conjunto de dados que estão em diferentes grandezas e escalas em um conjunto de dados padronizados.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252553" y="3066776"/>
            <a:ext cx="9688245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Formula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2998067" y="4241740"/>
            <a:ext cx="2301568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5910698" y="3875371"/>
            <a:ext cx="2735078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X – X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5331763" y="4796678"/>
            <a:ext cx="3908745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X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X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10696" y="4613493"/>
            <a:ext cx="35508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9DC04-94C2-1E44-E419-F7AD9BD3D9F3}"/>
              </a:ext>
            </a:extLst>
          </p:cNvPr>
          <p:cNvSpPr txBox="1">
            <a:spLocks/>
          </p:cNvSpPr>
          <p:nvPr/>
        </p:nvSpPr>
        <p:spPr>
          <a:xfrm>
            <a:off x="2567781" y="6852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NORMALIZAÇÃO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7D62DD-073C-2326-A597-F5E55BC42F79}"/>
              </a:ext>
            </a:extLst>
          </p:cNvPr>
          <p:cNvSpPr txBox="1"/>
          <p:nvPr/>
        </p:nvSpPr>
        <p:spPr>
          <a:xfrm>
            <a:off x="757803" y="5695746"/>
            <a:ext cx="10676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 normalização Min-Max é uma técnica que ajusta os valores das variáveis para um intervalo específico, geralmente entre 0 e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Ela funciona subtraindo o valor mínimo da variável e dividindo pelo intervalo (máximo - mínimo).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Esse processo é útil quando precisamos garantir que todas as variáveis tenham a mesma escala, especialmente em modelos sensíveis à magnitude dos dados, como redes neurais e KNN.</a:t>
            </a:r>
          </a:p>
        </p:txBody>
      </p:sp>
    </p:spTree>
    <p:extLst>
      <p:ext uri="{BB962C8B-B14F-4D97-AF65-F5344CB8AC3E}">
        <p14:creationId xmlns:p14="http://schemas.microsoft.com/office/powerpoint/2010/main" val="42333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252553" y="1463380"/>
            <a:ext cx="9688245" cy="980703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Padronização (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-Score)</a:t>
            </a:r>
          </a:p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PT" sz="213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Centraliza a variável em zero e define a variância como 1.</a:t>
            </a:r>
            <a:endParaRPr lang="pt-BR" sz="2131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395984" y="2990669"/>
            <a:ext cx="9688245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>
            <a:defPPr>
              <a:defRPr lang="en-US"/>
            </a:defPPr>
            <a:lvl1pPr lvl="0" algn="ctr">
              <a:lnSpc>
                <a:spcPct val="150000"/>
              </a:lnSpc>
              <a:buClr>
                <a:srgbClr val="ED145B"/>
              </a:buClr>
              <a:buSzPct val="100000"/>
              <a:defRPr sz="1400">
                <a:solidFill>
                  <a:srgbClr val="FF0066"/>
                </a:solidFill>
                <a:latin typeface="Gotham HTF Medium" pitchFamily="50" charset="0"/>
              </a:defRPr>
            </a:lvl1pPr>
          </a:lstStyle>
          <a:p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Formula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2998067" y="4241740"/>
            <a:ext cx="2301568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   =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5841489" y="3889213"/>
            <a:ext cx="2735078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5331763" y="4796678"/>
            <a:ext cx="3908745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10696" y="4613493"/>
            <a:ext cx="35508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4859D1-B13D-B889-7ED2-AFDAFC459FF4}"/>
              </a:ext>
            </a:extLst>
          </p:cNvPr>
          <p:cNvSpPr txBox="1">
            <a:spLocks/>
          </p:cNvSpPr>
          <p:nvPr/>
        </p:nvSpPr>
        <p:spPr>
          <a:xfrm>
            <a:off x="2567781" y="6852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NORMALIZAÇÃO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50D976-5360-B368-DF33-ADACDC448085}"/>
              </a:ext>
            </a:extLst>
          </p:cNvPr>
          <p:cNvSpPr txBox="1"/>
          <p:nvPr/>
        </p:nvSpPr>
        <p:spPr>
          <a:xfrm>
            <a:off x="794100" y="5695746"/>
            <a:ext cx="104431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 padronização (</a:t>
            </a:r>
            <a:r>
              <a:rPr lang="pt-BR" sz="1400" dirty="0" err="1">
                <a:solidFill>
                  <a:schemeClr val="bg1"/>
                </a:solidFill>
              </a:rPr>
              <a:t>standardization</a:t>
            </a:r>
            <a:r>
              <a:rPr lang="pt-BR" sz="1400" dirty="0">
                <a:solidFill>
                  <a:schemeClr val="bg1"/>
                </a:solidFill>
              </a:rPr>
              <a:t>) é uma técnica que transforma os dados para que tenham média 0 e desvio padrão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Isso é feito subtraindo a média e dividindo pelo desvio padrão de cada variável. Ao contrário da normalização, a padronização não limita os dados a um intervalo específico, o que a torna mais robusta a outliers.</a:t>
            </a:r>
          </a:p>
        </p:txBody>
      </p:sp>
    </p:spTree>
    <p:extLst>
      <p:ext uri="{BB962C8B-B14F-4D97-AF65-F5344CB8AC3E}">
        <p14:creationId xmlns:p14="http://schemas.microsoft.com/office/powerpoint/2010/main" val="31345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252553" y="1463380"/>
            <a:ext cx="9688245" cy="980703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Padronização (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-Score)</a:t>
            </a:r>
          </a:p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PT" sz="213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Centraliza a variável em zero e define a variância como 1</a:t>
            </a:r>
            <a:r>
              <a:rPr lang="pt-PT" sz="2131" dirty="0">
                <a:solidFill>
                  <a:schemeClr val="bg1">
                    <a:lumMod val="95000"/>
                  </a:schemeClr>
                </a:solidFill>
                <a:latin typeface="Gotham HTF Light" pitchFamily="2" charset="77"/>
              </a:rPr>
              <a:t>.</a:t>
            </a:r>
            <a:endParaRPr lang="pt-BR" sz="2131" b="1" dirty="0">
              <a:solidFill>
                <a:schemeClr val="bg1">
                  <a:lumMod val="95000"/>
                </a:schemeClr>
              </a:solidFill>
              <a:latin typeface="Gotham HTF Light" pitchFamily="2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25F90B-DC01-A204-74A3-B0B05D6C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14" y="2849640"/>
            <a:ext cx="6743371" cy="29408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283D07-398E-63D6-513F-8AA39BAF9BA2}"/>
              </a:ext>
            </a:extLst>
          </p:cNvPr>
          <p:cNvSpPr txBox="1">
            <a:spLocks/>
          </p:cNvSpPr>
          <p:nvPr/>
        </p:nvSpPr>
        <p:spPr>
          <a:xfrm>
            <a:off x="2567781" y="6852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NORMALIZAÇÃO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AE2959-C25B-BDCA-EB5B-DE9C38284304}"/>
              </a:ext>
            </a:extLst>
          </p:cNvPr>
          <p:cNvSpPr txBox="1"/>
          <p:nvPr/>
        </p:nvSpPr>
        <p:spPr>
          <a:xfrm>
            <a:off x="1252553" y="6043918"/>
            <a:ext cx="10733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variância é uma medida estatística que indica o quão dispersos os dados estão em relação à média. </a:t>
            </a:r>
          </a:p>
          <a:p>
            <a:r>
              <a:rPr lang="pt-BR" dirty="0">
                <a:solidFill>
                  <a:schemeClr val="bg1"/>
                </a:solidFill>
              </a:rPr>
              <a:t>Em outras palavras, ela calcula o quanto os valores de uma variável se afastam da média. </a:t>
            </a:r>
          </a:p>
        </p:txBody>
      </p:sp>
    </p:spTree>
    <p:extLst>
      <p:ext uri="{BB962C8B-B14F-4D97-AF65-F5344CB8AC3E}">
        <p14:creationId xmlns:p14="http://schemas.microsoft.com/office/powerpoint/2010/main" val="26478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252553" y="1463378"/>
            <a:ext cx="9688245" cy="1356190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1865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65" dirty="0" err="1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pt-BR" sz="1865" dirty="0">
              <a:solidFill>
                <a:srgbClr val="9600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Transformar um conjunto de dados que estão em diferentes grandezas e escalas em um conjunto de dados padronizados.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1252553" y="3066776"/>
            <a:ext cx="9688245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2998067" y="4241740"/>
            <a:ext cx="2301568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X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normalized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  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=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5910698" y="3875371"/>
            <a:ext cx="2735078" cy="495185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lvl="0"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X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–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median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(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X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) 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5714887" y="4796678"/>
            <a:ext cx="4446138" cy="396119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75th 𝑞𝑢𝑎𝑛𝑡 𝑋− 25th 𝑞𝑢𝑎𝑛𝑡(𝑋) 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10696" y="4613493"/>
            <a:ext cx="35508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BF784A-27F6-66B4-EED1-E04C030DAD50}"/>
              </a:ext>
            </a:extLst>
          </p:cNvPr>
          <p:cNvSpPr txBox="1">
            <a:spLocks/>
          </p:cNvSpPr>
          <p:nvPr/>
        </p:nvSpPr>
        <p:spPr>
          <a:xfrm>
            <a:off x="2567781" y="6852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NORMALIZAÇÃO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0ABFCB-032F-96B2-44EB-8B2395E2156B}"/>
              </a:ext>
            </a:extLst>
          </p:cNvPr>
          <p:cNvSpPr txBox="1"/>
          <p:nvPr/>
        </p:nvSpPr>
        <p:spPr>
          <a:xfrm>
            <a:off x="1252553" y="5508932"/>
            <a:ext cx="103922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 </a:t>
            </a:r>
            <a:r>
              <a:rPr lang="pt-BR" sz="1600" i="1" dirty="0" err="1">
                <a:solidFill>
                  <a:schemeClr val="bg1"/>
                </a:solidFill>
              </a:rPr>
              <a:t>Robust</a:t>
            </a:r>
            <a:r>
              <a:rPr lang="pt-BR" sz="1600" i="1" dirty="0">
                <a:solidFill>
                  <a:schemeClr val="bg1"/>
                </a:solidFill>
              </a:rPr>
              <a:t> </a:t>
            </a:r>
            <a:r>
              <a:rPr lang="pt-BR" sz="1600" i="1" dirty="0" err="1">
                <a:solidFill>
                  <a:schemeClr val="bg1"/>
                </a:solidFill>
              </a:rPr>
              <a:t>Scaling</a:t>
            </a:r>
            <a:r>
              <a:rPr lang="pt-BR" sz="1600" dirty="0">
                <a:solidFill>
                  <a:schemeClr val="bg1"/>
                </a:solidFill>
              </a:rPr>
              <a:t> é uma técnica de normalização que utiliza a mediana e o intervalo interquartil (IQR) para transformar os dados. </a:t>
            </a:r>
          </a:p>
          <a:p>
            <a:r>
              <a:rPr lang="pt-BR" sz="1600" dirty="0">
                <a:solidFill>
                  <a:schemeClr val="bg1"/>
                </a:solidFill>
              </a:rPr>
              <a:t>Ela é menos sensível a outliers, ao contrário da normalização Min-Max, e é ideal para conjuntos de dados com valores extremos. Essa técnica ajuda a manter a distribuição dos dados mais robusta, tornando-os mais adequados para algoritmos que não dependem tanto da escala.</a:t>
            </a:r>
          </a:p>
        </p:txBody>
      </p:sp>
    </p:spTree>
    <p:extLst>
      <p:ext uri="{BB962C8B-B14F-4D97-AF65-F5344CB8AC3E}">
        <p14:creationId xmlns:p14="http://schemas.microsoft.com/office/powerpoint/2010/main" val="17387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1ADBEED-2EFB-4EA8-BB92-14EB08757206}"/>
              </a:ext>
            </a:extLst>
          </p:cNvPr>
          <p:cNvSpPr txBox="1"/>
          <p:nvPr/>
        </p:nvSpPr>
        <p:spPr>
          <a:xfrm>
            <a:off x="3896446" y="1395118"/>
            <a:ext cx="4399099" cy="916967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ED145B"/>
              </a:buClr>
              <a:buSzPct val="100000"/>
            </a:pPr>
            <a:r>
              <a:rPr lang="pt-BR" sz="186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– Normalização </a:t>
            </a:r>
            <a:r>
              <a:rPr lang="pt-BR" sz="1865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vs.Padronização</a:t>
            </a:r>
            <a:r>
              <a:rPr lang="pt-BR" sz="186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 </a:t>
            </a:r>
            <a:r>
              <a:rPr lang="pt-BR" sz="1865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186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65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pt-BR" sz="1865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D9E37A-FF69-7B7D-92E0-CB7F81E4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74" y="2558451"/>
            <a:ext cx="9293445" cy="3127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EE1AC-E6B1-DC85-2668-6AC5E7CA18D7}"/>
              </a:ext>
            </a:extLst>
          </p:cNvPr>
          <p:cNvSpPr txBox="1">
            <a:spLocks/>
          </p:cNvSpPr>
          <p:nvPr/>
        </p:nvSpPr>
        <p:spPr>
          <a:xfrm>
            <a:off x="2567781" y="6852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NORMALIZAÇÃO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21213A-76F0-DDA4-60FB-BCBE122BFF1E}"/>
              </a:ext>
            </a:extLst>
          </p:cNvPr>
          <p:cNvSpPr txBox="1"/>
          <p:nvPr/>
        </p:nvSpPr>
        <p:spPr>
          <a:xfrm>
            <a:off x="2034905" y="5891541"/>
            <a:ext cx="81221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</a:rPr>
              <a:t>AGE</a:t>
            </a:r>
            <a:r>
              <a:rPr lang="pt-BR" sz="1000" dirty="0">
                <a:solidFill>
                  <a:schemeClr val="bg1"/>
                </a:solidFill>
              </a:rPr>
              <a:t>: Proporção de unidades residenciais ocupadas construídas antes de uma certa data (geralmente 1940). </a:t>
            </a:r>
          </a:p>
          <a:p>
            <a:r>
              <a:rPr lang="pt-BR" sz="1000" b="1" dirty="0">
                <a:solidFill>
                  <a:schemeClr val="bg1"/>
                </a:solidFill>
              </a:rPr>
              <a:t>DIS</a:t>
            </a:r>
            <a:r>
              <a:rPr lang="pt-BR" sz="1000" dirty="0">
                <a:solidFill>
                  <a:schemeClr val="bg1"/>
                </a:solidFill>
              </a:rPr>
              <a:t>: Distância ponderada de centros de emprego, medindo a proximidade de uma área residencial a centros urbanos de trabalho.</a:t>
            </a:r>
          </a:p>
          <a:p>
            <a:r>
              <a:rPr lang="pt-BR" sz="1000" b="1" dirty="0">
                <a:solidFill>
                  <a:schemeClr val="bg1"/>
                </a:solidFill>
              </a:rPr>
              <a:t>NOX</a:t>
            </a:r>
            <a:r>
              <a:rPr lang="pt-BR" sz="1000" dirty="0">
                <a:solidFill>
                  <a:schemeClr val="bg1"/>
                </a:solidFill>
              </a:rPr>
              <a:t>: Níveis de óxidos de nitrogênio (em partes por 10 milhões), um indicador de qualidade do ar que aponta a presença de poluição na área. 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Fonte: exemplo </a:t>
            </a:r>
            <a:r>
              <a:rPr lang="pt-BR" sz="1000" dirty="0" err="1">
                <a:solidFill>
                  <a:schemeClr val="bg1"/>
                </a:solidFill>
              </a:rPr>
              <a:t>dataset</a:t>
            </a:r>
            <a:r>
              <a:rPr lang="pt-BR" sz="1000" dirty="0">
                <a:solidFill>
                  <a:schemeClr val="bg1"/>
                </a:solidFill>
              </a:rPr>
              <a:t> Boston </a:t>
            </a:r>
            <a:r>
              <a:rPr lang="pt-BR" sz="1000" dirty="0" err="1">
                <a:solidFill>
                  <a:schemeClr val="bg1"/>
                </a:solidFill>
              </a:rPr>
              <a:t>Housing</a:t>
            </a:r>
            <a:r>
              <a:rPr lang="pt-BR" sz="1000" dirty="0">
                <a:solidFill>
                  <a:schemeClr val="bg1"/>
                </a:solidFill>
              </a:rPr>
              <a:t>. https://</a:t>
            </a:r>
            <a:r>
              <a:rPr lang="pt-BR" sz="1000" dirty="0" err="1">
                <a:solidFill>
                  <a:schemeClr val="bg1"/>
                </a:solidFill>
              </a:rPr>
              <a:t>www.kaggle.com</a:t>
            </a:r>
            <a:r>
              <a:rPr lang="pt-BR" sz="1000" dirty="0">
                <a:solidFill>
                  <a:schemeClr val="bg1"/>
                </a:solidFill>
              </a:rPr>
              <a:t>/</a:t>
            </a:r>
            <a:r>
              <a:rPr lang="pt-BR" sz="1000" dirty="0" err="1">
                <a:solidFill>
                  <a:schemeClr val="bg1"/>
                </a:solidFill>
              </a:rPr>
              <a:t>code</a:t>
            </a:r>
            <a:r>
              <a:rPr lang="pt-BR" sz="1000" dirty="0">
                <a:solidFill>
                  <a:schemeClr val="bg1"/>
                </a:solidFill>
              </a:rPr>
              <a:t>/</a:t>
            </a:r>
            <a:r>
              <a:rPr lang="pt-BR" sz="1000" dirty="0" err="1">
                <a:solidFill>
                  <a:schemeClr val="bg1"/>
                </a:solidFill>
              </a:rPr>
              <a:t>prasadperera</a:t>
            </a:r>
            <a:r>
              <a:rPr lang="pt-BR" sz="1000" dirty="0">
                <a:solidFill>
                  <a:schemeClr val="bg1"/>
                </a:solidFill>
              </a:rPr>
              <a:t>/</a:t>
            </a:r>
            <a:r>
              <a:rPr lang="pt-BR" sz="1000" dirty="0" err="1">
                <a:solidFill>
                  <a:schemeClr val="bg1"/>
                </a:solidFill>
              </a:rPr>
              <a:t>the-boston-housing-dataset</a:t>
            </a: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833</Words>
  <Application>Microsoft Macintosh PowerPoint</Application>
  <PresentationFormat>Widescreen</PresentationFormat>
  <Paragraphs>64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Gotham HTF Book</vt:lpstr>
      <vt:lpstr>Gotham HTF Light</vt:lpstr>
      <vt:lpstr>Gotham HTF Medium</vt:lpstr>
      <vt:lpstr>Tema do Office</vt:lpstr>
      <vt:lpstr>Apresentação do PowerPoint</vt:lpstr>
      <vt:lpstr>NORMALIZAÇÃO DE DADOS</vt:lpstr>
      <vt:lpstr>ENGENHARIA DE ATRIBUTOS E NORMALIZAÇÃO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40</cp:revision>
  <dcterms:created xsi:type="dcterms:W3CDTF">2024-09-24T15:19:05Z</dcterms:created>
  <dcterms:modified xsi:type="dcterms:W3CDTF">2024-11-18T20:29:46Z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