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67" r:id="rId6"/>
    <p:sldId id="542" r:id="rId7"/>
    <p:sldId id="1067" r:id="rId8"/>
    <p:sldId id="1069" r:id="rId9"/>
    <p:sldId id="1075" r:id="rId10"/>
    <p:sldId id="1076" r:id="rId11"/>
    <p:sldId id="1071" r:id="rId12"/>
    <p:sldId id="1074" r:id="rId13"/>
    <p:sldId id="1072" r:id="rId14"/>
    <p:sldId id="1070" r:id="rId15"/>
    <p:sldId id="1073" r:id="rId16"/>
    <p:sldId id="541" r:id="rId17"/>
    <p:sldId id="556"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28"/>
    <a:srgbClr val="0D1440"/>
    <a:srgbClr val="0D1540"/>
    <a:srgbClr val="091A70"/>
    <a:srgbClr val="EBE6E1"/>
    <a:srgbClr val="376EA5"/>
    <a:srgbClr val="82B9E6"/>
    <a:srgbClr val="003264"/>
    <a:srgbClr val="EB0028"/>
    <a:srgbClr val="002E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snapToGrid="0">
      <p:cViewPr varScale="1">
        <p:scale>
          <a:sx n="128" d="100"/>
          <a:sy n="128" d="100"/>
        </p:scale>
        <p:origin x="432" y="176"/>
      </p:cViewPr>
      <p:guideLst/>
    </p:cSldViewPr>
  </p:slideViewPr>
  <p:notesTextViewPr>
    <p:cViewPr>
      <p:scale>
        <a:sx n="1" d="1"/>
        <a:sy n="1" d="1"/>
      </p:scale>
      <p:origin x="0" y="0"/>
    </p:cViewPr>
  </p:notesText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8EA51DBE-F665-4EDA-A97F-2671ECC5C7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5D73AEC1-D76A-42CD-BC56-77E911517A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462CE0-7447-4AB5-A310-F2377D52C58C}" type="datetimeFigureOut">
              <a:rPr lang="pt-BR" smtClean="0"/>
              <a:t>14/11/2024</a:t>
            </a:fld>
            <a:endParaRPr lang="pt-BR"/>
          </a:p>
        </p:txBody>
      </p:sp>
      <p:sp>
        <p:nvSpPr>
          <p:cNvPr id="4" name="Espaço Reservado para Rodapé 3">
            <a:extLst>
              <a:ext uri="{FF2B5EF4-FFF2-40B4-BE49-F238E27FC236}">
                <a16:creationId xmlns:a16="http://schemas.microsoft.com/office/drawing/2014/main" id="{17C33623-9AE9-400E-9936-F4268F1915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FF58EA33-CDB8-44D6-AA90-6FD4650C5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CCDD2F-DE9F-481E-B043-DE8B228F4D81}" type="slidenum">
              <a:rPr lang="pt-BR" smtClean="0"/>
              <a:t>‹nº›</a:t>
            </a:fld>
            <a:endParaRPr lang="pt-BR"/>
          </a:p>
        </p:txBody>
      </p:sp>
    </p:spTree>
    <p:extLst>
      <p:ext uri="{BB962C8B-B14F-4D97-AF65-F5344CB8AC3E}">
        <p14:creationId xmlns:p14="http://schemas.microsoft.com/office/powerpoint/2010/main" val="59740519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5:21:33.068"/>
    </inkml:context>
    <inkml:brush xml:id="br0">
      <inkml:brushProperty name="width" value="0.05" units="cm"/>
      <inkml:brushProperty name="height" value="0.05" units="cm"/>
    </inkml:brush>
  </inkml:definitions>
  <inkml:trace contextRef="#ctx0" brushRef="#br0">0 34 6595,'4'-12'400,"-4"9"-400,10-3-224,0 3-448,-4-6-2129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1671B-953B-3348-A388-ABA77F7E6778}" type="datetimeFigureOut">
              <a:rPr lang="pt-BR" smtClean="0"/>
              <a:t>14/11/2024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ACAB0-47FA-4D44-A083-71A847D83E0F}" type="slidenum">
              <a:rPr lang="pt-BR" smtClean="0"/>
              <a:t>‹nº›</a:t>
            </a:fld>
            <a:endParaRPr lang="pt-BR"/>
          </a:p>
        </p:txBody>
      </p:sp>
    </p:spTree>
    <p:extLst>
      <p:ext uri="{BB962C8B-B14F-4D97-AF65-F5344CB8AC3E}">
        <p14:creationId xmlns:p14="http://schemas.microsoft.com/office/powerpoint/2010/main" val="195087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notações 1"/>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054072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notações 1"/>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79406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notações 1"/>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457300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notações 1"/>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235205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notações 1"/>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92197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notações 1"/>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110805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notações 1"/>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819540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notações 1"/>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474318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notações 1"/>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8980117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65CCC-C605-4C99-9B95-4DB659CD5C08}"/>
              </a:ext>
            </a:extLst>
          </p:cNvPr>
          <p:cNvSpPr>
            <a:spLocks noGrp="1"/>
          </p:cNvSpPr>
          <p:nvPr>
            <p:ph type="ctrTitle" hasCustomPrompt="1"/>
          </p:nvPr>
        </p:nvSpPr>
        <p:spPr>
          <a:xfrm>
            <a:off x="1524000" y="1122363"/>
            <a:ext cx="9144000" cy="2387600"/>
          </a:xfrm>
        </p:spPr>
        <p:txBody>
          <a:bodyPr anchor="b">
            <a:normAutofit/>
          </a:bodyPr>
          <a:lstStyle>
            <a:lvl1pPr algn="ctr">
              <a:defRPr sz="5400" u="none" spc="300">
                <a:solidFill>
                  <a:srgbClr val="EBE6E1"/>
                </a:solidFill>
              </a:defRPr>
            </a:lvl1pPr>
          </a:lstStyle>
          <a:p>
            <a:r>
              <a:rPr lang="pt-BR" dirty="0"/>
              <a:t>CLIQUE PARA EDITAR O TÍTULO MESTRE</a:t>
            </a:r>
          </a:p>
        </p:txBody>
      </p:sp>
      <p:sp>
        <p:nvSpPr>
          <p:cNvPr id="3" name="Subtítulo 2">
            <a:extLst>
              <a:ext uri="{FF2B5EF4-FFF2-40B4-BE49-F238E27FC236}">
                <a16:creationId xmlns:a16="http://schemas.microsoft.com/office/drawing/2014/main" id="{8D37249F-D890-4104-B4C0-4077DD9B73F3}"/>
              </a:ext>
            </a:extLst>
          </p:cNvPr>
          <p:cNvSpPr>
            <a:spLocks noGrp="1"/>
          </p:cNvSpPr>
          <p:nvPr>
            <p:ph type="subTitle" idx="1" hasCustomPrompt="1"/>
          </p:nvPr>
        </p:nvSpPr>
        <p:spPr>
          <a:xfrm>
            <a:off x="1524000" y="3509963"/>
            <a:ext cx="9144000" cy="1747837"/>
          </a:xfrm>
        </p:spPr>
        <p:txBody>
          <a:bodyPr>
            <a:normAutofit/>
          </a:bodyPr>
          <a:lstStyle>
            <a:lvl1pPr marL="0" indent="0" algn="ctr">
              <a:buNone/>
              <a:defRPr sz="2000">
                <a:solidFill>
                  <a:srgbClr val="82B9E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
        <p:nvSpPr>
          <p:cNvPr id="4" name="Espaço Reservado para Data 3">
            <a:extLst>
              <a:ext uri="{FF2B5EF4-FFF2-40B4-BE49-F238E27FC236}">
                <a16:creationId xmlns:a16="http://schemas.microsoft.com/office/drawing/2014/main" id="{DD34EB0E-99C4-4D20-BF13-FCC3B4419FF6}"/>
              </a:ext>
            </a:extLst>
          </p:cNvPr>
          <p:cNvSpPr>
            <a:spLocks noGrp="1"/>
          </p:cNvSpPr>
          <p:nvPr>
            <p:ph type="dt" sz="half" idx="10"/>
          </p:nvPr>
        </p:nvSpPr>
        <p:spPr/>
        <p:txBody>
          <a:bodyPr/>
          <a:lstStyle/>
          <a:p>
            <a:fld id="{3EAAB1A9-93F9-46C8-A911-6E46553F94D0}" type="datetimeFigureOut">
              <a:rPr lang="pt-BR" smtClean="0"/>
              <a:t>14/11/2024</a:t>
            </a:fld>
            <a:endParaRPr lang="pt-BR"/>
          </a:p>
        </p:txBody>
      </p:sp>
      <p:sp>
        <p:nvSpPr>
          <p:cNvPr id="5" name="Espaço Reservado para Rodapé 4">
            <a:extLst>
              <a:ext uri="{FF2B5EF4-FFF2-40B4-BE49-F238E27FC236}">
                <a16:creationId xmlns:a16="http://schemas.microsoft.com/office/drawing/2014/main" id="{2EBF8581-42A3-4D54-8BEA-FF62904BDD8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8AB7008-D087-40AC-822D-FEE759CA1961}"/>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8" name="Imagem 7">
            <a:extLst>
              <a:ext uri="{FF2B5EF4-FFF2-40B4-BE49-F238E27FC236}">
                <a16:creationId xmlns:a16="http://schemas.microsoft.com/office/drawing/2014/main" id="{6199EEB5-C76A-4E0F-8CA6-1BC1FAA52F7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56256" y="635238"/>
            <a:ext cx="436776" cy="300283"/>
          </a:xfrm>
          <a:prstGeom prst="rect">
            <a:avLst/>
          </a:prstGeom>
        </p:spPr>
      </p:pic>
      <p:pic>
        <p:nvPicPr>
          <p:cNvPr id="10" name="Imagem 9">
            <a:extLst>
              <a:ext uri="{FF2B5EF4-FFF2-40B4-BE49-F238E27FC236}">
                <a16:creationId xmlns:a16="http://schemas.microsoft.com/office/drawing/2014/main" id="{793400ED-3F00-450C-9010-09FBB5966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5580" y="4020767"/>
            <a:ext cx="505022" cy="61422"/>
          </a:xfrm>
          <a:prstGeom prst="rect">
            <a:avLst/>
          </a:prstGeom>
        </p:spPr>
      </p:pic>
      <p:pic>
        <p:nvPicPr>
          <p:cNvPr id="12" name="Imagem 11">
            <a:extLst>
              <a:ext uri="{FF2B5EF4-FFF2-40B4-BE49-F238E27FC236}">
                <a16:creationId xmlns:a16="http://schemas.microsoft.com/office/drawing/2014/main" id="{5939B494-0485-4FB1-91FF-724BED1F722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01185" y="733924"/>
            <a:ext cx="450425" cy="95545"/>
          </a:xfrm>
          <a:prstGeom prst="rect">
            <a:avLst/>
          </a:prstGeom>
        </p:spPr>
      </p:pic>
      <p:pic>
        <p:nvPicPr>
          <p:cNvPr id="14" name="Imagem 13">
            <a:extLst>
              <a:ext uri="{FF2B5EF4-FFF2-40B4-BE49-F238E27FC236}">
                <a16:creationId xmlns:a16="http://schemas.microsoft.com/office/drawing/2014/main" id="{2294B957-04AC-47F2-8135-11AC2EAF7A7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58320" y="3856977"/>
            <a:ext cx="95545" cy="450425"/>
          </a:xfrm>
          <a:prstGeom prst="rect">
            <a:avLst/>
          </a:prstGeom>
        </p:spPr>
      </p:pic>
    </p:spTree>
    <p:extLst>
      <p:ext uri="{BB962C8B-B14F-4D97-AF65-F5344CB8AC3E}">
        <p14:creationId xmlns:p14="http://schemas.microsoft.com/office/powerpoint/2010/main" val="1249456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33626B-38EE-4EF2-9BAF-3973E8F1F836}"/>
              </a:ext>
            </a:extLst>
          </p:cNvPr>
          <p:cNvSpPr>
            <a:spLocks noGrp="1"/>
          </p:cNvSpPr>
          <p:nvPr>
            <p:ph type="title" hasCustomPrompt="1"/>
          </p:nvPr>
        </p:nvSpPr>
        <p:spPr/>
        <p:txBody>
          <a:bodyPr>
            <a:normAutofit/>
          </a:bodyPr>
          <a:lstStyle>
            <a:lvl1pPr>
              <a:defRPr sz="3600" spc="300">
                <a:solidFill>
                  <a:srgbClr val="EBE6E1"/>
                </a:solidFill>
              </a:defRPr>
            </a:lvl1pPr>
          </a:lstStyle>
          <a:p>
            <a:r>
              <a:rPr lang="pt-BR" dirty="0"/>
              <a:t>CLIQUE PARA EDITAR O TÍTULO MESTRE</a:t>
            </a:r>
          </a:p>
        </p:txBody>
      </p:sp>
      <p:sp>
        <p:nvSpPr>
          <p:cNvPr id="3" name="Espaço Reservado para Texto Vertical 2">
            <a:extLst>
              <a:ext uri="{FF2B5EF4-FFF2-40B4-BE49-F238E27FC236}">
                <a16:creationId xmlns:a16="http://schemas.microsoft.com/office/drawing/2014/main" id="{CBD43B02-5EE3-4C59-8807-02293657197D}"/>
              </a:ext>
            </a:extLst>
          </p:cNvPr>
          <p:cNvSpPr>
            <a:spLocks noGrp="1"/>
          </p:cNvSpPr>
          <p:nvPr>
            <p:ph type="body" orient="vert" idx="1"/>
          </p:nvPr>
        </p:nvSpPr>
        <p:spPr>
          <a:xfrm>
            <a:off x="838200" y="1698687"/>
            <a:ext cx="10515600" cy="4478276"/>
          </a:xfrm>
        </p:spPr>
        <p:txBody>
          <a:bodyPr vert="eaVert">
            <a:normAutofit/>
          </a:bodyPr>
          <a:lstStyle>
            <a:lvl1pPr>
              <a:defRPr sz="2800">
                <a:solidFill>
                  <a:srgbClr val="EBE6E1"/>
                </a:solidFill>
              </a:defRPr>
            </a:lvl1pPr>
            <a:lvl2pPr>
              <a:defRPr sz="2400">
                <a:solidFill>
                  <a:srgbClr val="EBE6E1"/>
                </a:solidFill>
              </a:defRPr>
            </a:lvl2pPr>
            <a:lvl3pPr>
              <a:defRPr sz="2000">
                <a:solidFill>
                  <a:srgbClr val="EBE6E1"/>
                </a:solidFill>
              </a:defRPr>
            </a:lvl3pPr>
            <a:lvl4pPr>
              <a:defRPr sz="1800">
                <a:solidFill>
                  <a:srgbClr val="EBE6E1"/>
                </a:solidFill>
              </a:defRPr>
            </a:lvl4pPr>
            <a:lvl5pPr>
              <a:defRPr sz="1800">
                <a:solidFill>
                  <a:srgbClr val="EBE6E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CBFA49B-DE05-4195-8177-F642C521B718}"/>
              </a:ext>
            </a:extLst>
          </p:cNvPr>
          <p:cNvSpPr>
            <a:spLocks noGrp="1"/>
          </p:cNvSpPr>
          <p:nvPr>
            <p:ph type="dt" sz="half" idx="10"/>
          </p:nvPr>
        </p:nvSpPr>
        <p:spPr/>
        <p:txBody>
          <a:bodyPr/>
          <a:lstStyle/>
          <a:p>
            <a:fld id="{3EAAB1A9-93F9-46C8-A911-6E46553F94D0}" type="datetimeFigureOut">
              <a:rPr lang="pt-BR" smtClean="0"/>
              <a:t>14/11/2024</a:t>
            </a:fld>
            <a:endParaRPr lang="pt-BR"/>
          </a:p>
        </p:txBody>
      </p:sp>
      <p:sp>
        <p:nvSpPr>
          <p:cNvPr id="5" name="Espaço Reservado para Rodapé 4">
            <a:extLst>
              <a:ext uri="{FF2B5EF4-FFF2-40B4-BE49-F238E27FC236}">
                <a16:creationId xmlns:a16="http://schemas.microsoft.com/office/drawing/2014/main" id="{0F39B8FD-A5CE-48FA-9428-0D252BDC5BC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6A79CF7-C0A0-4FBA-83F0-E920FE7F1D08}"/>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7" name="Imagem 6">
            <a:extLst>
              <a:ext uri="{FF2B5EF4-FFF2-40B4-BE49-F238E27FC236}">
                <a16:creationId xmlns:a16="http://schemas.microsoft.com/office/drawing/2014/main" id="{5FAF39E8-598A-4CE8-8362-BDD23282F6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87392" y="5178957"/>
            <a:ext cx="436776" cy="300283"/>
          </a:xfrm>
          <a:prstGeom prst="rect">
            <a:avLst/>
          </a:prstGeom>
        </p:spPr>
      </p:pic>
      <p:pic>
        <p:nvPicPr>
          <p:cNvPr id="8" name="Imagem 7">
            <a:extLst>
              <a:ext uri="{FF2B5EF4-FFF2-40B4-BE49-F238E27FC236}">
                <a16:creationId xmlns:a16="http://schemas.microsoft.com/office/drawing/2014/main" id="{D8E27828-2761-43E9-83BF-D19FDF77D88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96804" y="295704"/>
            <a:ext cx="505022" cy="61422"/>
          </a:xfrm>
          <a:prstGeom prst="rect">
            <a:avLst/>
          </a:prstGeom>
        </p:spPr>
      </p:pic>
      <p:pic>
        <p:nvPicPr>
          <p:cNvPr id="9" name="Imagem 8">
            <a:extLst>
              <a:ext uri="{FF2B5EF4-FFF2-40B4-BE49-F238E27FC236}">
                <a16:creationId xmlns:a16="http://schemas.microsoft.com/office/drawing/2014/main" id="{E3DECA77-2E8D-4E64-8D86-B634CBEF103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21681" y="287705"/>
            <a:ext cx="450425" cy="95545"/>
          </a:xfrm>
          <a:prstGeom prst="rect">
            <a:avLst/>
          </a:prstGeom>
        </p:spPr>
      </p:pic>
      <p:pic>
        <p:nvPicPr>
          <p:cNvPr id="10" name="Imagem 9">
            <a:extLst>
              <a:ext uri="{FF2B5EF4-FFF2-40B4-BE49-F238E27FC236}">
                <a16:creationId xmlns:a16="http://schemas.microsoft.com/office/drawing/2014/main" id="{9DF7398A-C2C5-472C-A66D-BF46A7F8794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2968" y="2901038"/>
            <a:ext cx="95545" cy="450425"/>
          </a:xfrm>
          <a:prstGeom prst="rect">
            <a:avLst/>
          </a:prstGeom>
        </p:spPr>
      </p:pic>
    </p:spTree>
    <p:extLst>
      <p:ext uri="{BB962C8B-B14F-4D97-AF65-F5344CB8AC3E}">
        <p14:creationId xmlns:p14="http://schemas.microsoft.com/office/powerpoint/2010/main" val="137204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B2FAE92-526C-44AF-8D3E-017816D220C2}"/>
              </a:ext>
            </a:extLst>
          </p:cNvPr>
          <p:cNvSpPr>
            <a:spLocks noGrp="1"/>
          </p:cNvSpPr>
          <p:nvPr>
            <p:ph type="title" orient="vert" hasCustomPrompt="1"/>
          </p:nvPr>
        </p:nvSpPr>
        <p:spPr>
          <a:xfrm>
            <a:off x="9056914" y="365125"/>
            <a:ext cx="2296886" cy="5811838"/>
          </a:xfrm>
        </p:spPr>
        <p:txBody>
          <a:bodyPr vert="eaVert">
            <a:normAutofit/>
          </a:bodyPr>
          <a:lstStyle>
            <a:lvl1pPr>
              <a:defRPr sz="3600" spc="300">
                <a:solidFill>
                  <a:srgbClr val="EBE6E1"/>
                </a:solidFill>
              </a:defRPr>
            </a:lvl1pPr>
          </a:lstStyle>
          <a:p>
            <a:r>
              <a:rPr lang="pt-BR" dirty="0"/>
              <a:t>CLIQUE PARA EDITAR O TÍTULO MESTRE</a:t>
            </a:r>
          </a:p>
        </p:txBody>
      </p:sp>
      <p:sp>
        <p:nvSpPr>
          <p:cNvPr id="3" name="Espaço Reservado para Texto Vertical 2">
            <a:extLst>
              <a:ext uri="{FF2B5EF4-FFF2-40B4-BE49-F238E27FC236}">
                <a16:creationId xmlns:a16="http://schemas.microsoft.com/office/drawing/2014/main" id="{52BDBDEA-A980-4B08-9CA1-3E25E6795007}"/>
              </a:ext>
            </a:extLst>
          </p:cNvPr>
          <p:cNvSpPr>
            <a:spLocks noGrp="1"/>
          </p:cNvSpPr>
          <p:nvPr>
            <p:ph type="body" orient="vert" idx="1"/>
          </p:nvPr>
        </p:nvSpPr>
        <p:spPr>
          <a:xfrm>
            <a:off x="838199" y="365125"/>
            <a:ext cx="8218715" cy="5811838"/>
          </a:xfrm>
        </p:spPr>
        <p:txBody>
          <a:bodyPr vert="eaVert"/>
          <a:lstStyle>
            <a:lvl1pPr>
              <a:defRPr>
                <a:solidFill>
                  <a:srgbClr val="EBE6E1"/>
                </a:solidFill>
              </a:defRPr>
            </a:lvl1pPr>
            <a:lvl2pPr>
              <a:defRPr>
                <a:solidFill>
                  <a:srgbClr val="EBE6E1"/>
                </a:solidFill>
              </a:defRPr>
            </a:lvl2pPr>
            <a:lvl3pPr>
              <a:defRPr>
                <a:solidFill>
                  <a:srgbClr val="EBE6E1"/>
                </a:solidFill>
              </a:defRPr>
            </a:lvl3pPr>
            <a:lvl4pPr>
              <a:defRPr>
                <a:solidFill>
                  <a:srgbClr val="EBE6E1"/>
                </a:solidFill>
              </a:defRPr>
            </a:lvl4pPr>
            <a:lvl5pPr>
              <a:defRPr>
                <a:solidFill>
                  <a:srgbClr val="EBE6E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E42F560-C422-424D-9ECB-E6ACBB1F4380}"/>
              </a:ext>
            </a:extLst>
          </p:cNvPr>
          <p:cNvSpPr>
            <a:spLocks noGrp="1"/>
          </p:cNvSpPr>
          <p:nvPr>
            <p:ph type="dt" sz="half" idx="10"/>
          </p:nvPr>
        </p:nvSpPr>
        <p:spPr/>
        <p:txBody>
          <a:bodyPr/>
          <a:lstStyle/>
          <a:p>
            <a:fld id="{3EAAB1A9-93F9-46C8-A911-6E46553F94D0}" type="datetimeFigureOut">
              <a:rPr lang="pt-BR" smtClean="0"/>
              <a:t>14/11/2024</a:t>
            </a:fld>
            <a:endParaRPr lang="pt-BR"/>
          </a:p>
        </p:txBody>
      </p:sp>
      <p:sp>
        <p:nvSpPr>
          <p:cNvPr id="5" name="Espaço Reservado para Rodapé 4">
            <a:extLst>
              <a:ext uri="{FF2B5EF4-FFF2-40B4-BE49-F238E27FC236}">
                <a16:creationId xmlns:a16="http://schemas.microsoft.com/office/drawing/2014/main" id="{CD203086-8A01-4769-972E-053A76BDB4C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3C9E108-E2CA-413B-8B14-3EC28ADB96B0}"/>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7" name="Imagem 6">
            <a:extLst>
              <a:ext uri="{FF2B5EF4-FFF2-40B4-BE49-F238E27FC236}">
                <a16:creationId xmlns:a16="http://schemas.microsoft.com/office/drawing/2014/main" id="{922178CF-C17E-4CFC-9224-4F910A6DDC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87392" y="5178957"/>
            <a:ext cx="436776" cy="300283"/>
          </a:xfrm>
          <a:prstGeom prst="rect">
            <a:avLst/>
          </a:prstGeom>
        </p:spPr>
      </p:pic>
      <p:pic>
        <p:nvPicPr>
          <p:cNvPr id="8" name="Imagem 7">
            <a:extLst>
              <a:ext uri="{FF2B5EF4-FFF2-40B4-BE49-F238E27FC236}">
                <a16:creationId xmlns:a16="http://schemas.microsoft.com/office/drawing/2014/main" id="{11963FC1-D668-4506-8B58-5AD3B0CAFF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96804" y="295704"/>
            <a:ext cx="505022" cy="61422"/>
          </a:xfrm>
          <a:prstGeom prst="rect">
            <a:avLst/>
          </a:prstGeom>
        </p:spPr>
      </p:pic>
      <p:pic>
        <p:nvPicPr>
          <p:cNvPr id="9" name="Imagem 8">
            <a:extLst>
              <a:ext uri="{FF2B5EF4-FFF2-40B4-BE49-F238E27FC236}">
                <a16:creationId xmlns:a16="http://schemas.microsoft.com/office/drawing/2014/main" id="{3F7B909B-5214-4340-8435-305277C095D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21681" y="287705"/>
            <a:ext cx="450425" cy="95545"/>
          </a:xfrm>
          <a:prstGeom prst="rect">
            <a:avLst/>
          </a:prstGeom>
        </p:spPr>
      </p:pic>
      <p:pic>
        <p:nvPicPr>
          <p:cNvPr id="10" name="Imagem 9">
            <a:extLst>
              <a:ext uri="{FF2B5EF4-FFF2-40B4-BE49-F238E27FC236}">
                <a16:creationId xmlns:a16="http://schemas.microsoft.com/office/drawing/2014/main" id="{CB27CE46-6C5C-4646-91D4-79C7C0007F8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2968" y="2901038"/>
            <a:ext cx="95545" cy="450425"/>
          </a:xfrm>
          <a:prstGeom prst="rect">
            <a:avLst/>
          </a:prstGeom>
        </p:spPr>
      </p:pic>
    </p:spTree>
    <p:extLst>
      <p:ext uri="{BB962C8B-B14F-4D97-AF65-F5344CB8AC3E}">
        <p14:creationId xmlns:p14="http://schemas.microsoft.com/office/powerpoint/2010/main" val="290116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592D85-2C92-4B61-9E83-C990DE43CCDD}"/>
              </a:ext>
            </a:extLst>
          </p:cNvPr>
          <p:cNvSpPr>
            <a:spLocks noGrp="1"/>
          </p:cNvSpPr>
          <p:nvPr>
            <p:ph type="title" hasCustomPrompt="1"/>
          </p:nvPr>
        </p:nvSpPr>
        <p:spPr/>
        <p:txBody>
          <a:bodyPr>
            <a:normAutofit/>
          </a:bodyPr>
          <a:lstStyle>
            <a:lvl1pPr>
              <a:defRPr sz="3600" spc="300">
                <a:solidFill>
                  <a:srgbClr val="EBE6E1"/>
                </a:solidFill>
              </a:defRPr>
            </a:lvl1pPr>
          </a:lstStyle>
          <a:p>
            <a:r>
              <a:rPr lang="pt-BR" dirty="0"/>
              <a:t>CLIQUE PARA EDITAR O TÍTULO MESTRE</a:t>
            </a:r>
          </a:p>
        </p:txBody>
      </p:sp>
      <p:sp>
        <p:nvSpPr>
          <p:cNvPr id="3" name="Espaço Reservado para Conteúdo 2">
            <a:extLst>
              <a:ext uri="{FF2B5EF4-FFF2-40B4-BE49-F238E27FC236}">
                <a16:creationId xmlns:a16="http://schemas.microsoft.com/office/drawing/2014/main" id="{F0CAEC64-90B4-404C-A7EB-322DD5631A48}"/>
              </a:ext>
            </a:extLst>
          </p:cNvPr>
          <p:cNvSpPr>
            <a:spLocks noGrp="1"/>
          </p:cNvSpPr>
          <p:nvPr>
            <p:ph idx="1"/>
          </p:nvPr>
        </p:nvSpPr>
        <p:spPr>
          <a:xfrm>
            <a:off x="838200" y="1690688"/>
            <a:ext cx="10515600" cy="4486275"/>
          </a:xfrm>
        </p:spPr>
        <p:txBody>
          <a:bodyPr>
            <a:normAutofit/>
          </a:bodyPr>
          <a:lstStyle>
            <a:lvl1pPr>
              <a:defRPr sz="2400">
                <a:solidFill>
                  <a:srgbClr val="EBE6E1"/>
                </a:solidFill>
              </a:defRPr>
            </a:lvl1pPr>
            <a:lvl2pPr>
              <a:defRPr sz="2000">
                <a:solidFill>
                  <a:srgbClr val="EBE6E1"/>
                </a:solidFill>
              </a:defRPr>
            </a:lvl2pPr>
            <a:lvl3pPr>
              <a:defRPr sz="1800">
                <a:solidFill>
                  <a:srgbClr val="EBE6E1"/>
                </a:solidFill>
              </a:defRPr>
            </a:lvl3pPr>
            <a:lvl4pPr>
              <a:defRPr sz="1600">
                <a:solidFill>
                  <a:srgbClr val="EBE6E1"/>
                </a:solidFill>
              </a:defRPr>
            </a:lvl4pPr>
            <a:lvl5pPr>
              <a:defRPr sz="1600">
                <a:solidFill>
                  <a:srgbClr val="EBE6E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9729B8B-AB33-4124-B247-4C772EEEEBB8}"/>
              </a:ext>
            </a:extLst>
          </p:cNvPr>
          <p:cNvSpPr>
            <a:spLocks noGrp="1"/>
          </p:cNvSpPr>
          <p:nvPr>
            <p:ph type="dt" sz="half" idx="10"/>
          </p:nvPr>
        </p:nvSpPr>
        <p:spPr/>
        <p:txBody>
          <a:bodyPr/>
          <a:lstStyle/>
          <a:p>
            <a:fld id="{3EAAB1A9-93F9-46C8-A911-6E46553F94D0}" type="datetimeFigureOut">
              <a:rPr lang="pt-BR" smtClean="0"/>
              <a:t>14/11/2024</a:t>
            </a:fld>
            <a:endParaRPr lang="pt-BR"/>
          </a:p>
        </p:txBody>
      </p:sp>
      <p:sp>
        <p:nvSpPr>
          <p:cNvPr id="5" name="Espaço Reservado para Rodapé 4">
            <a:extLst>
              <a:ext uri="{FF2B5EF4-FFF2-40B4-BE49-F238E27FC236}">
                <a16:creationId xmlns:a16="http://schemas.microsoft.com/office/drawing/2014/main" id="{40707853-688A-492A-A74F-9FD1A55D54E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15851D2-6CD8-4AA0-8CE8-B540B451C2C4}"/>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7" name="Imagem 6">
            <a:extLst>
              <a:ext uri="{FF2B5EF4-FFF2-40B4-BE49-F238E27FC236}">
                <a16:creationId xmlns:a16="http://schemas.microsoft.com/office/drawing/2014/main" id="{AF02EE38-F428-4A0C-BDCA-52541D4BF9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87392" y="5178957"/>
            <a:ext cx="436776" cy="300283"/>
          </a:xfrm>
          <a:prstGeom prst="rect">
            <a:avLst/>
          </a:prstGeom>
        </p:spPr>
      </p:pic>
      <p:pic>
        <p:nvPicPr>
          <p:cNvPr id="8" name="Imagem 7">
            <a:extLst>
              <a:ext uri="{FF2B5EF4-FFF2-40B4-BE49-F238E27FC236}">
                <a16:creationId xmlns:a16="http://schemas.microsoft.com/office/drawing/2014/main" id="{62A826CD-69AB-48D5-BF76-8D7366DE7C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96804" y="295704"/>
            <a:ext cx="505022" cy="61422"/>
          </a:xfrm>
          <a:prstGeom prst="rect">
            <a:avLst/>
          </a:prstGeom>
        </p:spPr>
      </p:pic>
      <p:pic>
        <p:nvPicPr>
          <p:cNvPr id="9" name="Imagem 8">
            <a:extLst>
              <a:ext uri="{FF2B5EF4-FFF2-40B4-BE49-F238E27FC236}">
                <a16:creationId xmlns:a16="http://schemas.microsoft.com/office/drawing/2014/main" id="{FDFB7607-338A-481D-8F90-10AC86A199B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21681" y="287705"/>
            <a:ext cx="450425" cy="95545"/>
          </a:xfrm>
          <a:prstGeom prst="rect">
            <a:avLst/>
          </a:prstGeom>
        </p:spPr>
      </p:pic>
      <p:pic>
        <p:nvPicPr>
          <p:cNvPr id="10" name="Imagem 9">
            <a:extLst>
              <a:ext uri="{FF2B5EF4-FFF2-40B4-BE49-F238E27FC236}">
                <a16:creationId xmlns:a16="http://schemas.microsoft.com/office/drawing/2014/main" id="{05E86034-F8C0-4A9A-9A6E-B2E44554CEC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2968" y="2901038"/>
            <a:ext cx="95545" cy="450425"/>
          </a:xfrm>
          <a:prstGeom prst="rect">
            <a:avLst/>
          </a:prstGeom>
        </p:spPr>
      </p:pic>
    </p:spTree>
    <p:extLst>
      <p:ext uri="{BB962C8B-B14F-4D97-AF65-F5344CB8AC3E}">
        <p14:creationId xmlns:p14="http://schemas.microsoft.com/office/powerpoint/2010/main" val="324062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1E6BB-8625-4404-8B03-D5B175F7BCE9}"/>
              </a:ext>
            </a:extLst>
          </p:cNvPr>
          <p:cNvSpPr>
            <a:spLocks noGrp="1"/>
          </p:cNvSpPr>
          <p:nvPr>
            <p:ph type="title" hasCustomPrompt="1"/>
          </p:nvPr>
        </p:nvSpPr>
        <p:spPr>
          <a:xfrm>
            <a:off x="831850" y="1709738"/>
            <a:ext cx="10515600" cy="2852737"/>
          </a:xfrm>
        </p:spPr>
        <p:txBody>
          <a:bodyPr anchor="b">
            <a:normAutofit/>
          </a:bodyPr>
          <a:lstStyle>
            <a:lvl1pPr>
              <a:defRPr sz="3600" spc="300">
                <a:solidFill>
                  <a:srgbClr val="EBE6E1"/>
                </a:solidFill>
              </a:defRPr>
            </a:lvl1pPr>
          </a:lstStyle>
          <a:p>
            <a:r>
              <a:rPr lang="pt-BR" dirty="0"/>
              <a:t>CLIQUE PARA EDITAR O TÍTULO MESTRE</a:t>
            </a:r>
          </a:p>
        </p:txBody>
      </p:sp>
      <p:sp>
        <p:nvSpPr>
          <p:cNvPr id="3" name="Espaço Reservado para Texto 2">
            <a:extLst>
              <a:ext uri="{FF2B5EF4-FFF2-40B4-BE49-F238E27FC236}">
                <a16:creationId xmlns:a16="http://schemas.microsoft.com/office/drawing/2014/main" id="{ACA595D6-AE6F-4107-B41A-9F82D9357FBB}"/>
              </a:ext>
            </a:extLst>
          </p:cNvPr>
          <p:cNvSpPr>
            <a:spLocks noGrp="1"/>
          </p:cNvSpPr>
          <p:nvPr>
            <p:ph type="body" idx="1" hasCustomPrompt="1"/>
          </p:nvPr>
        </p:nvSpPr>
        <p:spPr>
          <a:xfrm>
            <a:off x="831850" y="4589463"/>
            <a:ext cx="10515600" cy="1500187"/>
          </a:xfrm>
        </p:spPr>
        <p:txBody>
          <a:bodyPr>
            <a:normAutofit/>
          </a:bodyPr>
          <a:lstStyle>
            <a:lvl1pPr marL="0" indent="0">
              <a:buNone/>
              <a:defRPr sz="1800">
                <a:solidFill>
                  <a:srgbClr val="82B9E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OS ESTILOS DE TEXTO MESTRES</a:t>
            </a:r>
          </a:p>
        </p:txBody>
      </p:sp>
      <p:sp>
        <p:nvSpPr>
          <p:cNvPr id="4" name="Espaço Reservado para Data 3">
            <a:extLst>
              <a:ext uri="{FF2B5EF4-FFF2-40B4-BE49-F238E27FC236}">
                <a16:creationId xmlns:a16="http://schemas.microsoft.com/office/drawing/2014/main" id="{242CC051-927C-4B37-9FAF-B3AE09E1B098}"/>
              </a:ext>
            </a:extLst>
          </p:cNvPr>
          <p:cNvSpPr>
            <a:spLocks noGrp="1"/>
          </p:cNvSpPr>
          <p:nvPr>
            <p:ph type="dt" sz="half" idx="10"/>
          </p:nvPr>
        </p:nvSpPr>
        <p:spPr/>
        <p:txBody>
          <a:bodyPr/>
          <a:lstStyle/>
          <a:p>
            <a:fld id="{3EAAB1A9-93F9-46C8-A911-6E46553F94D0}" type="datetimeFigureOut">
              <a:rPr lang="pt-BR" smtClean="0"/>
              <a:t>14/11/2024</a:t>
            </a:fld>
            <a:endParaRPr lang="pt-BR"/>
          </a:p>
        </p:txBody>
      </p:sp>
      <p:sp>
        <p:nvSpPr>
          <p:cNvPr id="5" name="Espaço Reservado para Rodapé 4">
            <a:extLst>
              <a:ext uri="{FF2B5EF4-FFF2-40B4-BE49-F238E27FC236}">
                <a16:creationId xmlns:a16="http://schemas.microsoft.com/office/drawing/2014/main" id="{D5CAD57E-E86B-4D15-94FB-4F31F669FCF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876E843-B6E4-43C8-BC7C-9FDE1FCBAF47}"/>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7" name="Imagem 6">
            <a:extLst>
              <a:ext uri="{FF2B5EF4-FFF2-40B4-BE49-F238E27FC236}">
                <a16:creationId xmlns:a16="http://schemas.microsoft.com/office/drawing/2014/main" id="{38A8DBC1-DD68-4BAF-8237-FF9A239A93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1160" y="861481"/>
            <a:ext cx="436776" cy="300283"/>
          </a:xfrm>
          <a:prstGeom prst="rect">
            <a:avLst/>
          </a:prstGeom>
        </p:spPr>
      </p:pic>
      <p:pic>
        <p:nvPicPr>
          <p:cNvPr id="8" name="Imagem 7">
            <a:extLst>
              <a:ext uri="{FF2B5EF4-FFF2-40B4-BE49-F238E27FC236}">
                <a16:creationId xmlns:a16="http://schemas.microsoft.com/office/drawing/2014/main" id="{743DCE14-C75F-4382-B5FA-1A55807806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11421716" y="5123703"/>
            <a:ext cx="505022" cy="61422"/>
          </a:xfrm>
          <a:prstGeom prst="rect">
            <a:avLst/>
          </a:prstGeom>
        </p:spPr>
      </p:pic>
      <p:pic>
        <p:nvPicPr>
          <p:cNvPr id="9" name="Imagem 8">
            <a:extLst>
              <a:ext uri="{FF2B5EF4-FFF2-40B4-BE49-F238E27FC236}">
                <a16:creationId xmlns:a16="http://schemas.microsoft.com/office/drawing/2014/main" id="{B6D047C0-086D-4401-987F-2F2C5E14CD8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56089" y="960167"/>
            <a:ext cx="450425" cy="95545"/>
          </a:xfrm>
          <a:prstGeom prst="rect">
            <a:avLst/>
          </a:prstGeom>
        </p:spPr>
      </p:pic>
      <p:pic>
        <p:nvPicPr>
          <p:cNvPr id="10" name="Imagem 9">
            <a:extLst>
              <a:ext uri="{FF2B5EF4-FFF2-40B4-BE49-F238E27FC236}">
                <a16:creationId xmlns:a16="http://schemas.microsoft.com/office/drawing/2014/main" id="{FF03C25D-D8B2-4CB1-A87B-231325D182C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0101" y="2910893"/>
            <a:ext cx="95545" cy="450425"/>
          </a:xfrm>
          <a:prstGeom prst="rect">
            <a:avLst/>
          </a:prstGeom>
        </p:spPr>
      </p:pic>
    </p:spTree>
    <p:extLst>
      <p:ext uri="{BB962C8B-B14F-4D97-AF65-F5344CB8AC3E}">
        <p14:creationId xmlns:p14="http://schemas.microsoft.com/office/powerpoint/2010/main" val="206390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4B6304B-3E35-47FA-B7B1-07AF3D5F0709}"/>
              </a:ext>
            </a:extLst>
          </p:cNvPr>
          <p:cNvSpPr>
            <a:spLocks noGrp="1"/>
          </p:cNvSpPr>
          <p:nvPr>
            <p:ph sz="half" idx="1"/>
          </p:nvPr>
        </p:nvSpPr>
        <p:spPr>
          <a:xfrm>
            <a:off x="838200" y="1698687"/>
            <a:ext cx="5181600" cy="4478276"/>
          </a:xfrm>
        </p:spPr>
        <p:txBody>
          <a:bodyPr>
            <a:normAutofit/>
          </a:bodyPr>
          <a:lstStyle>
            <a:lvl1pPr>
              <a:defRPr sz="2000">
                <a:solidFill>
                  <a:srgbClr val="EBE6E1"/>
                </a:solidFill>
              </a:defRPr>
            </a:lvl1pPr>
            <a:lvl2pPr>
              <a:defRPr sz="1800">
                <a:solidFill>
                  <a:srgbClr val="EBE6E1"/>
                </a:solidFill>
              </a:defRPr>
            </a:lvl2pPr>
            <a:lvl3pPr>
              <a:defRPr sz="1600">
                <a:solidFill>
                  <a:srgbClr val="EBE6E1"/>
                </a:solidFill>
              </a:defRPr>
            </a:lvl3pPr>
            <a:lvl4pPr>
              <a:defRPr sz="1400">
                <a:solidFill>
                  <a:srgbClr val="EBE6E1"/>
                </a:solidFill>
              </a:defRPr>
            </a:lvl4pPr>
            <a:lvl5pPr>
              <a:defRPr sz="1400">
                <a:solidFill>
                  <a:srgbClr val="EBE6E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90B7213-936D-4E6B-8873-761808CAF6E5}"/>
              </a:ext>
            </a:extLst>
          </p:cNvPr>
          <p:cNvSpPr>
            <a:spLocks noGrp="1"/>
          </p:cNvSpPr>
          <p:nvPr>
            <p:ph sz="half" idx="2"/>
          </p:nvPr>
        </p:nvSpPr>
        <p:spPr>
          <a:xfrm>
            <a:off x="6172200" y="1698687"/>
            <a:ext cx="5181600" cy="4478276"/>
          </a:xfrm>
        </p:spPr>
        <p:txBody>
          <a:bodyPr>
            <a:normAutofit/>
          </a:bodyPr>
          <a:lstStyle>
            <a:lvl1pPr>
              <a:defRPr sz="2000">
                <a:solidFill>
                  <a:srgbClr val="EBE6E1"/>
                </a:solidFill>
              </a:defRPr>
            </a:lvl1pPr>
            <a:lvl2pPr>
              <a:defRPr sz="1800">
                <a:solidFill>
                  <a:srgbClr val="EBE6E1"/>
                </a:solidFill>
              </a:defRPr>
            </a:lvl2pPr>
            <a:lvl3pPr>
              <a:defRPr sz="1600">
                <a:solidFill>
                  <a:srgbClr val="EBE6E1"/>
                </a:solidFill>
              </a:defRPr>
            </a:lvl3pPr>
            <a:lvl4pPr>
              <a:defRPr sz="1400">
                <a:solidFill>
                  <a:srgbClr val="EBE6E1"/>
                </a:solidFill>
              </a:defRPr>
            </a:lvl4pPr>
            <a:lvl5pPr>
              <a:defRPr sz="1400">
                <a:solidFill>
                  <a:srgbClr val="EBE6E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A2E9976-E4A7-4B43-841B-A3CF90007BE4}"/>
              </a:ext>
            </a:extLst>
          </p:cNvPr>
          <p:cNvSpPr>
            <a:spLocks noGrp="1"/>
          </p:cNvSpPr>
          <p:nvPr>
            <p:ph type="dt" sz="half" idx="10"/>
          </p:nvPr>
        </p:nvSpPr>
        <p:spPr/>
        <p:txBody>
          <a:bodyPr/>
          <a:lstStyle/>
          <a:p>
            <a:fld id="{3EAAB1A9-93F9-46C8-A911-6E46553F94D0}" type="datetimeFigureOut">
              <a:rPr lang="pt-BR" smtClean="0"/>
              <a:t>14/11/2024</a:t>
            </a:fld>
            <a:endParaRPr lang="pt-BR"/>
          </a:p>
        </p:txBody>
      </p:sp>
      <p:sp>
        <p:nvSpPr>
          <p:cNvPr id="6" name="Espaço Reservado para Rodapé 5">
            <a:extLst>
              <a:ext uri="{FF2B5EF4-FFF2-40B4-BE49-F238E27FC236}">
                <a16:creationId xmlns:a16="http://schemas.microsoft.com/office/drawing/2014/main" id="{16C9FF81-AE4C-42F1-AAEC-A0CB8E6D40E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B5C0938-81A9-40A4-9682-45922F7BA7FA}"/>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8" name="Imagem 7">
            <a:extLst>
              <a:ext uri="{FF2B5EF4-FFF2-40B4-BE49-F238E27FC236}">
                <a16:creationId xmlns:a16="http://schemas.microsoft.com/office/drawing/2014/main" id="{467C6603-BC5C-4F72-B94D-F1491C818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87392" y="5178957"/>
            <a:ext cx="436776" cy="300283"/>
          </a:xfrm>
          <a:prstGeom prst="rect">
            <a:avLst/>
          </a:prstGeom>
        </p:spPr>
      </p:pic>
      <p:pic>
        <p:nvPicPr>
          <p:cNvPr id="9" name="Imagem 8">
            <a:extLst>
              <a:ext uri="{FF2B5EF4-FFF2-40B4-BE49-F238E27FC236}">
                <a16:creationId xmlns:a16="http://schemas.microsoft.com/office/drawing/2014/main" id="{85719C6B-C199-4F1B-84AD-673A913F10B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96804" y="295704"/>
            <a:ext cx="505022" cy="61422"/>
          </a:xfrm>
          <a:prstGeom prst="rect">
            <a:avLst/>
          </a:prstGeom>
        </p:spPr>
      </p:pic>
      <p:pic>
        <p:nvPicPr>
          <p:cNvPr id="10" name="Imagem 9">
            <a:extLst>
              <a:ext uri="{FF2B5EF4-FFF2-40B4-BE49-F238E27FC236}">
                <a16:creationId xmlns:a16="http://schemas.microsoft.com/office/drawing/2014/main" id="{B0620F07-76DA-46A1-850D-7BB0FF50AA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21681" y="287705"/>
            <a:ext cx="450425" cy="95545"/>
          </a:xfrm>
          <a:prstGeom prst="rect">
            <a:avLst/>
          </a:prstGeom>
        </p:spPr>
      </p:pic>
      <p:pic>
        <p:nvPicPr>
          <p:cNvPr id="11" name="Imagem 10">
            <a:extLst>
              <a:ext uri="{FF2B5EF4-FFF2-40B4-BE49-F238E27FC236}">
                <a16:creationId xmlns:a16="http://schemas.microsoft.com/office/drawing/2014/main" id="{031A5916-02A8-4F91-A10C-AFB016747F0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2968" y="2901038"/>
            <a:ext cx="95545" cy="450425"/>
          </a:xfrm>
          <a:prstGeom prst="rect">
            <a:avLst/>
          </a:prstGeom>
        </p:spPr>
      </p:pic>
      <p:sp>
        <p:nvSpPr>
          <p:cNvPr id="12" name="Título 1">
            <a:extLst>
              <a:ext uri="{FF2B5EF4-FFF2-40B4-BE49-F238E27FC236}">
                <a16:creationId xmlns:a16="http://schemas.microsoft.com/office/drawing/2014/main" id="{358226E7-3D6D-43B5-8B00-CF9B7B7EA975}"/>
              </a:ext>
            </a:extLst>
          </p:cNvPr>
          <p:cNvSpPr>
            <a:spLocks noGrp="1"/>
          </p:cNvSpPr>
          <p:nvPr>
            <p:ph type="title" hasCustomPrompt="1"/>
          </p:nvPr>
        </p:nvSpPr>
        <p:spPr>
          <a:xfrm>
            <a:off x="838200" y="365125"/>
            <a:ext cx="10515600" cy="1325563"/>
          </a:xfrm>
        </p:spPr>
        <p:txBody>
          <a:bodyPr>
            <a:normAutofit/>
          </a:bodyPr>
          <a:lstStyle>
            <a:lvl1pPr>
              <a:defRPr sz="3600" spc="300">
                <a:solidFill>
                  <a:srgbClr val="EBE6E1"/>
                </a:solidFill>
              </a:defRPr>
            </a:lvl1pPr>
          </a:lstStyle>
          <a:p>
            <a:r>
              <a:rPr lang="pt-BR" dirty="0"/>
              <a:t>CLIQUE PARA EDITAR O TÍTULO MESTRE</a:t>
            </a:r>
          </a:p>
        </p:txBody>
      </p:sp>
    </p:spTree>
    <p:extLst>
      <p:ext uri="{BB962C8B-B14F-4D97-AF65-F5344CB8AC3E}">
        <p14:creationId xmlns:p14="http://schemas.microsoft.com/office/powerpoint/2010/main" val="146439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E40D6097-1A60-4E40-9B7C-A16E2CA3AD47}"/>
              </a:ext>
            </a:extLst>
          </p:cNvPr>
          <p:cNvSpPr>
            <a:spLocks noGrp="1"/>
          </p:cNvSpPr>
          <p:nvPr>
            <p:ph type="body" idx="1" hasCustomPrompt="1"/>
          </p:nvPr>
        </p:nvSpPr>
        <p:spPr>
          <a:xfrm>
            <a:off x="839788" y="1698687"/>
            <a:ext cx="5157787" cy="806388"/>
          </a:xfrm>
        </p:spPr>
        <p:txBody>
          <a:bodyPr anchor="ctr">
            <a:normAutofit/>
          </a:bodyPr>
          <a:lstStyle>
            <a:lvl1pPr marL="0" indent="0">
              <a:buNone/>
              <a:defRPr sz="2000" b="1">
                <a:solidFill>
                  <a:srgbClr val="82B9E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OS ESTILOS DE TEXTO MESTRES</a:t>
            </a:r>
          </a:p>
        </p:txBody>
      </p:sp>
      <p:sp>
        <p:nvSpPr>
          <p:cNvPr id="4" name="Espaço Reservado para Conteúdo 3">
            <a:extLst>
              <a:ext uri="{FF2B5EF4-FFF2-40B4-BE49-F238E27FC236}">
                <a16:creationId xmlns:a16="http://schemas.microsoft.com/office/drawing/2014/main" id="{1ADA7E42-A072-45E1-9478-DD7C462A1B2A}"/>
              </a:ext>
            </a:extLst>
          </p:cNvPr>
          <p:cNvSpPr>
            <a:spLocks noGrp="1"/>
          </p:cNvSpPr>
          <p:nvPr>
            <p:ph sz="half" idx="2"/>
          </p:nvPr>
        </p:nvSpPr>
        <p:spPr>
          <a:xfrm>
            <a:off x="839788" y="2505075"/>
            <a:ext cx="5157787" cy="3684588"/>
          </a:xfrm>
        </p:spPr>
        <p:txBody>
          <a:bodyPr>
            <a:normAutofit/>
          </a:bodyPr>
          <a:lstStyle>
            <a:lvl1pPr>
              <a:defRPr sz="2000">
                <a:solidFill>
                  <a:srgbClr val="EBE6E1"/>
                </a:solidFill>
              </a:defRPr>
            </a:lvl1pPr>
            <a:lvl2pPr>
              <a:defRPr sz="1800">
                <a:solidFill>
                  <a:srgbClr val="EBE6E1"/>
                </a:solidFill>
              </a:defRPr>
            </a:lvl2pPr>
            <a:lvl3pPr>
              <a:defRPr sz="1600">
                <a:solidFill>
                  <a:srgbClr val="EBE6E1"/>
                </a:solidFill>
              </a:defRPr>
            </a:lvl3pPr>
            <a:lvl4pPr>
              <a:defRPr sz="1400">
                <a:solidFill>
                  <a:srgbClr val="EBE6E1"/>
                </a:solidFill>
              </a:defRPr>
            </a:lvl4pPr>
            <a:lvl5pPr>
              <a:defRPr sz="1400">
                <a:solidFill>
                  <a:srgbClr val="EBE6E1"/>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a:extLst>
              <a:ext uri="{FF2B5EF4-FFF2-40B4-BE49-F238E27FC236}">
                <a16:creationId xmlns:a16="http://schemas.microsoft.com/office/drawing/2014/main" id="{D12759E3-FB69-45E8-8A2B-D6734A2A4ADE}"/>
              </a:ext>
            </a:extLst>
          </p:cNvPr>
          <p:cNvSpPr>
            <a:spLocks noGrp="1"/>
          </p:cNvSpPr>
          <p:nvPr>
            <p:ph type="body" sz="quarter" idx="3" hasCustomPrompt="1"/>
          </p:nvPr>
        </p:nvSpPr>
        <p:spPr>
          <a:xfrm>
            <a:off x="6172200" y="1698687"/>
            <a:ext cx="5183188" cy="806388"/>
          </a:xfrm>
        </p:spPr>
        <p:txBody>
          <a:bodyPr anchor="ctr">
            <a:normAutofit/>
          </a:bodyPr>
          <a:lstStyle>
            <a:lvl1pPr marL="0" indent="0">
              <a:buNone/>
              <a:defRPr sz="2000" b="1">
                <a:solidFill>
                  <a:srgbClr val="82B9E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OS ESTILOS DE TEXTO MESTRES</a:t>
            </a:r>
          </a:p>
        </p:txBody>
      </p:sp>
      <p:sp>
        <p:nvSpPr>
          <p:cNvPr id="6" name="Espaço Reservado para Conteúdo 5">
            <a:extLst>
              <a:ext uri="{FF2B5EF4-FFF2-40B4-BE49-F238E27FC236}">
                <a16:creationId xmlns:a16="http://schemas.microsoft.com/office/drawing/2014/main" id="{439DEF4D-F117-4354-BA96-8B8497623FEA}"/>
              </a:ext>
            </a:extLst>
          </p:cNvPr>
          <p:cNvSpPr>
            <a:spLocks noGrp="1"/>
          </p:cNvSpPr>
          <p:nvPr>
            <p:ph sz="quarter" idx="4"/>
          </p:nvPr>
        </p:nvSpPr>
        <p:spPr>
          <a:xfrm>
            <a:off x="6172200" y="2505075"/>
            <a:ext cx="5183188" cy="3684588"/>
          </a:xfrm>
        </p:spPr>
        <p:txBody>
          <a:bodyPr>
            <a:normAutofit/>
          </a:bodyPr>
          <a:lstStyle>
            <a:lvl1pPr>
              <a:defRPr sz="2000">
                <a:solidFill>
                  <a:srgbClr val="EBE6E1"/>
                </a:solidFill>
              </a:defRPr>
            </a:lvl1pPr>
            <a:lvl2pPr>
              <a:defRPr sz="1800">
                <a:solidFill>
                  <a:srgbClr val="EBE6E1"/>
                </a:solidFill>
              </a:defRPr>
            </a:lvl2pPr>
            <a:lvl3pPr>
              <a:defRPr sz="1600">
                <a:solidFill>
                  <a:srgbClr val="EBE6E1"/>
                </a:solidFill>
              </a:defRPr>
            </a:lvl3pPr>
            <a:lvl4pPr>
              <a:defRPr sz="1400">
                <a:solidFill>
                  <a:srgbClr val="EBE6E1"/>
                </a:solidFill>
              </a:defRPr>
            </a:lvl4pPr>
            <a:lvl5pPr>
              <a:defRPr sz="1400">
                <a:solidFill>
                  <a:srgbClr val="EBE6E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BFD098E-B033-4779-8A96-B473665F2990}"/>
              </a:ext>
            </a:extLst>
          </p:cNvPr>
          <p:cNvSpPr>
            <a:spLocks noGrp="1"/>
          </p:cNvSpPr>
          <p:nvPr>
            <p:ph type="dt" sz="half" idx="10"/>
          </p:nvPr>
        </p:nvSpPr>
        <p:spPr/>
        <p:txBody>
          <a:bodyPr/>
          <a:lstStyle/>
          <a:p>
            <a:fld id="{3EAAB1A9-93F9-46C8-A911-6E46553F94D0}" type="datetimeFigureOut">
              <a:rPr lang="pt-BR" smtClean="0"/>
              <a:t>14/11/2024</a:t>
            </a:fld>
            <a:endParaRPr lang="pt-BR"/>
          </a:p>
        </p:txBody>
      </p:sp>
      <p:sp>
        <p:nvSpPr>
          <p:cNvPr id="8" name="Espaço Reservado para Rodapé 7">
            <a:extLst>
              <a:ext uri="{FF2B5EF4-FFF2-40B4-BE49-F238E27FC236}">
                <a16:creationId xmlns:a16="http://schemas.microsoft.com/office/drawing/2014/main" id="{0DAA6F98-677C-44AD-BA9D-03D78B3A83FB}"/>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092FC07-5162-475B-AD6C-736900B603D4}"/>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10" name="Imagem 9">
            <a:extLst>
              <a:ext uri="{FF2B5EF4-FFF2-40B4-BE49-F238E27FC236}">
                <a16:creationId xmlns:a16="http://schemas.microsoft.com/office/drawing/2014/main" id="{634FCF77-89A4-45D0-8260-6B6989DC08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87392" y="5178957"/>
            <a:ext cx="436776" cy="300283"/>
          </a:xfrm>
          <a:prstGeom prst="rect">
            <a:avLst/>
          </a:prstGeom>
        </p:spPr>
      </p:pic>
      <p:pic>
        <p:nvPicPr>
          <p:cNvPr id="11" name="Imagem 10">
            <a:extLst>
              <a:ext uri="{FF2B5EF4-FFF2-40B4-BE49-F238E27FC236}">
                <a16:creationId xmlns:a16="http://schemas.microsoft.com/office/drawing/2014/main" id="{54DD8E06-1347-4DFC-9FDC-2DDB6D7AA7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96804" y="295704"/>
            <a:ext cx="505022" cy="61422"/>
          </a:xfrm>
          <a:prstGeom prst="rect">
            <a:avLst/>
          </a:prstGeom>
        </p:spPr>
      </p:pic>
      <p:pic>
        <p:nvPicPr>
          <p:cNvPr id="12" name="Imagem 11">
            <a:extLst>
              <a:ext uri="{FF2B5EF4-FFF2-40B4-BE49-F238E27FC236}">
                <a16:creationId xmlns:a16="http://schemas.microsoft.com/office/drawing/2014/main" id="{3F06BD83-8B76-42EC-B7CB-27402254035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21681" y="287705"/>
            <a:ext cx="450425" cy="95545"/>
          </a:xfrm>
          <a:prstGeom prst="rect">
            <a:avLst/>
          </a:prstGeom>
        </p:spPr>
      </p:pic>
      <p:pic>
        <p:nvPicPr>
          <p:cNvPr id="13" name="Imagem 12">
            <a:extLst>
              <a:ext uri="{FF2B5EF4-FFF2-40B4-BE49-F238E27FC236}">
                <a16:creationId xmlns:a16="http://schemas.microsoft.com/office/drawing/2014/main" id="{E766CF74-B964-44A9-8681-DB3D1558097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2968" y="2901038"/>
            <a:ext cx="95545" cy="450425"/>
          </a:xfrm>
          <a:prstGeom prst="rect">
            <a:avLst/>
          </a:prstGeom>
        </p:spPr>
      </p:pic>
      <p:sp>
        <p:nvSpPr>
          <p:cNvPr id="14" name="Título 1">
            <a:extLst>
              <a:ext uri="{FF2B5EF4-FFF2-40B4-BE49-F238E27FC236}">
                <a16:creationId xmlns:a16="http://schemas.microsoft.com/office/drawing/2014/main" id="{9AF2A899-753D-463A-9496-CBDD2FD0D09B}"/>
              </a:ext>
            </a:extLst>
          </p:cNvPr>
          <p:cNvSpPr>
            <a:spLocks noGrp="1"/>
          </p:cNvSpPr>
          <p:nvPr>
            <p:ph type="title" hasCustomPrompt="1"/>
          </p:nvPr>
        </p:nvSpPr>
        <p:spPr>
          <a:xfrm>
            <a:off x="838200" y="365125"/>
            <a:ext cx="10515600" cy="1325563"/>
          </a:xfrm>
        </p:spPr>
        <p:txBody>
          <a:bodyPr>
            <a:normAutofit/>
          </a:bodyPr>
          <a:lstStyle>
            <a:lvl1pPr>
              <a:defRPr sz="3600" spc="300">
                <a:solidFill>
                  <a:srgbClr val="EBE6E1"/>
                </a:solidFill>
              </a:defRPr>
            </a:lvl1pPr>
          </a:lstStyle>
          <a:p>
            <a:r>
              <a:rPr lang="pt-BR" dirty="0"/>
              <a:t>CLIQUE PARA EDITAR O TÍTULO MESTRE</a:t>
            </a:r>
          </a:p>
        </p:txBody>
      </p:sp>
    </p:spTree>
    <p:extLst>
      <p:ext uri="{BB962C8B-B14F-4D97-AF65-F5344CB8AC3E}">
        <p14:creationId xmlns:p14="http://schemas.microsoft.com/office/powerpoint/2010/main" val="190754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3" name="Espaço Reservado para Data 2">
            <a:extLst>
              <a:ext uri="{FF2B5EF4-FFF2-40B4-BE49-F238E27FC236}">
                <a16:creationId xmlns:a16="http://schemas.microsoft.com/office/drawing/2014/main" id="{545A399C-D717-46EF-A65C-85A82283F575}"/>
              </a:ext>
            </a:extLst>
          </p:cNvPr>
          <p:cNvSpPr>
            <a:spLocks noGrp="1"/>
          </p:cNvSpPr>
          <p:nvPr>
            <p:ph type="dt" sz="half" idx="10"/>
          </p:nvPr>
        </p:nvSpPr>
        <p:spPr/>
        <p:txBody>
          <a:bodyPr/>
          <a:lstStyle/>
          <a:p>
            <a:fld id="{3EAAB1A9-93F9-46C8-A911-6E46553F94D0}" type="datetimeFigureOut">
              <a:rPr lang="pt-BR" smtClean="0"/>
              <a:t>14/11/2024</a:t>
            </a:fld>
            <a:endParaRPr lang="pt-BR"/>
          </a:p>
        </p:txBody>
      </p:sp>
      <p:sp>
        <p:nvSpPr>
          <p:cNvPr id="4" name="Espaço Reservado para Rodapé 3">
            <a:extLst>
              <a:ext uri="{FF2B5EF4-FFF2-40B4-BE49-F238E27FC236}">
                <a16:creationId xmlns:a16="http://schemas.microsoft.com/office/drawing/2014/main" id="{06917F8A-DA43-47A0-8C6D-771028C615E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35890A1-9B75-436B-88A4-04B01452DFBF}"/>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6" name="Imagem 5">
            <a:extLst>
              <a:ext uri="{FF2B5EF4-FFF2-40B4-BE49-F238E27FC236}">
                <a16:creationId xmlns:a16="http://schemas.microsoft.com/office/drawing/2014/main" id="{1753783A-9C19-49D4-8972-952B15ACE6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87392" y="5178957"/>
            <a:ext cx="436776" cy="300283"/>
          </a:xfrm>
          <a:prstGeom prst="rect">
            <a:avLst/>
          </a:prstGeom>
        </p:spPr>
      </p:pic>
      <p:pic>
        <p:nvPicPr>
          <p:cNvPr id="7" name="Imagem 6">
            <a:extLst>
              <a:ext uri="{FF2B5EF4-FFF2-40B4-BE49-F238E27FC236}">
                <a16:creationId xmlns:a16="http://schemas.microsoft.com/office/drawing/2014/main" id="{19507275-D2A6-4EC9-B358-F47A33AA78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96804" y="295704"/>
            <a:ext cx="505022" cy="61422"/>
          </a:xfrm>
          <a:prstGeom prst="rect">
            <a:avLst/>
          </a:prstGeom>
        </p:spPr>
      </p:pic>
      <p:pic>
        <p:nvPicPr>
          <p:cNvPr id="8" name="Imagem 7">
            <a:extLst>
              <a:ext uri="{FF2B5EF4-FFF2-40B4-BE49-F238E27FC236}">
                <a16:creationId xmlns:a16="http://schemas.microsoft.com/office/drawing/2014/main" id="{D1C6DFE4-DDB1-4CF1-85CE-D648EB8B92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21681" y="287705"/>
            <a:ext cx="450425" cy="95545"/>
          </a:xfrm>
          <a:prstGeom prst="rect">
            <a:avLst/>
          </a:prstGeom>
        </p:spPr>
      </p:pic>
      <p:pic>
        <p:nvPicPr>
          <p:cNvPr id="9" name="Imagem 8">
            <a:extLst>
              <a:ext uri="{FF2B5EF4-FFF2-40B4-BE49-F238E27FC236}">
                <a16:creationId xmlns:a16="http://schemas.microsoft.com/office/drawing/2014/main" id="{C3D92B48-55E2-42E0-905D-C42C9B34E97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2968" y="2901038"/>
            <a:ext cx="95545" cy="450425"/>
          </a:xfrm>
          <a:prstGeom prst="rect">
            <a:avLst/>
          </a:prstGeom>
        </p:spPr>
      </p:pic>
      <p:sp>
        <p:nvSpPr>
          <p:cNvPr id="10" name="Título 1">
            <a:extLst>
              <a:ext uri="{FF2B5EF4-FFF2-40B4-BE49-F238E27FC236}">
                <a16:creationId xmlns:a16="http://schemas.microsoft.com/office/drawing/2014/main" id="{D9FCAB69-D17F-48B6-B9CF-B5E1DDDA2CF2}"/>
              </a:ext>
            </a:extLst>
          </p:cNvPr>
          <p:cNvSpPr>
            <a:spLocks noGrp="1"/>
          </p:cNvSpPr>
          <p:nvPr>
            <p:ph type="title" hasCustomPrompt="1"/>
          </p:nvPr>
        </p:nvSpPr>
        <p:spPr>
          <a:xfrm>
            <a:off x="838200" y="365125"/>
            <a:ext cx="10515600" cy="1325563"/>
          </a:xfrm>
        </p:spPr>
        <p:txBody>
          <a:bodyPr>
            <a:normAutofit/>
          </a:bodyPr>
          <a:lstStyle>
            <a:lvl1pPr>
              <a:defRPr sz="3600" spc="300">
                <a:solidFill>
                  <a:srgbClr val="EBE6E1"/>
                </a:solidFill>
              </a:defRPr>
            </a:lvl1pPr>
          </a:lstStyle>
          <a:p>
            <a:r>
              <a:rPr lang="pt-BR" dirty="0"/>
              <a:t>CLIQUE PARA EDITAR O TÍTULO MESTRE</a:t>
            </a:r>
          </a:p>
        </p:txBody>
      </p:sp>
    </p:spTree>
    <p:extLst>
      <p:ext uri="{BB962C8B-B14F-4D97-AF65-F5344CB8AC3E}">
        <p14:creationId xmlns:p14="http://schemas.microsoft.com/office/powerpoint/2010/main" val="66062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71E3324-B742-4078-A2E2-0200B06C72E0}"/>
              </a:ext>
            </a:extLst>
          </p:cNvPr>
          <p:cNvSpPr>
            <a:spLocks noGrp="1"/>
          </p:cNvSpPr>
          <p:nvPr>
            <p:ph type="dt" sz="half" idx="10"/>
          </p:nvPr>
        </p:nvSpPr>
        <p:spPr/>
        <p:txBody>
          <a:bodyPr/>
          <a:lstStyle/>
          <a:p>
            <a:fld id="{3EAAB1A9-93F9-46C8-A911-6E46553F94D0}" type="datetimeFigureOut">
              <a:rPr lang="pt-BR" smtClean="0"/>
              <a:t>14/11/2024</a:t>
            </a:fld>
            <a:endParaRPr lang="pt-BR"/>
          </a:p>
        </p:txBody>
      </p:sp>
      <p:sp>
        <p:nvSpPr>
          <p:cNvPr id="3" name="Espaço Reservado para Rodapé 2">
            <a:extLst>
              <a:ext uri="{FF2B5EF4-FFF2-40B4-BE49-F238E27FC236}">
                <a16:creationId xmlns:a16="http://schemas.microsoft.com/office/drawing/2014/main" id="{6F3F7FA7-5899-4867-8D4F-A99C5A11D93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8D074D1-1489-49EC-9E73-7E65A7598FBC}"/>
              </a:ext>
            </a:extLst>
          </p:cNvPr>
          <p:cNvSpPr>
            <a:spLocks noGrp="1"/>
          </p:cNvSpPr>
          <p:nvPr>
            <p:ph type="sldNum" sz="quarter" idx="12"/>
          </p:nvPr>
        </p:nvSpPr>
        <p:spPr/>
        <p:txBody>
          <a:bodyPr/>
          <a:lstStyle/>
          <a:p>
            <a:fld id="{DC738A1B-A608-4091-B37C-51052A1D942C}" type="slidenum">
              <a:rPr lang="pt-BR" smtClean="0"/>
              <a:t>‹nº›</a:t>
            </a:fld>
            <a:endParaRPr lang="pt-BR"/>
          </a:p>
        </p:txBody>
      </p:sp>
    </p:spTree>
    <p:extLst>
      <p:ext uri="{BB962C8B-B14F-4D97-AF65-F5344CB8AC3E}">
        <p14:creationId xmlns:p14="http://schemas.microsoft.com/office/powerpoint/2010/main" val="24676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B4DCA6-43E8-4322-AAD9-EB0DC7D5BAFF}"/>
              </a:ext>
            </a:extLst>
          </p:cNvPr>
          <p:cNvSpPr>
            <a:spLocks noGrp="1"/>
          </p:cNvSpPr>
          <p:nvPr>
            <p:ph type="title" hasCustomPrompt="1"/>
          </p:nvPr>
        </p:nvSpPr>
        <p:spPr>
          <a:xfrm>
            <a:off x="839788" y="775064"/>
            <a:ext cx="3932237" cy="1262280"/>
          </a:xfrm>
        </p:spPr>
        <p:txBody>
          <a:bodyPr anchor="t">
            <a:normAutofit/>
          </a:bodyPr>
          <a:lstStyle>
            <a:lvl1pPr>
              <a:defRPr sz="2800" spc="300">
                <a:solidFill>
                  <a:srgbClr val="EBE6E1"/>
                </a:solidFill>
              </a:defRPr>
            </a:lvl1pPr>
          </a:lstStyle>
          <a:p>
            <a:r>
              <a:rPr lang="pt-BR" dirty="0"/>
              <a:t>CLIQUE PARA EDITAR O TÍTULO MESTRE</a:t>
            </a:r>
          </a:p>
        </p:txBody>
      </p:sp>
      <p:sp>
        <p:nvSpPr>
          <p:cNvPr id="3" name="Espaço Reservado para Conteúdo 2">
            <a:extLst>
              <a:ext uri="{FF2B5EF4-FFF2-40B4-BE49-F238E27FC236}">
                <a16:creationId xmlns:a16="http://schemas.microsoft.com/office/drawing/2014/main" id="{F77564D3-AFDD-40E4-9346-4EF1275490EE}"/>
              </a:ext>
            </a:extLst>
          </p:cNvPr>
          <p:cNvSpPr>
            <a:spLocks noGrp="1"/>
          </p:cNvSpPr>
          <p:nvPr>
            <p:ph idx="1"/>
          </p:nvPr>
        </p:nvSpPr>
        <p:spPr>
          <a:xfrm>
            <a:off x="5183188" y="775063"/>
            <a:ext cx="6172200" cy="5085987"/>
          </a:xfrm>
        </p:spPr>
        <p:txBody>
          <a:bodyPr>
            <a:normAutofit/>
          </a:bodyPr>
          <a:lstStyle>
            <a:lvl1pPr>
              <a:defRPr sz="2800">
                <a:solidFill>
                  <a:srgbClr val="EBE6E1"/>
                </a:solidFill>
              </a:defRPr>
            </a:lvl1pPr>
            <a:lvl2pPr>
              <a:defRPr sz="2400">
                <a:solidFill>
                  <a:srgbClr val="EBE6E1"/>
                </a:solidFill>
              </a:defRPr>
            </a:lvl2pPr>
            <a:lvl3pPr>
              <a:defRPr sz="2000">
                <a:solidFill>
                  <a:srgbClr val="EBE6E1"/>
                </a:solidFill>
              </a:defRPr>
            </a:lvl3pPr>
            <a:lvl4pPr>
              <a:defRPr sz="1800">
                <a:solidFill>
                  <a:srgbClr val="EBE6E1"/>
                </a:solidFill>
              </a:defRPr>
            </a:lvl4pPr>
            <a:lvl5pPr>
              <a:defRPr sz="1800">
                <a:solidFill>
                  <a:srgbClr val="EBE6E1"/>
                </a:solidFill>
              </a:defRPr>
            </a:lvl5pPr>
            <a:lvl6pPr>
              <a:defRPr sz="2000"/>
            </a:lvl6pPr>
            <a:lvl7pPr>
              <a:defRPr sz="2000"/>
            </a:lvl7pPr>
            <a:lvl8pPr>
              <a:defRPr sz="2000"/>
            </a:lvl8pPr>
            <a:lvl9pPr>
              <a:defRPr sz="2000"/>
            </a:lvl9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Texto 3">
            <a:extLst>
              <a:ext uri="{FF2B5EF4-FFF2-40B4-BE49-F238E27FC236}">
                <a16:creationId xmlns:a16="http://schemas.microsoft.com/office/drawing/2014/main" id="{470CF6BF-407F-492C-8321-F753C9655692}"/>
              </a:ext>
            </a:extLst>
          </p:cNvPr>
          <p:cNvSpPr>
            <a:spLocks noGrp="1"/>
          </p:cNvSpPr>
          <p:nvPr>
            <p:ph type="body" sz="half" idx="2"/>
          </p:nvPr>
        </p:nvSpPr>
        <p:spPr>
          <a:xfrm>
            <a:off x="839788" y="2037344"/>
            <a:ext cx="3932237" cy="3831644"/>
          </a:xfrm>
        </p:spPr>
        <p:txBody>
          <a:bodyPr/>
          <a:lstStyle>
            <a:lvl1pPr marL="0" indent="0">
              <a:buNone/>
              <a:defRPr sz="1600">
                <a:solidFill>
                  <a:srgbClr val="EBE6E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Clique para editar os estilos de texto Mestres</a:t>
            </a:r>
          </a:p>
        </p:txBody>
      </p:sp>
      <p:sp>
        <p:nvSpPr>
          <p:cNvPr id="5" name="Espaço Reservado para Data 4">
            <a:extLst>
              <a:ext uri="{FF2B5EF4-FFF2-40B4-BE49-F238E27FC236}">
                <a16:creationId xmlns:a16="http://schemas.microsoft.com/office/drawing/2014/main" id="{BBFEF60B-796E-41DE-8BD7-64DA2B19DA2D}"/>
              </a:ext>
            </a:extLst>
          </p:cNvPr>
          <p:cNvSpPr>
            <a:spLocks noGrp="1"/>
          </p:cNvSpPr>
          <p:nvPr>
            <p:ph type="dt" sz="half" idx="10"/>
          </p:nvPr>
        </p:nvSpPr>
        <p:spPr/>
        <p:txBody>
          <a:bodyPr/>
          <a:lstStyle/>
          <a:p>
            <a:fld id="{3EAAB1A9-93F9-46C8-A911-6E46553F94D0}" type="datetimeFigureOut">
              <a:rPr lang="pt-BR" smtClean="0"/>
              <a:t>14/11/2024</a:t>
            </a:fld>
            <a:endParaRPr lang="pt-BR"/>
          </a:p>
        </p:txBody>
      </p:sp>
      <p:sp>
        <p:nvSpPr>
          <p:cNvPr id="6" name="Espaço Reservado para Rodapé 5">
            <a:extLst>
              <a:ext uri="{FF2B5EF4-FFF2-40B4-BE49-F238E27FC236}">
                <a16:creationId xmlns:a16="http://schemas.microsoft.com/office/drawing/2014/main" id="{6231AF5D-F3AA-4778-A1F7-E469921E19C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79CB09E-94A3-4CD7-B2C7-D2792BA0BC9F}"/>
              </a:ext>
            </a:extLst>
          </p:cNvPr>
          <p:cNvSpPr>
            <a:spLocks noGrp="1"/>
          </p:cNvSpPr>
          <p:nvPr>
            <p:ph type="sldNum" sz="quarter" idx="12"/>
          </p:nvPr>
        </p:nvSpPr>
        <p:spPr/>
        <p:txBody>
          <a:bodyPr/>
          <a:lstStyle/>
          <a:p>
            <a:fld id="{DC738A1B-A608-4091-B37C-51052A1D942C}" type="slidenum">
              <a:rPr lang="pt-BR" smtClean="0"/>
              <a:t>‹nº›</a:t>
            </a:fld>
            <a:endParaRPr lang="pt-BR"/>
          </a:p>
        </p:txBody>
      </p:sp>
      <p:pic>
        <p:nvPicPr>
          <p:cNvPr id="8" name="Imagem 7">
            <a:extLst>
              <a:ext uri="{FF2B5EF4-FFF2-40B4-BE49-F238E27FC236}">
                <a16:creationId xmlns:a16="http://schemas.microsoft.com/office/drawing/2014/main" id="{03818E31-AFD5-4289-8238-116DF4575B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87392" y="5178957"/>
            <a:ext cx="436776" cy="300283"/>
          </a:xfrm>
          <a:prstGeom prst="rect">
            <a:avLst/>
          </a:prstGeom>
        </p:spPr>
      </p:pic>
      <p:pic>
        <p:nvPicPr>
          <p:cNvPr id="9" name="Imagem 8">
            <a:extLst>
              <a:ext uri="{FF2B5EF4-FFF2-40B4-BE49-F238E27FC236}">
                <a16:creationId xmlns:a16="http://schemas.microsoft.com/office/drawing/2014/main" id="{18E7848F-DF9E-4A51-9BCE-72A9F6EC5C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96804" y="295704"/>
            <a:ext cx="505022" cy="61422"/>
          </a:xfrm>
          <a:prstGeom prst="rect">
            <a:avLst/>
          </a:prstGeom>
        </p:spPr>
      </p:pic>
      <p:pic>
        <p:nvPicPr>
          <p:cNvPr id="10" name="Imagem 9">
            <a:extLst>
              <a:ext uri="{FF2B5EF4-FFF2-40B4-BE49-F238E27FC236}">
                <a16:creationId xmlns:a16="http://schemas.microsoft.com/office/drawing/2014/main" id="{25C0BB81-64CF-4B70-90F8-FD8CCE3CFB7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21681" y="287705"/>
            <a:ext cx="450425" cy="95545"/>
          </a:xfrm>
          <a:prstGeom prst="rect">
            <a:avLst/>
          </a:prstGeom>
        </p:spPr>
      </p:pic>
      <p:pic>
        <p:nvPicPr>
          <p:cNvPr id="11" name="Imagem 10">
            <a:extLst>
              <a:ext uri="{FF2B5EF4-FFF2-40B4-BE49-F238E27FC236}">
                <a16:creationId xmlns:a16="http://schemas.microsoft.com/office/drawing/2014/main" id="{23EF97AD-0E8B-4172-B1A9-735BEA59745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2968" y="2901038"/>
            <a:ext cx="95545" cy="450425"/>
          </a:xfrm>
          <a:prstGeom prst="rect">
            <a:avLst/>
          </a:prstGeom>
        </p:spPr>
      </p:pic>
    </p:spTree>
    <p:extLst>
      <p:ext uri="{BB962C8B-B14F-4D97-AF65-F5344CB8AC3E}">
        <p14:creationId xmlns:p14="http://schemas.microsoft.com/office/powerpoint/2010/main" val="322771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F8A80-E449-41DA-987B-BC99C10753B6}"/>
              </a:ext>
            </a:extLst>
          </p:cNvPr>
          <p:cNvSpPr>
            <a:spLocks noGrp="1"/>
          </p:cNvSpPr>
          <p:nvPr>
            <p:ph type="title" hasCustomPrompt="1"/>
          </p:nvPr>
        </p:nvSpPr>
        <p:spPr>
          <a:xfrm>
            <a:off x="839788" y="774745"/>
            <a:ext cx="3932237" cy="1297895"/>
          </a:xfrm>
        </p:spPr>
        <p:txBody>
          <a:bodyPr anchor="t">
            <a:normAutofit/>
          </a:bodyPr>
          <a:lstStyle>
            <a:lvl1pPr>
              <a:defRPr sz="2800" spc="300">
                <a:solidFill>
                  <a:srgbClr val="EBE6E1"/>
                </a:solidFill>
              </a:defRPr>
            </a:lvl1pPr>
          </a:lstStyle>
          <a:p>
            <a:r>
              <a:rPr lang="pt-BR" dirty="0"/>
              <a:t>CLIQUE PARA EDITAR O TÍTULO MESTRE</a:t>
            </a:r>
          </a:p>
        </p:txBody>
      </p:sp>
      <p:sp>
        <p:nvSpPr>
          <p:cNvPr id="3" name="Espaço Reservado para Imagem 2">
            <a:extLst>
              <a:ext uri="{FF2B5EF4-FFF2-40B4-BE49-F238E27FC236}">
                <a16:creationId xmlns:a16="http://schemas.microsoft.com/office/drawing/2014/main" id="{01C1180E-87D6-4CD8-B5E1-0C5EA8ADC47E}"/>
              </a:ext>
            </a:extLst>
          </p:cNvPr>
          <p:cNvSpPr>
            <a:spLocks noGrp="1"/>
          </p:cNvSpPr>
          <p:nvPr>
            <p:ph type="pic" idx="1"/>
          </p:nvPr>
        </p:nvSpPr>
        <p:spPr>
          <a:xfrm>
            <a:off x="5183188" y="0"/>
            <a:ext cx="7008812" cy="6857999"/>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FF14DB1E-6204-49CB-8194-1A3421520497}"/>
              </a:ext>
            </a:extLst>
          </p:cNvPr>
          <p:cNvSpPr>
            <a:spLocks noGrp="1"/>
          </p:cNvSpPr>
          <p:nvPr>
            <p:ph type="body" sz="half" idx="2"/>
          </p:nvPr>
        </p:nvSpPr>
        <p:spPr>
          <a:xfrm>
            <a:off x="839788" y="2072640"/>
            <a:ext cx="3932237" cy="3796347"/>
          </a:xfrm>
        </p:spPr>
        <p:txBody>
          <a:bodyPr/>
          <a:lstStyle>
            <a:lvl1pPr marL="0" indent="0">
              <a:buNone/>
              <a:defRPr sz="1600">
                <a:solidFill>
                  <a:srgbClr val="EBE6E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Clique para editar os estilos de texto Mestres</a:t>
            </a:r>
          </a:p>
        </p:txBody>
      </p:sp>
      <p:sp>
        <p:nvSpPr>
          <p:cNvPr id="5" name="Espaço Reservado para Data 4">
            <a:extLst>
              <a:ext uri="{FF2B5EF4-FFF2-40B4-BE49-F238E27FC236}">
                <a16:creationId xmlns:a16="http://schemas.microsoft.com/office/drawing/2014/main" id="{F5A257A3-319C-4B4A-B1D3-47B6989DC0FF}"/>
              </a:ext>
            </a:extLst>
          </p:cNvPr>
          <p:cNvSpPr>
            <a:spLocks noGrp="1"/>
          </p:cNvSpPr>
          <p:nvPr>
            <p:ph type="dt" sz="half" idx="10"/>
          </p:nvPr>
        </p:nvSpPr>
        <p:spPr/>
        <p:txBody>
          <a:bodyPr/>
          <a:lstStyle/>
          <a:p>
            <a:fld id="{3EAAB1A9-93F9-46C8-A911-6E46553F94D0}" type="datetimeFigureOut">
              <a:rPr lang="pt-BR" smtClean="0"/>
              <a:t>14/11/2024</a:t>
            </a:fld>
            <a:endParaRPr lang="pt-BR"/>
          </a:p>
        </p:txBody>
      </p:sp>
      <p:sp>
        <p:nvSpPr>
          <p:cNvPr id="6" name="Espaço Reservado para Rodapé 5">
            <a:extLst>
              <a:ext uri="{FF2B5EF4-FFF2-40B4-BE49-F238E27FC236}">
                <a16:creationId xmlns:a16="http://schemas.microsoft.com/office/drawing/2014/main" id="{432CD287-5824-47FF-BD09-9FDB1CE9FF8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0F75DB1-A869-4D50-86F1-46FF4B5BDDC2}"/>
              </a:ext>
            </a:extLst>
          </p:cNvPr>
          <p:cNvSpPr>
            <a:spLocks noGrp="1"/>
          </p:cNvSpPr>
          <p:nvPr>
            <p:ph type="sldNum" sz="quarter" idx="12"/>
          </p:nvPr>
        </p:nvSpPr>
        <p:spPr/>
        <p:txBody>
          <a:bodyPr/>
          <a:lstStyle/>
          <a:p>
            <a:fld id="{DC738A1B-A608-4091-B37C-51052A1D942C}" type="slidenum">
              <a:rPr lang="pt-BR" smtClean="0"/>
              <a:t>‹nº›</a:t>
            </a:fld>
            <a:endParaRPr lang="pt-BR"/>
          </a:p>
        </p:txBody>
      </p:sp>
    </p:spTree>
    <p:extLst>
      <p:ext uri="{BB962C8B-B14F-4D97-AF65-F5344CB8AC3E}">
        <p14:creationId xmlns:p14="http://schemas.microsoft.com/office/powerpoint/2010/main" val="3885526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D1440"/>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0B854FB-3E7B-41B2-A416-160FEFF139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a:extLst>
              <a:ext uri="{FF2B5EF4-FFF2-40B4-BE49-F238E27FC236}">
                <a16:creationId xmlns:a16="http://schemas.microsoft.com/office/drawing/2014/main" id="{6E7E7167-FE43-4774-BF83-26F1F0A730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C2E40EC-3988-4C17-8106-BA60720FF6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AB1A9-93F9-46C8-A911-6E46553F94D0}" type="datetimeFigureOut">
              <a:rPr lang="pt-BR" smtClean="0"/>
              <a:t>14/11/2024</a:t>
            </a:fld>
            <a:endParaRPr lang="pt-BR"/>
          </a:p>
        </p:txBody>
      </p:sp>
      <p:sp>
        <p:nvSpPr>
          <p:cNvPr id="5" name="Espaço Reservado para Rodapé 4">
            <a:extLst>
              <a:ext uri="{FF2B5EF4-FFF2-40B4-BE49-F238E27FC236}">
                <a16:creationId xmlns:a16="http://schemas.microsoft.com/office/drawing/2014/main" id="{B41B62C2-99C6-4B11-8AC4-06BE9297AA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E4D4FFBF-597C-48C8-B18E-A3CC7AF94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738A1B-A608-4091-B37C-51052A1D942C}" type="slidenum">
              <a:rPr lang="pt-BR" smtClean="0"/>
              <a:t>‹nº›</a:t>
            </a:fld>
            <a:endParaRPr lang="pt-BR"/>
          </a:p>
        </p:txBody>
      </p:sp>
    </p:spTree>
    <p:extLst>
      <p:ext uri="{BB962C8B-B14F-4D97-AF65-F5344CB8AC3E}">
        <p14:creationId xmlns:p14="http://schemas.microsoft.com/office/powerpoint/2010/main" val="1722457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b="1" kern="1200">
          <a:solidFill>
            <a:srgbClr val="EBE6E1"/>
          </a:solidFill>
          <a:latin typeface="Gotham HTF Book" pitchFamily="50" charset="0"/>
          <a:ea typeface="+mj-ea"/>
          <a:cs typeface="+mj-cs"/>
        </a:defRPr>
      </a:lvl1pPr>
    </p:titleStyle>
    <p:bodyStyle>
      <a:lvl1pPr marL="228600" indent="-228600" algn="l" defTabSz="914400" rtl="0" eaLnBrk="1" latinLnBrk="0" hangingPunct="1">
        <a:lnSpc>
          <a:spcPts val="2880"/>
        </a:lnSpc>
        <a:spcBef>
          <a:spcPts val="1000"/>
        </a:spcBef>
        <a:buFont typeface="Arial" panose="020B0604020202020204" pitchFamily="34" charset="0"/>
        <a:buChar char="•"/>
        <a:defRPr sz="2400" kern="1200">
          <a:solidFill>
            <a:srgbClr val="EBE6E1"/>
          </a:solidFill>
          <a:latin typeface="Gotham HTF Book" pitchFamily="50" charset="0"/>
          <a:ea typeface="+mn-ea"/>
          <a:cs typeface="+mn-cs"/>
        </a:defRPr>
      </a:lvl1pPr>
      <a:lvl2pPr marL="685800" indent="-228600" algn="l" defTabSz="914400" rtl="0" eaLnBrk="1" latinLnBrk="0" hangingPunct="1">
        <a:lnSpc>
          <a:spcPts val="2880"/>
        </a:lnSpc>
        <a:spcBef>
          <a:spcPts val="500"/>
        </a:spcBef>
        <a:buFont typeface="Arial" panose="020B0604020202020204" pitchFamily="34" charset="0"/>
        <a:buChar char="•"/>
        <a:defRPr sz="2000" kern="1200">
          <a:solidFill>
            <a:srgbClr val="EBE6E1"/>
          </a:solidFill>
          <a:latin typeface="Gotham HTF Book" pitchFamily="50" charset="0"/>
          <a:ea typeface="+mn-ea"/>
          <a:cs typeface="+mn-cs"/>
        </a:defRPr>
      </a:lvl2pPr>
      <a:lvl3pPr marL="1143000" indent="-228600" algn="l" defTabSz="914400" rtl="0" eaLnBrk="1" latinLnBrk="0" hangingPunct="1">
        <a:lnSpc>
          <a:spcPts val="2880"/>
        </a:lnSpc>
        <a:spcBef>
          <a:spcPts val="500"/>
        </a:spcBef>
        <a:buFont typeface="Arial" panose="020B0604020202020204" pitchFamily="34" charset="0"/>
        <a:buChar char="•"/>
        <a:defRPr sz="1800" kern="1200">
          <a:solidFill>
            <a:srgbClr val="EBE6E1"/>
          </a:solidFill>
          <a:latin typeface="Gotham HTF Book" pitchFamily="50" charset="0"/>
          <a:ea typeface="+mn-ea"/>
          <a:cs typeface="+mn-cs"/>
        </a:defRPr>
      </a:lvl3pPr>
      <a:lvl4pPr marL="1600200" indent="-228600" algn="l" defTabSz="914400" rtl="0" eaLnBrk="1" latinLnBrk="0" hangingPunct="1">
        <a:lnSpc>
          <a:spcPts val="2880"/>
        </a:lnSpc>
        <a:spcBef>
          <a:spcPts val="500"/>
        </a:spcBef>
        <a:buFont typeface="Arial" panose="020B0604020202020204" pitchFamily="34" charset="0"/>
        <a:buChar char="•"/>
        <a:defRPr sz="1600" kern="1200">
          <a:solidFill>
            <a:srgbClr val="EBE6E1"/>
          </a:solidFill>
          <a:latin typeface="Gotham HTF Book" pitchFamily="50" charset="0"/>
          <a:ea typeface="+mn-ea"/>
          <a:cs typeface="+mn-cs"/>
        </a:defRPr>
      </a:lvl4pPr>
      <a:lvl5pPr marL="2057400" indent="-228600" algn="l" defTabSz="914400" rtl="0" eaLnBrk="1" latinLnBrk="0" hangingPunct="1">
        <a:lnSpc>
          <a:spcPts val="2880"/>
        </a:lnSpc>
        <a:spcBef>
          <a:spcPts val="500"/>
        </a:spcBef>
        <a:buFont typeface="Arial" panose="020B0604020202020204" pitchFamily="34" charset="0"/>
        <a:buChar char="•"/>
        <a:defRPr sz="1600" kern="1200">
          <a:solidFill>
            <a:srgbClr val="EBE6E1"/>
          </a:solidFill>
          <a:latin typeface="Gotham HTF Book"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7"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1440"/>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Tinta 3">
                <a:extLst>
                  <a:ext uri="{FF2B5EF4-FFF2-40B4-BE49-F238E27FC236}">
                    <a16:creationId xmlns:a16="http://schemas.microsoft.com/office/drawing/2014/main" id="{991571C3-1D96-4A5C-83C9-786C6D963C52}"/>
                  </a:ext>
                </a:extLst>
              </p14:cNvPr>
              <p14:cNvContentPartPr/>
              <p14:nvPr/>
            </p14:nvContentPartPr>
            <p14:xfrm>
              <a:off x="10607797" y="1189652"/>
              <a:ext cx="11160" cy="12240"/>
            </p14:xfrm>
          </p:contentPart>
        </mc:Choice>
        <mc:Fallback xmlns="">
          <p:pic>
            <p:nvPicPr>
              <p:cNvPr id="4" name="Tinta 3">
                <a:extLst>
                  <a:ext uri="{FF2B5EF4-FFF2-40B4-BE49-F238E27FC236}">
                    <a16:creationId xmlns:a16="http://schemas.microsoft.com/office/drawing/2014/main" id="{991571C3-1D96-4A5C-83C9-786C6D963C52}"/>
                  </a:ext>
                </a:extLst>
              </p:cNvPr>
              <p:cNvPicPr/>
              <p:nvPr/>
            </p:nvPicPr>
            <p:blipFill>
              <a:blip r:embed="rId4"/>
              <a:stretch>
                <a:fillRect/>
              </a:stretch>
            </p:blipFill>
            <p:spPr>
              <a:xfrm>
                <a:off x="10598797" y="1181012"/>
                <a:ext cx="28800" cy="29880"/>
              </a:xfrm>
              <a:prstGeom prst="rect">
                <a:avLst/>
              </a:prstGeom>
            </p:spPr>
          </p:pic>
        </mc:Fallback>
      </mc:AlternateContent>
      <p:grpSp>
        <p:nvGrpSpPr>
          <p:cNvPr id="7" name="Agrupar 6">
            <a:extLst>
              <a:ext uri="{FF2B5EF4-FFF2-40B4-BE49-F238E27FC236}">
                <a16:creationId xmlns:a16="http://schemas.microsoft.com/office/drawing/2014/main" id="{EB66387A-9039-40C5-BB8C-E9605672EFFD}"/>
              </a:ext>
            </a:extLst>
          </p:cNvPr>
          <p:cNvGrpSpPr/>
          <p:nvPr/>
        </p:nvGrpSpPr>
        <p:grpSpPr>
          <a:xfrm>
            <a:off x="3146634" y="2856411"/>
            <a:ext cx="5898733" cy="795451"/>
            <a:chOff x="3155042" y="3498066"/>
            <a:chExt cx="6069151" cy="818432"/>
          </a:xfrm>
        </p:grpSpPr>
        <p:pic>
          <p:nvPicPr>
            <p:cNvPr id="8" name="Gráfico 7">
              <a:extLst>
                <a:ext uri="{FF2B5EF4-FFF2-40B4-BE49-F238E27FC236}">
                  <a16:creationId xmlns:a16="http://schemas.microsoft.com/office/drawing/2014/main" id="{5A37AE72-FEC0-4661-8207-5C8EAF6A95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55042" y="3498066"/>
              <a:ext cx="2940958" cy="818432"/>
            </a:xfrm>
            <a:prstGeom prst="rect">
              <a:avLst/>
            </a:prstGeom>
          </p:spPr>
        </p:pic>
        <p:cxnSp>
          <p:nvCxnSpPr>
            <p:cNvPr id="9" name="Conector reto 8">
              <a:extLst>
                <a:ext uri="{FF2B5EF4-FFF2-40B4-BE49-F238E27FC236}">
                  <a16:creationId xmlns:a16="http://schemas.microsoft.com/office/drawing/2014/main" id="{92D1C1D3-FC9C-4264-8B8D-7B12A96A2EE5}"/>
                </a:ext>
              </a:extLst>
            </p:cNvPr>
            <p:cNvCxnSpPr>
              <a:cxnSpLocks/>
            </p:cNvCxnSpPr>
            <p:nvPr/>
          </p:nvCxnSpPr>
          <p:spPr>
            <a:xfrm>
              <a:off x="6315261" y="3602464"/>
              <a:ext cx="2" cy="71403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Gráfico 9">
              <a:extLst>
                <a:ext uri="{FF2B5EF4-FFF2-40B4-BE49-F238E27FC236}">
                  <a16:creationId xmlns:a16="http://schemas.microsoft.com/office/drawing/2014/main" id="{D242E352-84F1-4FB6-BAF6-BD92A70F8C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37729" y="3602464"/>
              <a:ext cx="2686464" cy="714034"/>
            </a:xfrm>
            <a:prstGeom prst="rect">
              <a:avLst/>
            </a:prstGeom>
          </p:spPr>
        </p:pic>
      </p:grpSp>
    </p:spTree>
    <p:extLst>
      <p:ext uri="{BB962C8B-B14F-4D97-AF65-F5344CB8AC3E}">
        <p14:creationId xmlns:p14="http://schemas.microsoft.com/office/powerpoint/2010/main" val="1835896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223CBE7E-5472-5458-32C2-7A72435070E3}"/>
              </a:ext>
            </a:extLst>
          </p:cNvPr>
          <p:cNvSpPr txBox="1"/>
          <p:nvPr/>
        </p:nvSpPr>
        <p:spPr>
          <a:xfrm>
            <a:off x="1341140" y="1553895"/>
            <a:ext cx="9688245" cy="495185"/>
          </a:xfrm>
          <a:prstGeom prst="rect">
            <a:avLst/>
          </a:prstGeom>
          <a:noFill/>
        </p:spPr>
        <p:txBody>
          <a:bodyPr wrap="square" tIns="62342" rtlCol="0">
            <a:spAutoFit/>
          </a:bodyPr>
          <a:lstStyle/>
          <a:p>
            <a:pPr>
              <a:lnSpc>
                <a:spcPct val="150000"/>
              </a:lnSpc>
              <a:buClr>
                <a:srgbClr val="ED145B"/>
              </a:buClr>
              <a:buSzPct val="100000"/>
            </a:pPr>
            <a:r>
              <a:rPr lang="pt-BR" sz="1865" dirty="0">
                <a:solidFill>
                  <a:srgbClr val="960028"/>
                </a:solidFill>
                <a:latin typeface="Arial" panose="020B0604020202020204" pitchFamily="34" charset="0"/>
                <a:cs typeface="Arial" panose="020B0604020202020204" pitchFamily="34" charset="0"/>
              </a:rPr>
              <a:t>Target </a:t>
            </a:r>
            <a:r>
              <a:rPr lang="pt-BR" sz="1865" dirty="0" err="1">
                <a:solidFill>
                  <a:srgbClr val="960028"/>
                </a:solidFill>
                <a:latin typeface="Arial" panose="020B0604020202020204" pitchFamily="34" charset="0"/>
                <a:cs typeface="Arial" panose="020B0604020202020204" pitchFamily="34" charset="0"/>
              </a:rPr>
              <a:t>Encoding</a:t>
            </a:r>
            <a:endParaRPr lang="pt-BR" sz="1865" dirty="0">
              <a:solidFill>
                <a:srgbClr val="960028"/>
              </a:solidFill>
              <a:latin typeface="Arial" panose="020B0604020202020204" pitchFamily="34" charset="0"/>
              <a:cs typeface="Arial" panose="020B0604020202020204" pitchFamily="34" charset="0"/>
            </a:endParaRPr>
          </a:p>
        </p:txBody>
      </p:sp>
      <p:sp>
        <p:nvSpPr>
          <p:cNvPr id="4" name="CaixaDeTexto 3">
            <a:extLst>
              <a:ext uri="{FF2B5EF4-FFF2-40B4-BE49-F238E27FC236}">
                <a16:creationId xmlns:a16="http://schemas.microsoft.com/office/drawing/2014/main" id="{7419CB07-6D18-AE12-4BF7-8ADE27D6206C}"/>
              </a:ext>
            </a:extLst>
          </p:cNvPr>
          <p:cNvSpPr txBox="1"/>
          <p:nvPr/>
        </p:nvSpPr>
        <p:spPr>
          <a:xfrm>
            <a:off x="1894268" y="2350094"/>
            <a:ext cx="8697525" cy="2859437"/>
          </a:xfrm>
          <a:prstGeom prst="rect">
            <a:avLst/>
          </a:prstGeom>
          <a:noFill/>
        </p:spPr>
        <p:txBody>
          <a:bodyPr wrap="square">
            <a:spAutoFit/>
          </a:bodyPr>
          <a:lstStyle/>
          <a:p>
            <a:pPr marL="380648" indent="-380648" algn="just">
              <a:buFont typeface="Arial" panose="020B0604020202020204" pitchFamily="34" charset="0"/>
              <a:buChar char="•"/>
            </a:pPr>
            <a:r>
              <a:rPr lang="pt-BR" sz="1998" dirty="0">
                <a:solidFill>
                  <a:schemeClr val="bg1"/>
                </a:solidFill>
                <a:latin typeface="Arial" panose="020B0604020202020204" pitchFamily="34" charset="0"/>
                <a:cs typeface="Arial" panose="020B0604020202020204" pitchFamily="34" charset="0"/>
              </a:rPr>
              <a:t>Em uma tarefa de </a:t>
            </a:r>
            <a:r>
              <a:rPr lang="pt-BR" sz="1998" b="1" dirty="0">
                <a:solidFill>
                  <a:srgbClr val="960028"/>
                </a:solidFill>
                <a:latin typeface="Arial" panose="020B0604020202020204" pitchFamily="34" charset="0"/>
                <a:cs typeface="Arial" panose="020B0604020202020204" pitchFamily="34" charset="0"/>
              </a:rPr>
              <a:t>classificação binária</a:t>
            </a:r>
            <a:r>
              <a:rPr lang="pt-BR" sz="1998" dirty="0">
                <a:solidFill>
                  <a:schemeClr val="bg1"/>
                </a:solidFill>
                <a:latin typeface="Arial" panose="020B0604020202020204" pitchFamily="34" charset="0"/>
                <a:cs typeface="Arial" panose="020B0604020202020204" pitchFamily="34" charset="0"/>
              </a:rPr>
              <a:t>, a nova representação numérica corresponde a probabilidade do alvo ser de uma classe dado a categoria assumida pela </a:t>
            </a:r>
            <a:r>
              <a:rPr lang="pt-BR" sz="1998" dirty="0" err="1">
                <a:solidFill>
                  <a:schemeClr val="bg1"/>
                </a:solidFill>
                <a:latin typeface="Arial" panose="020B0604020202020204" pitchFamily="34" charset="0"/>
                <a:cs typeface="Arial" panose="020B0604020202020204" pitchFamily="34" charset="0"/>
              </a:rPr>
              <a:t>variavel</a:t>
            </a:r>
            <a:r>
              <a:rPr lang="pt-BR" sz="1998" dirty="0">
                <a:solidFill>
                  <a:schemeClr val="bg1"/>
                </a:solidFill>
                <a:latin typeface="Arial" panose="020B0604020202020204" pitchFamily="34" charset="0"/>
                <a:cs typeface="Arial" panose="020B0604020202020204" pitchFamily="34" charset="0"/>
              </a:rPr>
              <a:t> categórica (probabilidade de </a:t>
            </a:r>
            <a:r>
              <a:rPr lang="pt-BR" sz="1998" dirty="0" err="1">
                <a:solidFill>
                  <a:schemeClr val="bg1"/>
                </a:solidFill>
                <a:latin typeface="Arial" panose="020B0604020202020204" pitchFamily="34" charset="0"/>
                <a:cs typeface="Arial" panose="020B0604020202020204" pitchFamily="34" charset="0"/>
              </a:rPr>
              <a:t>alvo_y</a:t>
            </a:r>
            <a:r>
              <a:rPr lang="pt-BR" sz="1998" dirty="0">
                <a:solidFill>
                  <a:schemeClr val="bg1"/>
                </a:solidFill>
                <a:latin typeface="Arial" panose="020B0604020202020204" pitchFamily="34" charset="0"/>
                <a:cs typeface="Arial" panose="020B0604020202020204" pitchFamily="34" charset="0"/>
              </a:rPr>
              <a:t>=1 dado a </a:t>
            </a:r>
            <a:r>
              <a:rPr lang="pt-BR" sz="1998" dirty="0" err="1">
                <a:solidFill>
                  <a:schemeClr val="bg1"/>
                </a:solidFill>
                <a:latin typeface="Arial" panose="020B0604020202020204" pitchFamily="34" charset="0"/>
                <a:cs typeface="Arial" panose="020B0604020202020204" pitchFamily="34" charset="0"/>
              </a:rPr>
              <a:t>cor_x</a:t>
            </a:r>
            <a:r>
              <a:rPr lang="pt-BR" sz="1998" dirty="0">
                <a:solidFill>
                  <a:schemeClr val="bg1"/>
                </a:solidFill>
                <a:latin typeface="Arial" panose="020B0604020202020204" pitchFamily="34" charset="0"/>
                <a:cs typeface="Arial" panose="020B0604020202020204" pitchFamily="34" charset="0"/>
              </a:rPr>
              <a:t>=’branco’ por exemplo).</a:t>
            </a:r>
          </a:p>
          <a:p>
            <a:pPr marL="380648" indent="-380648" algn="just">
              <a:buFont typeface="Arial" panose="020B0604020202020204" pitchFamily="34" charset="0"/>
              <a:buChar char="•"/>
            </a:pPr>
            <a:endParaRPr lang="pt-BR" sz="1998" dirty="0">
              <a:solidFill>
                <a:schemeClr val="bg1"/>
              </a:solidFill>
              <a:latin typeface="Arial" panose="020B0604020202020204" pitchFamily="34" charset="0"/>
              <a:cs typeface="Arial" panose="020B0604020202020204" pitchFamily="34" charset="0"/>
            </a:endParaRPr>
          </a:p>
          <a:p>
            <a:pPr marL="380648" indent="-380648" algn="just">
              <a:buFont typeface="Arial" panose="020B0604020202020204" pitchFamily="34" charset="0"/>
              <a:buChar char="•"/>
            </a:pPr>
            <a:r>
              <a:rPr lang="pt-BR" sz="1998" dirty="0">
                <a:solidFill>
                  <a:schemeClr val="bg1"/>
                </a:solidFill>
                <a:latin typeface="Arial" panose="020B0604020202020204" pitchFamily="34" charset="0"/>
                <a:cs typeface="Arial" panose="020B0604020202020204" pitchFamily="34" charset="0"/>
              </a:rPr>
              <a:t>Em uma tarefa de </a:t>
            </a:r>
            <a:r>
              <a:rPr lang="pt-BR" sz="1998" b="1" dirty="0">
                <a:solidFill>
                  <a:srgbClr val="960028"/>
                </a:solidFill>
                <a:latin typeface="Arial" panose="020B0604020202020204" pitchFamily="34" charset="0"/>
                <a:cs typeface="Arial" panose="020B0604020202020204" pitchFamily="34" charset="0"/>
              </a:rPr>
              <a:t>regressão</a:t>
            </a:r>
            <a:r>
              <a:rPr lang="pt-BR" sz="1998" dirty="0">
                <a:solidFill>
                  <a:schemeClr val="bg1"/>
                </a:solidFill>
                <a:latin typeface="Arial" panose="020B0604020202020204" pitchFamily="34" charset="0"/>
                <a:cs typeface="Arial" panose="020B0604020202020204" pitchFamily="34" charset="0"/>
              </a:rPr>
              <a:t>, a nova representação numérica corresponde ao valor esperado para o alvo </a:t>
            </a:r>
            <a:r>
              <a:rPr lang="pt-BR" sz="1998" dirty="0" err="1">
                <a:solidFill>
                  <a:schemeClr val="bg1"/>
                </a:solidFill>
                <a:latin typeface="Arial" panose="020B0604020202020204" pitchFamily="34" charset="0"/>
                <a:cs typeface="Arial" panose="020B0604020202020204" pitchFamily="34" charset="0"/>
              </a:rPr>
              <a:t>y</a:t>
            </a:r>
            <a:r>
              <a:rPr lang="pt-BR" sz="1998" dirty="0">
                <a:solidFill>
                  <a:schemeClr val="bg1"/>
                </a:solidFill>
                <a:latin typeface="Arial" panose="020B0604020202020204" pitchFamily="34" charset="0"/>
                <a:cs typeface="Arial" panose="020B0604020202020204" pitchFamily="34" charset="0"/>
              </a:rPr>
              <a:t> dado a categoria assumida pela </a:t>
            </a:r>
            <a:r>
              <a:rPr lang="pt-BR" sz="1998" dirty="0" err="1">
                <a:solidFill>
                  <a:schemeClr val="bg1"/>
                </a:solidFill>
                <a:latin typeface="Arial" panose="020B0604020202020204" pitchFamily="34" charset="0"/>
                <a:cs typeface="Arial" panose="020B0604020202020204" pitchFamily="34" charset="0"/>
              </a:rPr>
              <a:t>variavel</a:t>
            </a:r>
            <a:r>
              <a:rPr lang="pt-BR" sz="1998" dirty="0">
                <a:solidFill>
                  <a:schemeClr val="bg1"/>
                </a:solidFill>
                <a:latin typeface="Arial" panose="020B0604020202020204" pitchFamily="34" charset="0"/>
                <a:cs typeface="Arial" panose="020B0604020202020204" pitchFamily="34" charset="0"/>
              </a:rPr>
              <a:t> categórica (</a:t>
            </a:r>
            <a:r>
              <a:rPr lang="pt-BR" sz="1998" dirty="0" err="1">
                <a:solidFill>
                  <a:schemeClr val="bg1"/>
                </a:solidFill>
                <a:latin typeface="Arial" panose="020B0604020202020204" pitchFamily="34" charset="0"/>
                <a:cs typeface="Arial" panose="020B0604020202020204" pitchFamily="34" charset="0"/>
              </a:rPr>
              <a:t>preço_carro_y</a:t>
            </a:r>
            <a:r>
              <a:rPr lang="pt-BR" sz="1998" dirty="0">
                <a:solidFill>
                  <a:schemeClr val="bg1"/>
                </a:solidFill>
                <a:latin typeface="Arial" panose="020B0604020202020204" pitchFamily="34" charset="0"/>
                <a:cs typeface="Arial" panose="020B0604020202020204" pitchFamily="34" charset="0"/>
              </a:rPr>
              <a:t>=12.7 dado que </a:t>
            </a:r>
            <a:r>
              <a:rPr lang="pt-BR" sz="1998" dirty="0" err="1">
                <a:solidFill>
                  <a:schemeClr val="bg1"/>
                </a:solidFill>
                <a:latin typeface="Arial" panose="020B0604020202020204" pitchFamily="34" charset="0"/>
                <a:cs typeface="Arial" panose="020B0604020202020204" pitchFamily="34" charset="0"/>
              </a:rPr>
              <a:t>cor_x</a:t>
            </a:r>
            <a:r>
              <a:rPr lang="pt-BR" sz="1998" dirty="0">
                <a:solidFill>
                  <a:schemeClr val="bg1"/>
                </a:solidFill>
                <a:latin typeface="Arial" panose="020B0604020202020204" pitchFamily="34" charset="0"/>
                <a:cs typeface="Arial" panose="020B0604020202020204" pitchFamily="34" charset="0"/>
              </a:rPr>
              <a:t>=’branco’ por exemplo).</a:t>
            </a:r>
          </a:p>
        </p:txBody>
      </p:sp>
      <p:sp>
        <p:nvSpPr>
          <p:cNvPr id="3" name="Title 1">
            <a:extLst>
              <a:ext uri="{FF2B5EF4-FFF2-40B4-BE49-F238E27FC236}">
                <a16:creationId xmlns:a16="http://schemas.microsoft.com/office/drawing/2014/main" id="{6363BABD-B2FD-7E94-6281-B0E2BB4C26EF}"/>
              </a:ext>
            </a:extLst>
          </p:cNvPr>
          <p:cNvSpPr txBox="1">
            <a:spLocks/>
          </p:cNvSpPr>
          <p:nvPr/>
        </p:nvSpPr>
        <p:spPr>
          <a:xfrm>
            <a:off x="2730120" y="532840"/>
            <a:ext cx="7056438" cy="504825"/>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EBE6E1"/>
                </a:solidFill>
                <a:latin typeface="Gotham HTF Book" pitchFamily="50" charset="0"/>
                <a:ea typeface="+mj-ea"/>
                <a:cs typeface="+mj-cs"/>
              </a:defRPr>
            </a:lvl1pPr>
          </a:lstStyle>
          <a:p>
            <a:pPr algn="ctr"/>
            <a:r>
              <a:rPr lang="pt-BR" altLang="pt-BR" sz="3200" dirty="0">
                <a:solidFill>
                  <a:schemeClr val="bg1"/>
                </a:solidFill>
              </a:rPr>
              <a:t>TRANSFORMAÇÃO DE DADOS CATEGÓRICOS (ENCODING)</a:t>
            </a:r>
          </a:p>
        </p:txBody>
      </p:sp>
    </p:spTree>
    <p:extLst>
      <p:ext uri="{BB962C8B-B14F-4D97-AF65-F5344CB8AC3E}">
        <p14:creationId xmlns:p14="http://schemas.microsoft.com/office/powerpoint/2010/main" val="328308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223CBE7E-5472-5458-32C2-7A72435070E3}"/>
              </a:ext>
            </a:extLst>
          </p:cNvPr>
          <p:cNvSpPr txBox="1"/>
          <p:nvPr/>
        </p:nvSpPr>
        <p:spPr>
          <a:xfrm>
            <a:off x="1341140" y="1553895"/>
            <a:ext cx="9688245" cy="495185"/>
          </a:xfrm>
          <a:prstGeom prst="rect">
            <a:avLst/>
          </a:prstGeom>
          <a:noFill/>
        </p:spPr>
        <p:txBody>
          <a:bodyPr wrap="square" tIns="62342" rtlCol="0">
            <a:spAutoFit/>
          </a:bodyPr>
          <a:lstStyle/>
          <a:p>
            <a:pPr>
              <a:lnSpc>
                <a:spcPct val="150000"/>
              </a:lnSpc>
              <a:buClr>
                <a:srgbClr val="ED145B"/>
              </a:buClr>
              <a:buSzPct val="100000"/>
            </a:pPr>
            <a:r>
              <a:rPr lang="pt-BR" sz="1865" dirty="0">
                <a:solidFill>
                  <a:srgbClr val="960028"/>
                </a:solidFill>
                <a:latin typeface="Arial" panose="020B0604020202020204" pitchFamily="34" charset="0"/>
                <a:cs typeface="Arial" panose="020B0604020202020204" pitchFamily="34" charset="0"/>
              </a:rPr>
              <a:t>Target </a:t>
            </a:r>
            <a:r>
              <a:rPr lang="pt-BR" sz="1865" dirty="0" err="1">
                <a:solidFill>
                  <a:srgbClr val="960028"/>
                </a:solidFill>
                <a:latin typeface="Arial" panose="020B0604020202020204" pitchFamily="34" charset="0"/>
                <a:cs typeface="Arial" panose="020B0604020202020204" pitchFamily="34" charset="0"/>
              </a:rPr>
              <a:t>Encoding</a:t>
            </a:r>
            <a:r>
              <a:rPr lang="pt-BR" sz="1865" dirty="0">
                <a:solidFill>
                  <a:srgbClr val="960028"/>
                </a:solidFill>
                <a:latin typeface="Arial" panose="020B0604020202020204" pitchFamily="34" charset="0"/>
                <a:cs typeface="Arial" panose="020B0604020202020204" pitchFamily="34" charset="0"/>
              </a:rPr>
              <a:t> - Regressão</a:t>
            </a:r>
          </a:p>
        </p:txBody>
      </p:sp>
      <p:pic>
        <p:nvPicPr>
          <p:cNvPr id="7" name="Gráfico 6">
            <a:extLst>
              <a:ext uri="{FF2B5EF4-FFF2-40B4-BE49-F238E27FC236}">
                <a16:creationId xmlns:a16="http://schemas.microsoft.com/office/drawing/2014/main" id="{0FB9F8F1-2F22-8076-20A4-D3078BABA2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70490" y="2161420"/>
            <a:ext cx="5384058" cy="4315165"/>
          </a:xfrm>
          <a:prstGeom prst="rect">
            <a:avLst/>
          </a:prstGeom>
        </p:spPr>
      </p:pic>
      <p:sp>
        <p:nvSpPr>
          <p:cNvPr id="8" name="AutoShape 8">
            <a:extLst>
              <a:ext uri="{FF2B5EF4-FFF2-40B4-BE49-F238E27FC236}">
                <a16:creationId xmlns:a16="http://schemas.microsoft.com/office/drawing/2014/main" id="{60318758-E713-E94A-67A6-9748EEC36C91}"/>
              </a:ext>
            </a:extLst>
          </p:cNvPr>
          <p:cNvSpPr>
            <a:spLocks noChangeAspect="1" noChangeArrowheads="1"/>
          </p:cNvSpPr>
          <p:nvPr/>
        </p:nvSpPr>
        <p:spPr bwMode="auto">
          <a:xfrm>
            <a:off x="6671846" y="3418857"/>
            <a:ext cx="450639" cy="4506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807" tIns="60904" rIns="121807" bIns="60904" numCol="1" anchor="t" anchorCtr="0" compatLnSpc="1">
            <a:prstTxWarp prst="textNoShape">
              <a:avLst/>
            </a:prstTxWarp>
          </a:bodyPr>
          <a:lstStyle/>
          <a:p>
            <a:endParaRPr lang="pt-BR" sz="2398"/>
          </a:p>
        </p:txBody>
      </p:sp>
      <p:cxnSp>
        <p:nvCxnSpPr>
          <p:cNvPr id="10" name="Conector Reto 9">
            <a:extLst>
              <a:ext uri="{FF2B5EF4-FFF2-40B4-BE49-F238E27FC236}">
                <a16:creationId xmlns:a16="http://schemas.microsoft.com/office/drawing/2014/main" id="{5672A916-2342-2770-DF69-281E806C2ADF}"/>
              </a:ext>
            </a:extLst>
          </p:cNvPr>
          <p:cNvCxnSpPr/>
          <p:nvPr/>
        </p:nvCxnSpPr>
        <p:spPr>
          <a:xfrm>
            <a:off x="5102456" y="3185253"/>
            <a:ext cx="649152" cy="12983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ector Reto 11">
            <a:extLst>
              <a:ext uri="{FF2B5EF4-FFF2-40B4-BE49-F238E27FC236}">
                <a16:creationId xmlns:a16="http://schemas.microsoft.com/office/drawing/2014/main" id="{00DBDECD-53B1-2222-93FE-BD34E8A90F98}"/>
              </a:ext>
            </a:extLst>
          </p:cNvPr>
          <p:cNvCxnSpPr/>
          <p:nvPr/>
        </p:nvCxnSpPr>
        <p:spPr>
          <a:xfrm flipV="1">
            <a:off x="5051399" y="4483558"/>
            <a:ext cx="700209" cy="4905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ector Reto 13">
            <a:extLst>
              <a:ext uri="{FF2B5EF4-FFF2-40B4-BE49-F238E27FC236}">
                <a16:creationId xmlns:a16="http://schemas.microsoft.com/office/drawing/2014/main" id="{DEE335C2-5308-99B1-6A64-7866888F7D51}"/>
              </a:ext>
            </a:extLst>
          </p:cNvPr>
          <p:cNvCxnSpPr/>
          <p:nvPr/>
        </p:nvCxnSpPr>
        <p:spPr>
          <a:xfrm flipV="1">
            <a:off x="5051399" y="4508083"/>
            <a:ext cx="700209" cy="3328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ector Reto 15">
            <a:extLst>
              <a:ext uri="{FF2B5EF4-FFF2-40B4-BE49-F238E27FC236}">
                <a16:creationId xmlns:a16="http://schemas.microsoft.com/office/drawing/2014/main" id="{B962ABE7-289A-3015-0482-E77165D31B4F}"/>
              </a:ext>
            </a:extLst>
          </p:cNvPr>
          <p:cNvCxnSpPr/>
          <p:nvPr/>
        </p:nvCxnSpPr>
        <p:spPr>
          <a:xfrm flipV="1">
            <a:off x="5051399" y="4508084"/>
            <a:ext cx="700209" cy="1674941"/>
          </a:xfrm>
          <a:prstGeom prst="line">
            <a:avLst/>
          </a:prstGeom>
        </p:spPr>
        <p:style>
          <a:lnRef idx="2">
            <a:schemeClr val="accent1"/>
          </a:lnRef>
          <a:fillRef idx="0">
            <a:schemeClr val="accent1"/>
          </a:fillRef>
          <a:effectRef idx="1">
            <a:schemeClr val="accent1"/>
          </a:effectRef>
          <a:fontRef idx="minor">
            <a:schemeClr val="tx1"/>
          </a:fontRef>
        </p:style>
      </p:cxnSp>
      <p:sp>
        <p:nvSpPr>
          <p:cNvPr id="17" name="CaixaDeTexto 16">
            <a:extLst>
              <a:ext uri="{FF2B5EF4-FFF2-40B4-BE49-F238E27FC236}">
                <a16:creationId xmlns:a16="http://schemas.microsoft.com/office/drawing/2014/main" id="{CC22D299-0DD8-F642-452D-0CEA69C8E471}"/>
              </a:ext>
            </a:extLst>
          </p:cNvPr>
          <p:cNvSpPr txBox="1"/>
          <p:nvPr/>
        </p:nvSpPr>
        <p:spPr>
          <a:xfrm>
            <a:off x="5802664" y="4245028"/>
            <a:ext cx="963727" cy="685838"/>
          </a:xfrm>
          <a:prstGeom prst="rect">
            <a:avLst/>
          </a:prstGeom>
          <a:noFill/>
        </p:spPr>
        <p:txBody>
          <a:bodyPr wrap="square" rtlCol="0">
            <a:spAutoFit/>
          </a:bodyPr>
          <a:lstStyle/>
          <a:p>
            <a:r>
              <a:rPr lang="pt-BR" sz="1865" dirty="0" err="1"/>
              <a:t>Mean</a:t>
            </a:r>
            <a:endParaRPr lang="pt-BR" sz="1865" dirty="0"/>
          </a:p>
          <a:p>
            <a:pPr algn="ctr"/>
            <a:r>
              <a:rPr lang="pt-BR" sz="1865" dirty="0"/>
              <a:t>-0.03</a:t>
            </a:r>
          </a:p>
        </p:txBody>
      </p:sp>
      <p:cxnSp>
        <p:nvCxnSpPr>
          <p:cNvPr id="19" name="Conector de Seta Reta 18">
            <a:extLst>
              <a:ext uri="{FF2B5EF4-FFF2-40B4-BE49-F238E27FC236}">
                <a16:creationId xmlns:a16="http://schemas.microsoft.com/office/drawing/2014/main" id="{070B71B9-1CCA-2BF7-E609-807D12298770}"/>
              </a:ext>
            </a:extLst>
          </p:cNvPr>
          <p:cNvCxnSpPr/>
          <p:nvPr/>
        </p:nvCxnSpPr>
        <p:spPr>
          <a:xfrm flipV="1">
            <a:off x="6619574" y="3243605"/>
            <a:ext cx="563998" cy="12399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ector de Seta Reta 20">
            <a:extLst>
              <a:ext uri="{FF2B5EF4-FFF2-40B4-BE49-F238E27FC236}">
                <a16:creationId xmlns:a16="http://schemas.microsoft.com/office/drawing/2014/main" id="{E5DA7492-F756-7E7C-AC43-68CCC312B336}"/>
              </a:ext>
            </a:extLst>
          </p:cNvPr>
          <p:cNvCxnSpPr/>
          <p:nvPr/>
        </p:nvCxnSpPr>
        <p:spPr>
          <a:xfrm>
            <a:off x="6614528" y="4469524"/>
            <a:ext cx="569044" cy="385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ector de Seta Reta 22">
            <a:extLst>
              <a:ext uri="{FF2B5EF4-FFF2-40B4-BE49-F238E27FC236}">
                <a16:creationId xmlns:a16="http://schemas.microsoft.com/office/drawing/2014/main" id="{FB9A9692-6FBA-179E-A9C5-1CEDB0B929C0}"/>
              </a:ext>
            </a:extLst>
          </p:cNvPr>
          <p:cNvCxnSpPr/>
          <p:nvPr/>
        </p:nvCxnSpPr>
        <p:spPr>
          <a:xfrm>
            <a:off x="6614528" y="4483559"/>
            <a:ext cx="569044" cy="3573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ector de Seta Reta 24">
            <a:extLst>
              <a:ext uri="{FF2B5EF4-FFF2-40B4-BE49-F238E27FC236}">
                <a16:creationId xmlns:a16="http://schemas.microsoft.com/office/drawing/2014/main" id="{FAE88594-837F-4FF1-27BE-6C9F86132EB4}"/>
              </a:ext>
            </a:extLst>
          </p:cNvPr>
          <p:cNvCxnSpPr>
            <a:stCxn id="17" idx="3"/>
          </p:cNvCxnSpPr>
          <p:nvPr/>
        </p:nvCxnSpPr>
        <p:spPr>
          <a:xfrm>
            <a:off x="6766391" y="4587947"/>
            <a:ext cx="417181" cy="15715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itle 1">
            <a:extLst>
              <a:ext uri="{FF2B5EF4-FFF2-40B4-BE49-F238E27FC236}">
                <a16:creationId xmlns:a16="http://schemas.microsoft.com/office/drawing/2014/main" id="{3F170F72-205D-7612-8277-B7C789FBC7F4}"/>
              </a:ext>
            </a:extLst>
          </p:cNvPr>
          <p:cNvSpPr txBox="1">
            <a:spLocks/>
          </p:cNvSpPr>
          <p:nvPr/>
        </p:nvSpPr>
        <p:spPr>
          <a:xfrm>
            <a:off x="2730120" y="532840"/>
            <a:ext cx="7056438" cy="504825"/>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EBE6E1"/>
                </a:solidFill>
                <a:latin typeface="Gotham HTF Book" pitchFamily="50" charset="0"/>
                <a:ea typeface="+mj-ea"/>
                <a:cs typeface="+mj-cs"/>
              </a:defRPr>
            </a:lvl1pPr>
          </a:lstStyle>
          <a:p>
            <a:pPr algn="ctr"/>
            <a:r>
              <a:rPr lang="pt-BR" altLang="pt-BR" sz="3200" dirty="0">
                <a:solidFill>
                  <a:schemeClr val="bg1"/>
                </a:solidFill>
              </a:rPr>
              <a:t>TRANSFORMAÇÃO DE DADOS CATEGÓRICOS (ENCODING)</a:t>
            </a:r>
          </a:p>
        </p:txBody>
      </p:sp>
    </p:spTree>
    <p:extLst>
      <p:ext uri="{BB962C8B-B14F-4D97-AF65-F5344CB8AC3E}">
        <p14:creationId xmlns:p14="http://schemas.microsoft.com/office/powerpoint/2010/main" val="63148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223CBE7E-5472-5458-32C2-7A72435070E3}"/>
              </a:ext>
            </a:extLst>
          </p:cNvPr>
          <p:cNvSpPr txBox="1"/>
          <p:nvPr/>
        </p:nvSpPr>
        <p:spPr>
          <a:xfrm>
            <a:off x="1341140" y="1553895"/>
            <a:ext cx="9688245" cy="495185"/>
          </a:xfrm>
          <a:prstGeom prst="rect">
            <a:avLst/>
          </a:prstGeom>
          <a:noFill/>
        </p:spPr>
        <p:txBody>
          <a:bodyPr wrap="square" tIns="62342" rtlCol="0">
            <a:spAutoFit/>
          </a:bodyPr>
          <a:lstStyle/>
          <a:p>
            <a:pPr>
              <a:lnSpc>
                <a:spcPct val="150000"/>
              </a:lnSpc>
              <a:buClr>
                <a:srgbClr val="ED145B"/>
              </a:buClr>
              <a:buSzPct val="100000"/>
            </a:pPr>
            <a:r>
              <a:rPr lang="pt-BR" sz="1865" dirty="0">
                <a:solidFill>
                  <a:srgbClr val="960028"/>
                </a:solidFill>
                <a:latin typeface="Arial" panose="020B0604020202020204" pitchFamily="34" charset="0"/>
                <a:cs typeface="Arial" panose="020B0604020202020204" pitchFamily="34" charset="0"/>
              </a:rPr>
              <a:t>Target </a:t>
            </a:r>
            <a:r>
              <a:rPr lang="pt-BR" sz="1865" dirty="0" err="1">
                <a:solidFill>
                  <a:srgbClr val="960028"/>
                </a:solidFill>
                <a:latin typeface="Arial" panose="020B0604020202020204" pitchFamily="34" charset="0"/>
                <a:cs typeface="Arial" panose="020B0604020202020204" pitchFamily="34" charset="0"/>
              </a:rPr>
              <a:t>Encoding</a:t>
            </a:r>
            <a:r>
              <a:rPr lang="pt-BR" sz="1865" dirty="0">
                <a:solidFill>
                  <a:srgbClr val="960028"/>
                </a:solidFill>
                <a:latin typeface="Arial" panose="020B0604020202020204" pitchFamily="34" charset="0"/>
                <a:cs typeface="Arial" panose="020B0604020202020204" pitchFamily="34" charset="0"/>
              </a:rPr>
              <a:t> – Target </a:t>
            </a:r>
            <a:r>
              <a:rPr lang="pt-BR" sz="1865" dirty="0" err="1">
                <a:solidFill>
                  <a:srgbClr val="960028"/>
                </a:solidFill>
                <a:latin typeface="Arial" panose="020B0604020202020204" pitchFamily="34" charset="0"/>
                <a:cs typeface="Arial" panose="020B0604020202020204" pitchFamily="34" charset="0"/>
              </a:rPr>
              <a:t>Leakage</a:t>
            </a:r>
            <a:endParaRPr lang="pt-BR" sz="1865" dirty="0">
              <a:solidFill>
                <a:srgbClr val="960028"/>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255426CF-6F81-4D21-0BA5-C943D02977DD}"/>
              </a:ext>
            </a:extLst>
          </p:cNvPr>
          <p:cNvSpPr txBox="1">
            <a:spLocks/>
          </p:cNvSpPr>
          <p:nvPr/>
        </p:nvSpPr>
        <p:spPr>
          <a:xfrm>
            <a:off x="2730120" y="532840"/>
            <a:ext cx="7056438" cy="504825"/>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EBE6E1"/>
                </a:solidFill>
                <a:latin typeface="Gotham HTF Book" pitchFamily="50" charset="0"/>
                <a:ea typeface="+mj-ea"/>
                <a:cs typeface="+mj-cs"/>
              </a:defRPr>
            </a:lvl1pPr>
          </a:lstStyle>
          <a:p>
            <a:pPr algn="ctr"/>
            <a:r>
              <a:rPr lang="pt-BR" altLang="pt-BR" sz="3200" dirty="0">
                <a:solidFill>
                  <a:schemeClr val="bg1"/>
                </a:solidFill>
              </a:rPr>
              <a:t>TRANSFORMAÇÃO DE DADOS CATEGÓRICOS (ENCODING)</a:t>
            </a:r>
          </a:p>
        </p:txBody>
      </p:sp>
      <p:sp>
        <p:nvSpPr>
          <p:cNvPr id="6" name="CaixaDeTexto 5">
            <a:extLst>
              <a:ext uri="{FF2B5EF4-FFF2-40B4-BE49-F238E27FC236}">
                <a16:creationId xmlns:a16="http://schemas.microsoft.com/office/drawing/2014/main" id="{A698A4D7-3C65-3176-8510-326E15DCDDD6}"/>
              </a:ext>
            </a:extLst>
          </p:cNvPr>
          <p:cNvSpPr txBox="1"/>
          <p:nvPr/>
        </p:nvSpPr>
        <p:spPr>
          <a:xfrm>
            <a:off x="1480928" y="4905684"/>
            <a:ext cx="10098157" cy="1600438"/>
          </a:xfrm>
          <a:prstGeom prst="rect">
            <a:avLst/>
          </a:prstGeom>
          <a:noFill/>
        </p:spPr>
        <p:txBody>
          <a:bodyPr wrap="square">
            <a:spAutoFit/>
          </a:bodyPr>
          <a:lstStyle/>
          <a:p>
            <a:endParaRPr lang="pt-BR" sz="1400" dirty="0">
              <a:solidFill>
                <a:schemeClr val="bg1"/>
              </a:solidFill>
            </a:endParaRPr>
          </a:p>
          <a:p>
            <a:r>
              <a:rPr lang="pt-BR" sz="1400" b="1" dirty="0">
                <a:solidFill>
                  <a:schemeClr val="bg1"/>
                </a:solidFill>
              </a:rPr>
              <a:t>Target </a:t>
            </a:r>
            <a:r>
              <a:rPr lang="pt-BR" sz="1400" b="1" dirty="0" err="1">
                <a:solidFill>
                  <a:schemeClr val="bg1"/>
                </a:solidFill>
              </a:rPr>
              <a:t>Leakage</a:t>
            </a:r>
            <a:r>
              <a:rPr lang="pt-BR" sz="1400" dirty="0">
                <a:solidFill>
                  <a:schemeClr val="bg1"/>
                </a:solidFill>
              </a:rPr>
              <a:t> ocorre quando informações do target (variável dependente) vazam para as variáveis independentes (</a:t>
            </a:r>
            <a:r>
              <a:rPr lang="pt-BR" sz="1400" dirty="0" err="1">
                <a:solidFill>
                  <a:schemeClr val="bg1"/>
                </a:solidFill>
              </a:rPr>
              <a:t>features</a:t>
            </a:r>
            <a:r>
              <a:rPr lang="pt-BR" sz="1400" dirty="0">
                <a:solidFill>
                  <a:schemeClr val="bg1"/>
                </a:solidFill>
              </a:rPr>
              <a:t>) durante o processo de treinamento, causando uma "fuga" de dados que resulta em um modelo </a:t>
            </a:r>
            <a:r>
              <a:rPr lang="pt-BR" sz="1400" dirty="0" err="1">
                <a:solidFill>
                  <a:schemeClr val="bg1"/>
                </a:solidFill>
              </a:rPr>
              <a:t>superajustado</a:t>
            </a:r>
            <a:r>
              <a:rPr lang="pt-BR" sz="1400" dirty="0">
                <a:solidFill>
                  <a:schemeClr val="bg1"/>
                </a:solidFill>
              </a:rPr>
              <a:t> (</a:t>
            </a:r>
            <a:r>
              <a:rPr lang="pt-BR" sz="1400" dirty="0" err="1">
                <a:solidFill>
                  <a:schemeClr val="bg1"/>
                </a:solidFill>
              </a:rPr>
              <a:t>overfitting</a:t>
            </a:r>
            <a:r>
              <a:rPr lang="pt-BR" sz="1400" dirty="0">
                <a:solidFill>
                  <a:schemeClr val="bg1"/>
                </a:solidFill>
              </a:rPr>
              <a:t>). </a:t>
            </a:r>
          </a:p>
          <a:p>
            <a:endParaRPr lang="pt-BR" sz="1400" dirty="0">
              <a:solidFill>
                <a:schemeClr val="bg1"/>
              </a:solidFill>
            </a:endParaRPr>
          </a:p>
          <a:p>
            <a:r>
              <a:rPr lang="pt-BR" sz="1400" dirty="0">
                <a:solidFill>
                  <a:schemeClr val="bg1"/>
                </a:solidFill>
              </a:rPr>
              <a:t>Em outras palavras, o modelo tem acesso a informações do target de forma implícita, o que pode levar a previsões extremamente precisas durante o treinamento, mas com baixo desempenho em dados não vistos, já que o modelo está "trapaceando" ao usar dados do futuro para fazer previsões.</a:t>
            </a:r>
          </a:p>
        </p:txBody>
      </p:sp>
      <p:pic>
        <p:nvPicPr>
          <p:cNvPr id="7" name="Imagem 6">
            <a:extLst>
              <a:ext uri="{FF2B5EF4-FFF2-40B4-BE49-F238E27FC236}">
                <a16:creationId xmlns:a16="http://schemas.microsoft.com/office/drawing/2014/main" id="{E0F6D362-3B98-C3DD-5FFF-184A3FD32F49}"/>
              </a:ext>
            </a:extLst>
          </p:cNvPr>
          <p:cNvPicPr>
            <a:picLocks noChangeAspect="1"/>
          </p:cNvPicPr>
          <p:nvPr/>
        </p:nvPicPr>
        <p:blipFill>
          <a:blip r:embed="rId3"/>
          <a:stretch>
            <a:fillRect/>
          </a:stretch>
        </p:blipFill>
        <p:spPr>
          <a:xfrm>
            <a:off x="3187810" y="2276146"/>
            <a:ext cx="6684394" cy="2611783"/>
          </a:xfrm>
          <a:prstGeom prst="rect">
            <a:avLst/>
          </a:prstGeom>
        </p:spPr>
      </p:pic>
      <p:sp>
        <p:nvSpPr>
          <p:cNvPr id="9" name="CaixaDeTexto 8">
            <a:extLst>
              <a:ext uri="{FF2B5EF4-FFF2-40B4-BE49-F238E27FC236}">
                <a16:creationId xmlns:a16="http://schemas.microsoft.com/office/drawing/2014/main" id="{B62C2142-79D9-0A2F-3ADD-C7580E31B57B}"/>
              </a:ext>
            </a:extLst>
          </p:cNvPr>
          <p:cNvSpPr txBox="1"/>
          <p:nvPr/>
        </p:nvSpPr>
        <p:spPr>
          <a:xfrm>
            <a:off x="6576652" y="1553895"/>
            <a:ext cx="5138533" cy="646331"/>
          </a:xfrm>
          <a:prstGeom prst="rect">
            <a:avLst/>
          </a:prstGeom>
          <a:noFill/>
        </p:spPr>
        <p:txBody>
          <a:bodyPr wrap="square">
            <a:spAutoFit/>
          </a:bodyPr>
          <a:lstStyle/>
          <a:p>
            <a:r>
              <a:rPr lang="pt-BR" dirty="0">
                <a:solidFill>
                  <a:schemeClr val="bg1"/>
                </a:solidFill>
              </a:rPr>
              <a:t>https://</a:t>
            </a:r>
            <a:r>
              <a:rPr lang="pt-BR" dirty="0" err="1">
                <a:solidFill>
                  <a:schemeClr val="bg1"/>
                </a:solidFill>
              </a:rPr>
              <a:t>downloads.alteryx.com</a:t>
            </a:r>
            <a:r>
              <a:rPr lang="pt-BR" dirty="0">
                <a:solidFill>
                  <a:schemeClr val="bg1"/>
                </a:solidFill>
              </a:rPr>
              <a:t>/</a:t>
            </a:r>
            <a:r>
              <a:rPr lang="pt-BR" dirty="0" err="1">
                <a:solidFill>
                  <a:schemeClr val="bg1"/>
                </a:solidFill>
              </a:rPr>
              <a:t>betawh_xnext</a:t>
            </a:r>
            <a:r>
              <a:rPr lang="pt-BR" dirty="0">
                <a:solidFill>
                  <a:schemeClr val="bg1"/>
                </a:solidFill>
              </a:rPr>
              <a:t>/</a:t>
            </a:r>
            <a:r>
              <a:rPr lang="pt-BR" dirty="0" err="1">
                <a:solidFill>
                  <a:schemeClr val="bg1"/>
                </a:solidFill>
              </a:rPr>
              <a:t>MachineLearning</a:t>
            </a:r>
            <a:r>
              <a:rPr lang="pt-BR" dirty="0">
                <a:solidFill>
                  <a:schemeClr val="bg1"/>
                </a:solidFill>
              </a:rPr>
              <a:t>/</a:t>
            </a:r>
            <a:r>
              <a:rPr lang="pt-BR" dirty="0" err="1">
                <a:solidFill>
                  <a:schemeClr val="bg1"/>
                </a:solidFill>
              </a:rPr>
              <a:t>MLTargetLeakage.htm</a:t>
            </a:r>
            <a:endParaRPr lang="pt-BR" dirty="0">
              <a:solidFill>
                <a:schemeClr val="bg1"/>
              </a:solidFill>
            </a:endParaRPr>
          </a:p>
        </p:txBody>
      </p:sp>
    </p:spTree>
    <p:extLst>
      <p:ext uri="{BB962C8B-B14F-4D97-AF65-F5344CB8AC3E}">
        <p14:creationId xmlns:p14="http://schemas.microsoft.com/office/powerpoint/2010/main" val="2398380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itle 1">
            <a:extLst>
              <a:ext uri="{FF2B5EF4-FFF2-40B4-BE49-F238E27FC236}">
                <a16:creationId xmlns:a16="http://schemas.microsoft.com/office/drawing/2014/main" id="{644F2CA3-6C91-4066-7612-4ED254E0F42B}"/>
              </a:ext>
            </a:extLst>
          </p:cNvPr>
          <p:cNvSpPr>
            <a:spLocks noGrp="1"/>
          </p:cNvSpPr>
          <p:nvPr>
            <p:ph type="ctrTitle"/>
          </p:nvPr>
        </p:nvSpPr>
        <p:spPr>
          <a:xfrm>
            <a:off x="2567781" y="825743"/>
            <a:ext cx="7056438" cy="504825"/>
          </a:xfrm>
        </p:spPr>
        <p:txBody>
          <a:bodyPr>
            <a:noAutofit/>
          </a:bodyPr>
          <a:lstStyle/>
          <a:p>
            <a:r>
              <a:rPr lang="pt-BR" altLang="pt-BR" sz="3200" dirty="0">
                <a:solidFill>
                  <a:schemeClr val="bg1"/>
                </a:solidFill>
              </a:rPr>
              <a:t>PONTOS CHAVE</a:t>
            </a:r>
          </a:p>
        </p:txBody>
      </p:sp>
      <p:sp>
        <p:nvSpPr>
          <p:cNvPr id="2" name="CaixaDeTexto 2">
            <a:extLst>
              <a:ext uri="{FF2B5EF4-FFF2-40B4-BE49-F238E27FC236}">
                <a16:creationId xmlns:a16="http://schemas.microsoft.com/office/drawing/2014/main" id="{28379263-D7CD-E085-4C15-6E445EC8DE4A}"/>
              </a:ext>
            </a:extLst>
          </p:cNvPr>
          <p:cNvSpPr txBox="1">
            <a:spLocks noChangeArrowheads="1"/>
          </p:cNvSpPr>
          <p:nvPr/>
        </p:nvSpPr>
        <p:spPr bwMode="auto">
          <a:xfrm>
            <a:off x="1096417" y="2028616"/>
            <a:ext cx="9999166"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buNone/>
            </a:pPr>
            <a:r>
              <a:rPr lang="pt-BR" sz="2000" b="1" dirty="0" err="1">
                <a:solidFill>
                  <a:schemeClr val="bg1"/>
                </a:solidFill>
              </a:rPr>
              <a:t>Encoding</a:t>
            </a:r>
            <a:r>
              <a:rPr lang="pt-BR" sz="2000" dirty="0">
                <a:solidFill>
                  <a:schemeClr val="bg1"/>
                </a:solidFill>
              </a:rPr>
              <a:t> transforma variáveis categóricas em valores numéricos para modelos de </a:t>
            </a:r>
            <a:r>
              <a:rPr lang="pt-BR" sz="2000" dirty="0" err="1">
                <a:solidFill>
                  <a:schemeClr val="bg1"/>
                </a:solidFill>
              </a:rPr>
              <a:t>machine</a:t>
            </a:r>
            <a:r>
              <a:rPr lang="pt-BR" sz="2000" dirty="0">
                <a:solidFill>
                  <a:schemeClr val="bg1"/>
                </a:solidFill>
              </a:rPr>
              <a:t> </a:t>
            </a:r>
            <a:r>
              <a:rPr lang="pt-BR" sz="2000" dirty="0" err="1">
                <a:solidFill>
                  <a:schemeClr val="bg1"/>
                </a:solidFill>
              </a:rPr>
              <a:t>learning</a:t>
            </a:r>
            <a:r>
              <a:rPr lang="pt-BR" sz="2000" dirty="0">
                <a:solidFill>
                  <a:schemeClr val="bg1"/>
                </a:solidFill>
              </a:rPr>
              <a:t>. Métodos comuns incluem </a:t>
            </a:r>
            <a:r>
              <a:rPr lang="pt-BR" sz="2000" b="1" dirty="0" err="1">
                <a:solidFill>
                  <a:schemeClr val="bg1"/>
                </a:solidFill>
              </a:rPr>
              <a:t>Label</a:t>
            </a:r>
            <a:r>
              <a:rPr lang="pt-BR" sz="2000" b="1" dirty="0">
                <a:solidFill>
                  <a:schemeClr val="bg1"/>
                </a:solidFill>
              </a:rPr>
              <a:t> </a:t>
            </a:r>
            <a:r>
              <a:rPr lang="pt-BR" sz="2000" b="1" dirty="0" err="1">
                <a:solidFill>
                  <a:schemeClr val="bg1"/>
                </a:solidFill>
              </a:rPr>
              <a:t>Encoding</a:t>
            </a:r>
            <a:r>
              <a:rPr lang="pt-BR" sz="2000" dirty="0">
                <a:solidFill>
                  <a:schemeClr val="bg1"/>
                </a:solidFill>
              </a:rPr>
              <a:t>, </a:t>
            </a:r>
            <a:r>
              <a:rPr lang="pt-BR" sz="2000" b="1" dirty="0" err="1">
                <a:solidFill>
                  <a:schemeClr val="bg1"/>
                </a:solidFill>
              </a:rPr>
              <a:t>One</a:t>
            </a:r>
            <a:r>
              <a:rPr lang="pt-BR" sz="2000" b="1" dirty="0">
                <a:solidFill>
                  <a:schemeClr val="bg1"/>
                </a:solidFill>
              </a:rPr>
              <a:t>-Hot </a:t>
            </a:r>
            <a:r>
              <a:rPr lang="pt-BR" sz="2000" b="1" dirty="0" err="1">
                <a:solidFill>
                  <a:schemeClr val="bg1"/>
                </a:solidFill>
              </a:rPr>
              <a:t>Encoding</a:t>
            </a:r>
            <a:r>
              <a:rPr lang="pt-BR" sz="2000" dirty="0">
                <a:solidFill>
                  <a:schemeClr val="bg1"/>
                </a:solidFill>
              </a:rPr>
              <a:t>, </a:t>
            </a:r>
            <a:r>
              <a:rPr lang="pt-BR" sz="2000" b="1" dirty="0" err="1">
                <a:solidFill>
                  <a:schemeClr val="bg1"/>
                </a:solidFill>
              </a:rPr>
              <a:t>Count</a:t>
            </a:r>
            <a:r>
              <a:rPr lang="pt-BR" sz="2000" b="1" dirty="0">
                <a:solidFill>
                  <a:schemeClr val="bg1"/>
                </a:solidFill>
              </a:rPr>
              <a:t>/</a:t>
            </a:r>
            <a:r>
              <a:rPr lang="pt-BR" sz="2000" b="1" dirty="0" err="1">
                <a:solidFill>
                  <a:schemeClr val="bg1"/>
                </a:solidFill>
              </a:rPr>
              <a:t>Frequency</a:t>
            </a:r>
            <a:r>
              <a:rPr lang="pt-BR" sz="2000" b="1" dirty="0">
                <a:solidFill>
                  <a:schemeClr val="bg1"/>
                </a:solidFill>
              </a:rPr>
              <a:t> </a:t>
            </a:r>
            <a:r>
              <a:rPr lang="pt-BR" sz="2000" b="1" dirty="0" err="1">
                <a:solidFill>
                  <a:schemeClr val="bg1"/>
                </a:solidFill>
              </a:rPr>
              <a:t>Encoding</a:t>
            </a:r>
            <a:r>
              <a:rPr lang="pt-BR" sz="2000" dirty="0">
                <a:solidFill>
                  <a:schemeClr val="bg1"/>
                </a:solidFill>
              </a:rPr>
              <a:t>, </a:t>
            </a:r>
            <a:r>
              <a:rPr lang="pt-BR" sz="2000" b="1" dirty="0">
                <a:solidFill>
                  <a:schemeClr val="bg1"/>
                </a:solidFill>
              </a:rPr>
              <a:t>Target </a:t>
            </a:r>
            <a:r>
              <a:rPr lang="pt-BR" sz="2000" b="1" dirty="0" err="1">
                <a:solidFill>
                  <a:schemeClr val="bg1"/>
                </a:solidFill>
              </a:rPr>
              <a:t>Encoding</a:t>
            </a:r>
            <a:r>
              <a:rPr lang="pt-BR" sz="2000" dirty="0">
                <a:solidFill>
                  <a:schemeClr val="bg1"/>
                </a:solidFill>
              </a:rPr>
              <a:t> e </a:t>
            </a:r>
            <a:r>
              <a:rPr lang="pt-BR" sz="2000" b="1" dirty="0" err="1">
                <a:solidFill>
                  <a:schemeClr val="bg1"/>
                </a:solidFill>
              </a:rPr>
              <a:t>Rare</a:t>
            </a:r>
            <a:r>
              <a:rPr lang="pt-BR" sz="2000" b="1" dirty="0">
                <a:solidFill>
                  <a:schemeClr val="bg1"/>
                </a:solidFill>
              </a:rPr>
              <a:t> </a:t>
            </a:r>
            <a:r>
              <a:rPr lang="pt-BR" sz="2000" b="1" dirty="0" err="1">
                <a:solidFill>
                  <a:schemeClr val="bg1"/>
                </a:solidFill>
              </a:rPr>
              <a:t>Label</a:t>
            </a:r>
            <a:r>
              <a:rPr lang="pt-BR" sz="2000" b="1" dirty="0">
                <a:solidFill>
                  <a:schemeClr val="bg1"/>
                </a:solidFill>
              </a:rPr>
              <a:t> </a:t>
            </a:r>
            <a:r>
              <a:rPr lang="pt-BR" sz="2000" b="1" dirty="0" err="1">
                <a:solidFill>
                  <a:schemeClr val="bg1"/>
                </a:solidFill>
              </a:rPr>
              <a:t>Encoding</a:t>
            </a:r>
            <a:r>
              <a:rPr lang="pt-BR" sz="2000" dirty="0">
                <a:solidFill>
                  <a:schemeClr val="bg1"/>
                </a:solidFill>
              </a:rPr>
              <a:t>.</a:t>
            </a:r>
          </a:p>
          <a:p>
            <a:pPr algn="just">
              <a:buNone/>
            </a:pPr>
            <a:endParaRPr lang="pt-BR" sz="2000" dirty="0">
              <a:solidFill>
                <a:schemeClr val="bg1"/>
              </a:solidFill>
            </a:endParaRPr>
          </a:p>
          <a:p>
            <a:pPr algn="just">
              <a:buNone/>
            </a:pPr>
            <a:r>
              <a:rPr lang="pt-BR" sz="2000" dirty="0">
                <a:solidFill>
                  <a:schemeClr val="bg1"/>
                </a:solidFill>
              </a:rPr>
              <a:t>A escolha do método depende do tipo de variável e do impacto no modelo. </a:t>
            </a:r>
          </a:p>
          <a:p>
            <a:pPr algn="just">
              <a:buNone/>
            </a:pPr>
            <a:endParaRPr lang="pt-BR" sz="2000" dirty="0">
              <a:solidFill>
                <a:schemeClr val="bg1"/>
              </a:solidFill>
            </a:endParaRPr>
          </a:p>
          <a:p>
            <a:pPr algn="just">
              <a:buNone/>
            </a:pPr>
            <a:r>
              <a:rPr lang="pt-BR" sz="2000" dirty="0">
                <a:solidFill>
                  <a:schemeClr val="bg1"/>
                </a:solidFill>
              </a:rPr>
              <a:t>É importante evitar </a:t>
            </a:r>
            <a:r>
              <a:rPr lang="pt-BR" sz="2000" b="1" dirty="0">
                <a:solidFill>
                  <a:schemeClr val="bg1"/>
                </a:solidFill>
              </a:rPr>
              <a:t>target </a:t>
            </a:r>
            <a:r>
              <a:rPr lang="pt-BR" sz="2000" b="1" dirty="0" err="1">
                <a:solidFill>
                  <a:schemeClr val="bg1"/>
                </a:solidFill>
              </a:rPr>
              <a:t>leakage</a:t>
            </a:r>
            <a:r>
              <a:rPr lang="pt-BR" sz="2000" dirty="0">
                <a:solidFill>
                  <a:schemeClr val="bg1"/>
                </a:solidFill>
              </a:rPr>
              <a:t> e considerar o aumento de </a:t>
            </a:r>
            <a:r>
              <a:rPr lang="pt-BR" sz="2000" b="1" dirty="0">
                <a:solidFill>
                  <a:schemeClr val="bg1"/>
                </a:solidFill>
              </a:rPr>
              <a:t>dimensionalidade</a:t>
            </a:r>
            <a:r>
              <a:rPr lang="pt-BR" sz="2000" dirty="0">
                <a:solidFill>
                  <a:schemeClr val="bg1"/>
                </a:solidFill>
              </a:rPr>
              <a:t> ao usar técnicas como </a:t>
            </a:r>
            <a:r>
              <a:rPr lang="pt-BR" sz="2000" dirty="0" err="1">
                <a:solidFill>
                  <a:schemeClr val="bg1"/>
                </a:solidFill>
              </a:rPr>
              <a:t>One</a:t>
            </a:r>
            <a:r>
              <a:rPr lang="pt-BR" sz="2000" dirty="0">
                <a:solidFill>
                  <a:schemeClr val="bg1"/>
                </a:solidFill>
              </a:rPr>
              <a:t>-Hot </a:t>
            </a:r>
            <a:r>
              <a:rPr lang="pt-BR" sz="2000" dirty="0" err="1">
                <a:solidFill>
                  <a:schemeClr val="bg1"/>
                </a:solidFill>
              </a:rPr>
              <a:t>Encoding</a:t>
            </a:r>
            <a:r>
              <a:rPr lang="pt-BR" sz="2000" dirty="0">
                <a:solidFill>
                  <a:schemeClr val="bg1"/>
                </a:solidFill>
              </a:rPr>
              <a:t>.</a:t>
            </a:r>
          </a:p>
        </p:txBody>
      </p:sp>
    </p:spTree>
    <p:extLst>
      <p:ext uri="{BB962C8B-B14F-4D97-AF65-F5344CB8AC3E}">
        <p14:creationId xmlns:p14="http://schemas.microsoft.com/office/powerpoint/2010/main" val="290311469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4225211-3356-4E3C-A3E2-C16285F463ED}"/>
              </a:ext>
            </a:extLst>
          </p:cNvPr>
          <p:cNvSpPr>
            <a:spLocks noGrp="1"/>
          </p:cNvSpPr>
          <p:nvPr>
            <p:ph type="title"/>
          </p:nvPr>
        </p:nvSpPr>
        <p:spPr>
          <a:xfrm>
            <a:off x="838200" y="2303724"/>
            <a:ext cx="10515600" cy="1325563"/>
          </a:xfrm>
        </p:spPr>
        <p:txBody>
          <a:bodyPr/>
          <a:lstStyle/>
          <a:p>
            <a:pPr algn="ctr"/>
            <a:r>
              <a:rPr lang="pt-BR" spc="300" dirty="0"/>
              <a:t>OBRIGADO!</a:t>
            </a:r>
          </a:p>
        </p:txBody>
      </p:sp>
      <p:grpSp>
        <p:nvGrpSpPr>
          <p:cNvPr id="14" name="Agrupar 13">
            <a:extLst>
              <a:ext uri="{FF2B5EF4-FFF2-40B4-BE49-F238E27FC236}">
                <a16:creationId xmlns:a16="http://schemas.microsoft.com/office/drawing/2014/main" id="{6CAA9574-01EC-44A3-8D2B-07551D5EB09B}"/>
              </a:ext>
            </a:extLst>
          </p:cNvPr>
          <p:cNvGrpSpPr/>
          <p:nvPr/>
        </p:nvGrpSpPr>
        <p:grpSpPr>
          <a:xfrm>
            <a:off x="4106463" y="3702561"/>
            <a:ext cx="3979075" cy="421899"/>
            <a:chOff x="3155042" y="3498066"/>
            <a:chExt cx="6069151" cy="818432"/>
          </a:xfrm>
        </p:grpSpPr>
        <p:pic>
          <p:nvPicPr>
            <p:cNvPr id="6" name="Gráfico 5">
              <a:extLst>
                <a:ext uri="{FF2B5EF4-FFF2-40B4-BE49-F238E27FC236}">
                  <a16:creationId xmlns:a16="http://schemas.microsoft.com/office/drawing/2014/main" id="{E6B29D99-845C-4977-B94B-F4D95E2948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55042" y="3498066"/>
              <a:ext cx="2940958" cy="818432"/>
            </a:xfrm>
            <a:prstGeom prst="rect">
              <a:avLst/>
            </a:prstGeom>
          </p:spPr>
        </p:pic>
        <p:cxnSp>
          <p:nvCxnSpPr>
            <p:cNvPr id="8" name="Conector reto 7">
              <a:extLst>
                <a:ext uri="{FF2B5EF4-FFF2-40B4-BE49-F238E27FC236}">
                  <a16:creationId xmlns:a16="http://schemas.microsoft.com/office/drawing/2014/main" id="{B24FE076-BE11-4B39-9D5B-A11741B129B0}"/>
                </a:ext>
              </a:extLst>
            </p:cNvPr>
            <p:cNvCxnSpPr>
              <a:cxnSpLocks/>
            </p:cNvCxnSpPr>
            <p:nvPr/>
          </p:nvCxnSpPr>
          <p:spPr>
            <a:xfrm>
              <a:off x="6315261" y="3602464"/>
              <a:ext cx="2" cy="71403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Gráfico 12">
              <a:extLst>
                <a:ext uri="{FF2B5EF4-FFF2-40B4-BE49-F238E27FC236}">
                  <a16:creationId xmlns:a16="http://schemas.microsoft.com/office/drawing/2014/main" id="{D5166B89-EAE8-45E5-8076-D4755961F5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37729" y="3602464"/>
              <a:ext cx="2686464" cy="714034"/>
            </a:xfrm>
            <a:prstGeom prst="rect">
              <a:avLst/>
            </a:prstGeom>
          </p:spPr>
        </p:pic>
      </p:grpSp>
    </p:spTree>
    <p:extLst>
      <p:ext uri="{BB962C8B-B14F-4D97-AF65-F5344CB8AC3E}">
        <p14:creationId xmlns:p14="http://schemas.microsoft.com/office/powerpoint/2010/main" val="3117679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96F976F-7C42-47C9-8A36-B5F2FB24322A}"/>
              </a:ext>
            </a:extLst>
          </p:cNvPr>
          <p:cNvSpPr>
            <a:spLocks noGrp="1"/>
          </p:cNvSpPr>
          <p:nvPr>
            <p:ph type="ctrTitle"/>
          </p:nvPr>
        </p:nvSpPr>
        <p:spPr>
          <a:xfrm>
            <a:off x="1524000" y="943459"/>
            <a:ext cx="9144000" cy="2225674"/>
          </a:xfrm>
        </p:spPr>
        <p:txBody>
          <a:bodyPr>
            <a:normAutofit fontScale="90000"/>
          </a:bodyPr>
          <a:lstStyle/>
          <a:p>
            <a:pPr algn="ctr"/>
            <a:r>
              <a:rPr lang="pt-BR" altLang="pt-BR" sz="5400" dirty="0">
                <a:solidFill>
                  <a:schemeClr val="bg1"/>
                </a:solidFill>
              </a:rPr>
              <a:t>TRANSFORMAÇÃO DE DADOS CATEGÓRICOS (ENCODING)</a:t>
            </a:r>
          </a:p>
        </p:txBody>
      </p:sp>
      <p:sp>
        <p:nvSpPr>
          <p:cNvPr id="4" name="Subtítulo 3">
            <a:extLst>
              <a:ext uri="{FF2B5EF4-FFF2-40B4-BE49-F238E27FC236}">
                <a16:creationId xmlns:a16="http://schemas.microsoft.com/office/drawing/2014/main" id="{010CCDB9-47A3-4DF6-8F6B-C8540F1B41FD}"/>
              </a:ext>
            </a:extLst>
          </p:cNvPr>
          <p:cNvSpPr>
            <a:spLocks noGrp="1"/>
          </p:cNvSpPr>
          <p:nvPr>
            <p:ph type="subTitle" idx="1"/>
          </p:nvPr>
        </p:nvSpPr>
        <p:spPr/>
        <p:txBody>
          <a:bodyPr>
            <a:noAutofit/>
          </a:bodyPr>
          <a:lstStyle/>
          <a:p>
            <a:r>
              <a:rPr lang="pt-BR" sz="1600" dirty="0"/>
              <a:t>A transformação de dados categóricos, ou </a:t>
            </a:r>
            <a:r>
              <a:rPr lang="pt-BR" sz="1600" b="1" dirty="0" err="1"/>
              <a:t>encoding</a:t>
            </a:r>
            <a:r>
              <a:rPr lang="pt-BR" sz="1600" dirty="0"/>
              <a:t>, é uma etapa essencial no pré-processamento de dados para </a:t>
            </a:r>
            <a:r>
              <a:rPr lang="pt-BR" sz="1600" dirty="0" err="1"/>
              <a:t>machine</a:t>
            </a:r>
            <a:r>
              <a:rPr lang="pt-BR" sz="1600" dirty="0"/>
              <a:t> </a:t>
            </a:r>
            <a:r>
              <a:rPr lang="pt-BR" sz="1600" dirty="0" err="1"/>
              <a:t>learning</a:t>
            </a:r>
            <a:r>
              <a:rPr lang="pt-BR" sz="1600" dirty="0"/>
              <a:t>. </a:t>
            </a:r>
          </a:p>
          <a:p>
            <a:r>
              <a:rPr lang="pt-BR" sz="1600" dirty="0"/>
              <a:t>Dados categóricos representam informações qualitativas, como regiões, tipos de produtos, ou categorias de clientes, e não podem ser diretamente interpretados por algoritmos de </a:t>
            </a:r>
            <a:r>
              <a:rPr lang="pt-BR" sz="1600" dirty="0" err="1"/>
              <a:t>machine</a:t>
            </a:r>
            <a:r>
              <a:rPr lang="pt-BR" sz="1600" dirty="0"/>
              <a:t> </a:t>
            </a:r>
            <a:r>
              <a:rPr lang="pt-BR" sz="1600" dirty="0" err="1"/>
              <a:t>learning</a:t>
            </a:r>
            <a:r>
              <a:rPr lang="pt-BR" sz="1600" dirty="0"/>
              <a:t>, que requerem dados numéricos. </a:t>
            </a:r>
          </a:p>
          <a:p>
            <a:r>
              <a:rPr lang="pt-BR" sz="1600" dirty="0" err="1">
                <a:solidFill>
                  <a:schemeClr val="bg1"/>
                </a:solidFill>
              </a:rPr>
              <a:t>Encoding</a:t>
            </a:r>
            <a:r>
              <a:rPr lang="pt-BR" sz="1600" dirty="0">
                <a:solidFill>
                  <a:schemeClr val="bg1"/>
                </a:solidFill>
              </a:rPr>
              <a:t> converte essas categorias em valores numéricos, permitindo que o modelo "entenda" e utilize essas variáveis durante o treinamento.</a:t>
            </a:r>
            <a:endParaRPr lang="pt-BR"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060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2">
            <a:extLst>
              <a:ext uri="{FF2B5EF4-FFF2-40B4-BE49-F238E27FC236}">
                <a16:creationId xmlns:a16="http://schemas.microsoft.com/office/drawing/2014/main" id="{28379263-D7CD-E085-4C15-6E445EC8DE4A}"/>
              </a:ext>
            </a:extLst>
          </p:cNvPr>
          <p:cNvSpPr txBox="1">
            <a:spLocks noChangeArrowheads="1"/>
          </p:cNvSpPr>
          <p:nvPr/>
        </p:nvSpPr>
        <p:spPr bwMode="auto">
          <a:xfrm>
            <a:off x="1096417" y="1925049"/>
            <a:ext cx="9999166" cy="565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None/>
            </a:pPr>
            <a:r>
              <a:rPr lang="pt-BR" sz="2000" dirty="0">
                <a:solidFill>
                  <a:schemeClr val="bg1"/>
                </a:solidFill>
              </a:rPr>
              <a:t>A transformação de dados categóricos, ou </a:t>
            </a:r>
            <a:r>
              <a:rPr lang="pt-BR" sz="2000" b="1" dirty="0" err="1">
                <a:solidFill>
                  <a:schemeClr val="bg1"/>
                </a:solidFill>
              </a:rPr>
              <a:t>encoding</a:t>
            </a:r>
            <a:r>
              <a:rPr lang="pt-BR" sz="2000" dirty="0">
                <a:solidFill>
                  <a:schemeClr val="bg1"/>
                </a:solidFill>
              </a:rPr>
              <a:t>, é o processo de converter variáveis qualitativas em valores numéricos para que algoritmos de </a:t>
            </a:r>
            <a:r>
              <a:rPr lang="pt-BR" sz="2000" dirty="0" err="1">
                <a:solidFill>
                  <a:schemeClr val="bg1"/>
                </a:solidFill>
              </a:rPr>
              <a:t>machine</a:t>
            </a:r>
            <a:r>
              <a:rPr lang="pt-BR" sz="2000" dirty="0">
                <a:solidFill>
                  <a:schemeClr val="bg1"/>
                </a:solidFill>
              </a:rPr>
              <a:t> </a:t>
            </a:r>
            <a:r>
              <a:rPr lang="pt-BR" sz="2000" dirty="0" err="1">
                <a:solidFill>
                  <a:schemeClr val="bg1"/>
                </a:solidFill>
              </a:rPr>
              <a:t>learning</a:t>
            </a:r>
            <a:r>
              <a:rPr lang="pt-BR" sz="2000" dirty="0">
                <a:solidFill>
                  <a:schemeClr val="bg1"/>
                </a:solidFill>
              </a:rPr>
              <a:t> possam utilizá-las. </a:t>
            </a:r>
          </a:p>
          <a:p>
            <a:pPr>
              <a:buNone/>
            </a:pPr>
            <a:endParaRPr lang="pt-BR" sz="2000" dirty="0">
              <a:solidFill>
                <a:schemeClr val="bg1"/>
              </a:solidFill>
            </a:endParaRPr>
          </a:p>
          <a:p>
            <a:pPr>
              <a:buNone/>
            </a:pPr>
            <a:r>
              <a:rPr lang="pt-BR" sz="2000" dirty="0">
                <a:solidFill>
                  <a:schemeClr val="bg1"/>
                </a:solidFill>
              </a:rPr>
              <a:t>Muitas vezes, esses dados representam categorias, como regiões ou tipos de serviço, que precisam ser convertidos para números antes de serem usados nos modelos.</a:t>
            </a:r>
          </a:p>
          <a:p>
            <a:pPr>
              <a:buNone/>
            </a:pPr>
            <a:endParaRPr lang="pt-BR" sz="2000" dirty="0">
              <a:solidFill>
                <a:schemeClr val="bg1"/>
              </a:solidFill>
            </a:endParaRPr>
          </a:p>
          <a:p>
            <a:pPr>
              <a:buNone/>
            </a:pPr>
            <a:r>
              <a:rPr lang="pt-BR" sz="2000" dirty="0">
                <a:solidFill>
                  <a:schemeClr val="bg1"/>
                </a:solidFill>
              </a:rPr>
              <a:t>Existem métodos comuns de </a:t>
            </a:r>
            <a:r>
              <a:rPr lang="pt-BR" sz="2000" dirty="0" err="1">
                <a:solidFill>
                  <a:schemeClr val="bg1"/>
                </a:solidFill>
              </a:rPr>
              <a:t>encoding</a:t>
            </a:r>
            <a:r>
              <a:rPr lang="pt-BR" sz="2000" dirty="0">
                <a:solidFill>
                  <a:schemeClr val="bg1"/>
                </a:solidFill>
              </a:rPr>
              <a:t>, como o </a:t>
            </a:r>
            <a:r>
              <a:rPr lang="pt-BR" sz="2000" b="1" dirty="0" err="1">
                <a:solidFill>
                  <a:schemeClr val="bg1"/>
                </a:solidFill>
              </a:rPr>
              <a:t>One</a:t>
            </a:r>
            <a:r>
              <a:rPr lang="pt-BR" sz="2000" b="1" dirty="0">
                <a:solidFill>
                  <a:schemeClr val="bg1"/>
                </a:solidFill>
              </a:rPr>
              <a:t>-Hot </a:t>
            </a:r>
            <a:r>
              <a:rPr lang="pt-BR" sz="2000" b="1" dirty="0" err="1">
                <a:solidFill>
                  <a:schemeClr val="bg1"/>
                </a:solidFill>
              </a:rPr>
              <a:t>Encoding</a:t>
            </a:r>
            <a:r>
              <a:rPr lang="pt-BR" sz="2000" dirty="0">
                <a:solidFill>
                  <a:schemeClr val="bg1"/>
                </a:solidFill>
              </a:rPr>
              <a:t>, que cria colunas binárias para cada categoria, e o </a:t>
            </a:r>
            <a:r>
              <a:rPr lang="pt-BR" sz="2000" b="1" dirty="0" err="1">
                <a:solidFill>
                  <a:schemeClr val="bg1"/>
                </a:solidFill>
              </a:rPr>
              <a:t>Label</a:t>
            </a:r>
            <a:r>
              <a:rPr lang="pt-BR" sz="2000" b="1" dirty="0">
                <a:solidFill>
                  <a:schemeClr val="bg1"/>
                </a:solidFill>
              </a:rPr>
              <a:t> </a:t>
            </a:r>
            <a:r>
              <a:rPr lang="pt-BR" sz="2000" b="1" dirty="0" err="1">
                <a:solidFill>
                  <a:schemeClr val="bg1"/>
                </a:solidFill>
              </a:rPr>
              <a:t>Encoding</a:t>
            </a:r>
            <a:r>
              <a:rPr lang="pt-BR" sz="2000" dirty="0">
                <a:solidFill>
                  <a:schemeClr val="bg1"/>
                </a:solidFill>
              </a:rPr>
              <a:t>, que substitui categorias por números inteiros. </a:t>
            </a:r>
          </a:p>
          <a:p>
            <a:pPr>
              <a:buNone/>
            </a:pPr>
            <a:endParaRPr lang="pt-BR" sz="2000" dirty="0">
              <a:solidFill>
                <a:schemeClr val="bg1"/>
              </a:solidFill>
            </a:endParaRPr>
          </a:p>
          <a:p>
            <a:pPr>
              <a:buNone/>
            </a:pPr>
            <a:r>
              <a:rPr lang="pt-BR" sz="2000" dirty="0">
                <a:solidFill>
                  <a:schemeClr val="bg1"/>
                </a:solidFill>
              </a:rPr>
              <a:t>A escolha do método certo garante que o modelo entenda corretamente as variáveis categóricas, preservando a utilidade da informação sem introduzir interpretações errôneas.</a:t>
            </a:r>
          </a:p>
          <a:p>
            <a:pPr marL="457200" lvl="1" indent="0" algn="just">
              <a:buNone/>
            </a:pPr>
            <a:endParaRPr lang="pt-BR" sz="2000" dirty="0">
              <a:solidFill>
                <a:schemeClr val="bg1"/>
              </a:solidFill>
            </a:endParaRPr>
          </a:p>
          <a:p>
            <a:pPr marL="457200" lvl="1" indent="0" algn="just">
              <a:buNone/>
            </a:pPr>
            <a:endParaRPr lang="pt-BR" dirty="0">
              <a:solidFill>
                <a:schemeClr val="bg1"/>
              </a:solidFill>
            </a:endParaRPr>
          </a:p>
        </p:txBody>
      </p:sp>
      <p:sp>
        <p:nvSpPr>
          <p:cNvPr id="5" name="Title 1">
            <a:extLst>
              <a:ext uri="{FF2B5EF4-FFF2-40B4-BE49-F238E27FC236}">
                <a16:creationId xmlns:a16="http://schemas.microsoft.com/office/drawing/2014/main" id="{E605668C-19B8-68AE-D56D-285B1FB338A6}"/>
              </a:ext>
            </a:extLst>
          </p:cNvPr>
          <p:cNvSpPr txBox="1">
            <a:spLocks/>
          </p:cNvSpPr>
          <p:nvPr/>
        </p:nvSpPr>
        <p:spPr>
          <a:xfrm>
            <a:off x="2720181" y="837600"/>
            <a:ext cx="7056438" cy="504825"/>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EBE6E1"/>
                </a:solidFill>
                <a:latin typeface="Gotham HTF Book" pitchFamily="50" charset="0"/>
                <a:ea typeface="+mj-ea"/>
                <a:cs typeface="+mj-cs"/>
              </a:defRPr>
            </a:lvl1pPr>
          </a:lstStyle>
          <a:p>
            <a:pPr algn="ctr"/>
            <a:r>
              <a:rPr lang="pt-BR" altLang="pt-BR" sz="3200" dirty="0">
                <a:solidFill>
                  <a:schemeClr val="bg1"/>
                </a:solidFill>
              </a:rPr>
              <a:t>TRANSFORMAÇÃO DE DADOS CATEGÓRICOS (ENCODING)</a:t>
            </a:r>
          </a:p>
        </p:txBody>
      </p:sp>
    </p:spTree>
    <p:extLst>
      <p:ext uri="{BB962C8B-B14F-4D97-AF65-F5344CB8AC3E}">
        <p14:creationId xmlns:p14="http://schemas.microsoft.com/office/powerpoint/2010/main" val="216287092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8460478-8FFA-00C0-3BE7-FB1CE283F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139" y="2680567"/>
            <a:ext cx="4693637" cy="27480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3">
            <a:extLst>
              <a:ext uri="{FF2B5EF4-FFF2-40B4-BE49-F238E27FC236}">
                <a16:creationId xmlns:a16="http://schemas.microsoft.com/office/drawing/2014/main" id="{223CBE7E-5472-5458-32C2-7A72435070E3}"/>
              </a:ext>
            </a:extLst>
          </p:cNvPr>
          <p:cNvSpPr txBox="1"/>
          <p:nvPr/>
        </p:nvSpPr>
        <p:spPr>
          <a:xfrm>
            <a:off x="1404277" y="5717327"/>
            <a:ext cx="9688245" cy="1045207"/>
          </a:xfrm>
          <a:prstGeom prst="rect">
            <a:avLst/>
          </a:prstGeom>
          <a:noFill/>
        </p:spPr>
        <p:txBody>
          <a:bodyPr wrap="square" tIns="62342" rtlCol="0">
            <a:spAutoFit/>
          </a:bodyPr>
          <a:lstStyle/>
          <a:p>
            <a:pPr algn="just">
              <a:lnSpc>
                <a:spcPct val="150000"/>
              </a:lnSpc>
              <a:buClr>
                <a:srgbClr val="ED145B"/>
              </a:buClr>
              <a:buSzPct val="100000"/>
            </a:pPr>
            <a:r>
              <a:rPr lang="pt-BR" sz="1400" dirty="0">
                <a:solidFill>
                  <a:schemeClr val="bg1"/>
                </a:solidFill>
              </a:rPr>
              <a:t>O </a:t>
            </a:r>
            <a:r>
              <a:rPr lang="pt-BR" sz="1400" b="1" dirty="0" err="1">
                <a:solidFill>
                  <a:schemeClr val="bg1"/>
                </a:solidFill>
              </a:rPr>
              <a:t>Label</a:t>
            </a:r>
            <a:r>
              <a:rPr lang="pt-BR" sz="1400" b="1" dirty="0">
                <a:solidFill>
                  <a:schemeClr val="bg1"/>
                </a:solidFill>
              </a:rPr>
              <a:t> </a:t>
            </a:r>
            <a:r>
              <a:rPr lang="pt-BR" sz="1400" b="1" dirty="0" err="1">
                <a:solidFill>
                  <a:schemeClr val="bg1"/>
                </a:solidFill>
              </a:rPr>
              <a:t>Encoding</a:t>
            </a:r>
            <a:r>
              <a:rPr lang="pt-BR" sz="1400" dirty="0">
                <a:solidFill>
                  <a:schemeClr val="bg1"/>
                </a:solidFill>
              </a:rPr>
              <a:t> é uma técnica de pré-processamento usada para converter dados categóricos em valores numéricos. </a:t>
            </a:r>
          </a:p>
          <a:p>
            <a:pPr algn="just">
              <a:lnSpc>
                <a:spcPct val="150000"/>
              </a:lnSpc>
              <a:buClr>
                <a:srgbClr val="ED145B"/>
              </a:buClr>
              <a:buSzPct val="100000"/>
            </a:pPr>
            <a:r>
              <a:rPr lang="pt-BR" sz="1400" dirty="0">
                <a:solidFill>
                  <a:schemeClr val="bg1"/>
                </a:solidFill>
              </a:rPr>
              <a:t>Cada categoria única é transformada em um número, geralmente por uma sequência crescente, como 0, 1, 2, e assim por diante. Esse método é simples e direto, sendo útil para variáveis onde não existe uma relação de hierarquia entre as categorias.</a:t>
            </a:r>
            <a:endParaRPr lang="pt-BR" sz="1400" dirty="0">
              <a:solidFill>
                <a:schemeClr val="bg1"/>
              </a:solidFill>
              <a:latin typeface="Gotham HTF Medium" pitchFamily="50" charset="0"/>
            </a:endParaRPr>
          </a:p>
        </p:txBody>
      </p:sp>
      <p:sp>
        <p:nvSpPr>
          <p:cNvPr id="3" name="Title 1">
            <a:extLst>
              <a:ext uri="{FF2B5EF4-FFF2-40B4-BE49-F238E27FC236}">
                <a16:creationId xmlns:a16="http://schemas.microsoft.com/office/drawing/2014/main" id="{C921EFD9-87D0-6CEA-90E2-8205B736B50F}"/>
              </a:ext>
            </a:extLst>
          </p:cNvPr>
          <p:cNvSpPr txBox="1">
            <a:spLocks/>
          </p:cNvSpPr>
          <p:nvPr/>
        </p:nvSpPr>
        <p:spPr>
          <a:xfrm>
            <a:off x="2720181" y="837600"/>
            <a:ext cx="7056438" cy="504825"/>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EBE6E1"/>
                </a:solidFill>
                <a:latin typeface="Gotham HTF Book" pitchFamily="50" charset="0"/>
                <a:ea typeface="+mj-ea"/>
                <a:cs typeface="+mj-cs"/>
              </a:defRPr>
            </a:lvl1pPr>
          </a:lstStyle>
          <a:p>
            <a:pPr algn="ctr"/>
            <a:r>
              <a:rPr lang="pt-BR" altLang="pt-BR" sz="3200" dirty="0">
                <a:solidFill>
                  <a:schemeClr val="bg1"/>
                </a:solidFill>
              </a:rPr>
              <a:t>TRANSFORMAÇÃO DE DADOS CATEGÓRICOS (ENCODING)</a:t>
            </a:r>
          </a:p>
        </p:txBody>
      </p:sp>
      <p:sp>
        <p:nvSpPr>
          <p:cNvPr id="4" name="TextBox 3">
            <a:extLst>
              <a:ext uri="{FF2B5EF4-FFF2-40B4-BE49-F238E27FC236}">
                <a16:creationId xmlns:a16="http://schemas.microsoft.com/office/drawing/2014/main" id="{04DC9DF6-6D59-9266-537E-90F389BE344A}"/>
              </a:ext>
            </a:extLst>
          </p:cNvPr>
          <p:cNvSpPr txBox="1"/>
          <p:nvPr/>
        </p:nvSpPr>
        <p:spPr>
          <a:xfrm>
            <a:off x="1251877" y="2041046"/>
            <a:ext cx="9688245" cy="495185"/>
          </a:xfrm>
          <a:prstGeom prst="rect">
            <a:avLst/>
          </a:prstGeom>
          <a:noFill/>
        </p:spPr>
        <p:txBody>
          <a:bodyPr wrap="square" tIns="62342" rtlCol="0">
            <a:spAutoFit/>
          </a:bodyPr>
          <a:lstStyle/>
          <a:p>
            <a:pPr>
              <a:lnSpc>
                <a:spcPct val="150000"/>
              </a:lnSpc>
              <a:buClr>
                <a:srgbClr val="ED145B"/>
              </a:buClr>
              <a:buSzPct val="100000"/>
            </a:pPr>
            <a:r>
              <a:rPr lang="pt-BR" sz="1865" dirty="0" err="1">
                <a:solidFill>
                  <a:srgbClr val="960028"/>
                </a:solidFill>
                <a:latin typeface="Gotham HTF Medium" pitchFamily="50" charset="0"/>
              </a:rPr>
              <a:t>Label</a:t>
            </a:r>
            <a:r>
              <a:rPr lang="pt-BR" sz="1865" dirty="0">
                <a:solidFill>
                  <a:srgbClr val="960028"/>
                </a:solidFill>
                <a:latin typeface="Gotham HTF Medium" pitchFamily="50" charset="0"/>
              </a:rPr>
              <a:t> </a:t>
            </a:r>
            <a:r>
              <a:rPr lang="pt-BR" sz="1865" dirty="0" err="1">
                <a:solidFill>
                  <a:srgbClr val="960028"/>
                </a:solidFill>
                <a:latin typeface="Gotham HTF Medium" pitchFamily="50" charset="0"/>
              </a:rPr>
              <a:t>Enccoding</a:t>
            </a:r>
            <a:endParaRPr lang="pt-BR" sz="1865" dirty="0">
              <a:solidFill>
                <a:srgbClr val="960028"/>
              </a:solidFill>
              <a:latin typeface="Gotham HTF Medium" pitchFamily="50" charset="0"/>
            </a:endParaRPr>
          </a:p>
        </p:txBody>
      </p:sp>
    </p:spTree>
    <p:extLst>
      <p:ext uri="{BB962C8B-B14F-4D97-AF65-F5344CB8AC3E}">
        <p14:creationId xmlns:p14="http://schemas.microsoft.com/office/powerpoint/2010/main" val="2517599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223CBE7E-5472-5458-32C2-7A72435070E3}"/>
              </a:ext>
            </a:extLst>
          </p:cNvPr>
          <p:cNvSpPr txBox="1"/>
          <p:nvPr/>
        </p:nvSpPr>
        <p:spPr>
          <a:xfrm>
            <a:off x="1251874" y="2049788"/>
            <a:ext cx="9688245" cy="495185"/>
          </a:xfrm>
          <a:prstGeom prst="rect">
            <a:avLst/>
          </a:prstGeom>
          <a:noFill/>
        </p:spPr>
        <p:txBody>
          <a:bodyPr wrap="square" tIns="62342" rtlCol="0">
            <a:spAutoFit/>
          </a:bodyPr>
          <a:lstStyle/>
          <a:p>
            <a:pPr>
              <a:lnSpc>
                <a:spcPct val="150000"/>
              </a:lnSpc>
              <a:buClr>
                <a:srgbClr val="ED145B"/>
              </a:buClr>
              <a:buSzPct val="100000"/>
            </a:pPr>
            <a:r>
              <a:rPr lang="pt-BR" sz="1865" dirty="0" err="1">
                <a:solidFill>
                  <a:srgbClr val="960028"/>
                </a:solidFill>
                <a:latin typeface="Gotham HTF Medium" pitchFamily="50" charset="0"/>
              </a:rPr>
              <a:t>One</a:t>
            </a:r>
            <a:r>
              <a:rPr lang="pt-BR" sz="1865" dirty="0">
                <a:solidFill>
                  <a:srgbClr val="960028"/>
                </a:solidFill>
                <a:latin typeface="Gotham HTF Medium" pitchFamily="50" charset="0"/>
              </a:rPr>
              <a:t>-Hot </a:t>
            </a:r>
            <a:r>
              <a:rPr lang="pt-BR" sz="1865" dirty="0" err="1">
                <a:solidFill>
                  <a:srgbClr val="960028"/>
                </a:solidFill>
                <a:latin typeface="Gotham HTF Medium" pitchFamily="50" charset="0"/>
              </a:rPr>
              <a:t>Enccoding</a:t>
            </a:r>
            <a:endParaRPr lang="pt-BR" sz="1865" dirty="0">
              <a:solidFill>
                <a:srgbClr val="960028"/>
              </a:solidFill>
              <a:latin typeface="Gotham HTF Medium" pitchFamily="50" charset="0"/>
            </a:endParaRPr>
          </a:p>
        </p:txBody>
      </p:sp>
      <p:pic>
        <p:nvPicPr>
          <p:cNvPr id="3074" name="Picture 2">
            <a:extLst>
              <a:ext uri="{FF2B5EF4-FFF2-40B4-BE49-F238E27FC236}">
                <a16:creationId xmlns:a16="http://schemas.microsoft.com/office/drawing/2014/main" id="{8158BCFF-F288-5A29-21E4-559E8D1FF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815" y="2748909"/>
            <a:ext cx="6434361" cy="25905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BB94B37E-1C17-3458-559D-DFF7069D9D33}"/>
              </a:ext>
            </a:extLst>
          </p:cNvPr>
          <p:cNvSpPr txBox="1">
            <a:spLocks/>
          </p:cNvSpPr>
          <p:nvPr/>
        </p:nvSpPr>
        <p:spPr>
          <a:xfrm>
            <a:off x="2720181" y="837600"/>
            <a:ext cx="7056438" cy="504825"/>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EBE6E1"/>
                </a:solidFill>
                <a:latin typeface="Gotham HTF Book" pitchFamily="50" charset="0"/>
                <a:ea typeface="+mj-ea"/>
                <a:cs typeface="+mj-cs"/>
              </a:defRPr>
            </a:lvl1pPr>
          </a:lstStyle>
          <a:p>
            <a:pPr algn="ctr"/>
            <a:r>
              <a:rPr lang="pt-BR" altLang="pt-BR" sz="3200" dirty="0">
                <a:solidFill>
                  <a:schemeClr val="bg1"/>
                </a:solidFill>
              </a:rPr>
              <a:t>TRANSFORMAÇÃO DE DADOS CATEGÓRICOS (ENCODING)</a:t>
            </a:r>
          </a:p>
        </p:txBody>
      </p:sp>
      <p:sp>
        <p:nvSpPr>
          <p:cNvPr id="6" name="CaixaDeTexto 5">
            <a:extLst>
              <a:ext uri="{FF2B5EF4-FFF2-40B4-BE49-F238E27FC236}">
                <a16:creationId xmlns:a16="http://schemas.microsoft.com/office/drawing/2014/main" id="{801C84D9-0EC5-4826-EB32-2FAD1001580E}"/>
              </a:ext>
            </a:extLst>
          </p:cNvPr>
          <p:cNvSpPr txBox="1"/>
          <p:nvPr/>
        </p:nvSpPr>
        <p:spPr>
          <a:xfrm>
            <a:off x="1238850" y="5543346"/>
            <a:ext cx="10019100" cy="954107"/>
          </a:xfrm>
          <a:prstGeom prst="rect">
            <a:avLst/>
          </a:prstGeom>
          <a:noFill/>
        </p:spPr>
        <p:txBody>
          <a:bodyPr wrap="square">
            <a:spAutoFit/>
          </a:bodyPr>
          <a:lstStyle/>
          <a:p>
            <a:r>
              <a:rPr lang="pt-BR" sz="1400" dirty="0">
                <a:solidFill>
                  <a:schemeClr val="bg1"/>
                </a:solidFill>
              </a:rPr>
              <a:t>O </a:t>
            </a:r>
            <a:r>
              <a:rPr lang="pt-BR" sz="1400" b="1" dirty="0" err="1">
                <a:solidFill>
                  <a:schemeClr val="bg1"/>
                </a:solidFill>
              </a:rPr>
              <a:t>One</a:t>
            </a:r>
            <a:r>
              <a:rPr lang="pt-BR" sz="1400" b="1" dirty="0">
                <a:solidFill>
                  <a:schemeClr val="bg1"/>
                </a:solidFill>
              </a:rPr>
              <a:t>-Hot </a:t>
            </a:r>
            <a:r>
              <a:rPr lang="pt-BR" sz="1400" b="1" dirty="0" err="1">
                <a:solidFill>
                  <a:schemeClr val="bg1"/>
                </a:solidFill>
              </a:rPr>
              <a:t>Encoding</a:t>
            </a:r>
            <a:r>
              <a:rPr lang="pt-BR" sz="1400" dirty="0">
                <a:solidFill>
                  <a:schemeClr val="bg1"/>
                </a:solidFill>
              </a:rPr>
              <a:t> é uma técnica de transformação de dados categóricos em que cada categoria é representada por uma coluna binária. Em vez de substituir categorias por números, ele cria uma nova coluna para cada categoria única, onde o valor é 1 para indicar a presença da categoria e 0 caso contrário. Esse método é especialmente útil para variáveis sem hierarquia entre as categorias, como tipos de produtos ou regiões.</a:t>
            </a:r>
          </a:p>
        </p:txBody>
      </p:sp>
    </p:spTree>
    <p:extLst>
      <p:ext uri="{BB962C8B-B14F-4D97-AF65-F5344CB8AC3E}">
        <p14:creationId xmlns:p14="http://schemas.microsoft.com/office/powerpoint/2010/main" val="198236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223CBE7E-5472-5458-32C2-7A72435070E3}"/>
              </a:ext>
            </a:extLst>
          </p:cNvPr>
          <p:cNvSpPr txBox="1"/>
          <p:nvPr/>
        </p:nvSpPr>
        <p:spPr>
          <a:xfrm>
            <a:off x="1404277" y="2064834"/>
            <a:ext cx="9688245" cy="495185"/>
          </a:xfrm>
          <a:prstGeom prst="rect">
            <a:avLst/>
          </a:prstGeom>
          <a:noFill/>
        </p:spPr>
        <p:txBody>
          <a:bodyPr wrap="square" tIns="62342" rtlCol="0">
            <a:spAutoFit/>
          </a:bodyPr>
          <a:lstStyle/>
          <a:p>
            <a:pPr>
              <a:lnSpc>
                <a:spcPct val="150000"/>
              </a:lnSpc>
              <a:buClr>
                <a:srgbClr val="ED145B"/>
              </a:buClr>
              <a:buSzPct val="100000"/>
            </a:pPr>
            <a:r>
              <a:rPr lang="pt-BR" sz="1865" dirty="0" err="1">
                <a:solidFill>
                  <a:srgbClr val="960028"/>
                </a:solidFill>
                <a:latin typeface="Arial" panose="020B0604020202020204" pitchFamily="34" charset="0"/>
                <a:cs typeface="Arial" panose="020B0604020202020204" pitchFamily="34" charset="0"/>
              </a:rPr>
              <a:t>Count</a:t>
            </a:r>
            <a:r>
              <a:rPr lang="pt-BR" sz="1865" dirty="0">
                <a:solidFill>
                  <a:srgbClr val="960028"/>
                </a:solidFill>
                <a:latin typeface="Arial" panose="020B0604020202020204" pitchFamily="34" charset="0"/>
                <a:cs typeface="Arial" panose="020B0604020202020204" pitchFamily="34" charset="0"/>
              </a:rPr>
              <a:t>/</a:t>
            </a:r>
            <a:r>
              <a:rPr lang="pt-BR" sz="1865" dirty="0" err="1">
                <a:solidFill>
                  <a:srgbClr val="960028"/>
                </a:solidFill>
                <a:latin typeface="Arial" panose="020B0604020202020204" pitchFamily="34" charset="0"/>
                <a:cs typeface="Arial" panose="020B0604020202020204" pitchFamily="34" charset="0"/>
              </a:rPr>
              <a:t>Frequency</a:t>
            </a:r>
            <a:r>
              <a:rPr lang="pt-BR" sz="1865" dirty="0">
                <a:solidFill>
                  <a:srgbClr val="960028"/>
                </a:solidFill>
                <a:latin typeface="Arial" panose="020B0604020202020204" pitchFamily="34" charset="0"/>
                <a:cs typeface="Arial" panose="020B0604020202020204" pitchFamily="34" charset="0"/>
              </a:rPr>
              <a:t> </a:t>
            </a:r>
            <a:r>
              <a:rPr lang="pt-BR" sz="1865" dirty="0" err="1">
                <a:solidFill>
                  <a:srgbClr val="960028"/>
                </a:solidFill>
                <a:latin typeface="Arial" panose="020B0604020202020204" pitchFamily="34" charset="0"/>
                <a:cs typeface="Arial" panose="020B0604020202020204" pitchFamily="34" charset="0"/>
              </a:rPr>
              <a:t>Encoding</a:t>
            </a:r>
            <a:endParaRPr lang="pt-BR" sz="1865" dirty="0">
              <a:solidFill>
                <a:srgbClr val="960028"/>
              </a:solidFill>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8B20C660-B281-9099-848D-D1FB069D3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666" y="2714005"/>
            <a:ext cx="5132759" cy="290650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CCD5D30F-5D5E-E21F-9BE6-85545853984F}"/>
              </a:ext>
            </a:extLst>
          </p:cNvPr>
          <p:cNvSpPr txBox="1">
            <a:spLocks/>
          </p:cNvSpPr>
          <p:nvPr/>
        </p:nvSpPr>
        <p:spPr>
          <a:xfrm>
            <a:off x="2720181" y="837600"/>
            <a:ext cx="7056438" cy="504825"/>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EBE6E1"/>
                </a:solidFill>
                <a:latin typeface="Gotham HTF Book" pitchFamily="50" charset="0"/>
                <a:ea typeface="+mj-ea"/>
                <a:cs typeface="+mj-cs"/>
              </a:defRPr>
            </a:lvl1pPr>
          </a:lstStyle>
          <a:p>
            <a:pPr algn="ctr"/>
            <a:r>
              <a:rPr lang="pt-BR" altLang="pt-BR" sz="3200" dirty="0">
                <a:solidFill>
                  <a:schemeClr val="bg1"/>
                </a:solidFill>
              </a:rPr>
              <a:t>TRANSFORMAÇÃO DE DADOS CATEGÓRICOS (ENCODING)</a:t>
            </a:r>
          </a:p>
        </p:txBody>
      </p:sp>
      <p:sp>
        <p:nvSpPr>
          <p:cNvPr id="6" name="CaixaDeTexto 5">
            <a:extLst>
              <a:ext uri="{FF2B5EF4-FFF2-40B4-BE49-F238E27FC236}">
                <a16:creationId xmlns:a16="http://schemas.microsoft.com/office/drawing/2014/main" id="{CEAFB5D7-D6C7-DF84-9AB5-E59DEA12B876}"/>
              </a:ext>
            </a:extLst>
          </p:cNvPr>
          <p:cNvSpPr txBox="1"/>
          <p:nvPr/>
        </p:nvSpPr>
        <p:spPr>
          <a:xfrm>
            <a:off x="1404276" y="5620508"/>
            <a:ext cx="10055540" cy="1169551"/>
          </a:xfrm>
          <a:prstGeom prst="rect">
            <a:avLst/>
          </a:prstGeom>
          <a:noFill/>
        </p:spPr>
        <p:txBody>
          <a:bodyPr wrap="square">
            <a:spAutoFit/>
          </a:bodyPr>
          <a:lstStyle/>
          <a:p>
            <a:endParaRPr lang="pt-BR" sz="1400" dirty="0">
              <a:solidFill>
                <a:schemeClr val="bg1"/>
              </a:solidFill>
            </a:endParaRPr>
          </a:p>
          <a:p>
            <a:r>
              <a:rPr lang="pt-BR" sz="1400" dirty="0">
                <a:solidFill>
                  <a:schemeClr val="bg1"/>
                </a:solidFill>
              </a:rPr>
              <a:t>O </a:t>
            </a:r>
            <a:r>
              <a:rPr lang="pt-BR" sz="1400" b="1" dirty="0" err="1">
                <a:solidFill>
                  <a:schemeClr val="bg1"/>
                </a:solidFill>
              </a:rPr>
              <a:t>Count</a:t>
            </a:r>
            <a:r>
              <a:rPr lang="pt-BR" sz="1400" b="1" dirty="0">
                <a:solidFill>
                  <a:schemeClr val="bg1"/>
                </a:solidFill>
              </a:rPr>
              <a:t> </a:t>
            </a:r>
            <a:r>
              <a:rPr lang="pt-BR" sz="1400" b="1" dirty="0" err="1">
                <a:solidFill>
                  <a:schemeClr val="bg1"/>
                </a:solidFill>
              </a:rPr>
              <a:t>Frequency</a:t>
            </a:r>
            <a:r>
              <a:rPr lang="pt-BR" sz="1400" b="1" dirty="0">
                <a:solidFill>
                  <a:schemeClr val="bg1"/>
                </a:solidFill>
              </a:rPr>
              <a:t> </a:t>
            </a:r>
            <a:r>
              <a:rPr lang="pt-BR" sz="1400" b="1" dirty="0" err="1">
                <a:solidFill>
                  <a:schemeClr val="bg1"/>
                </a:solidFill>
              </a:rPr>
              <a:t>Encoding</a:t>
            </a:r>
            <a:r>
              <a:rPr lang="pt-BR" sz="1400" dirty="0">
                <a:solidFill>
                  <a:schemeClr val="bg1"/>
                </a:solidFill>
              </a:rPr>
              <a:t> é uma técnica de transformação para dados categóricos que substitui cada categoria pela frequência com que aparece no conjunto de dados. Em vez de criar colunas adicionais ou atribuir números arbitrários, cada categoria é substituída pela contagem de ocorrências, ou pela proporção em relação ao total. Isso cria uma representação numérica que preserva a importância relativa de cada categoria.</a:t>
            </a:r>
          </a:p>
        </p:txBody>
      </p:sp>
    </p:spTree>
    <p:extLst>
      <p:ext uri="{BB962C8B-B14F-4D97-AF65-F5344CB8AC3E}">
        <p14:creationId xmlns:p14="http://schemas.microsoft.com/office/powerpoint/2010/main" val="178426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223CBE7E-5472-5458-32C2-7A72435070E3}"/>
              </a:ext>
            </a:extLst>
          </p:cNvPr>
          <p:cNvSpPr txBox="1"/>
          <p:nvPr/>
        </p:nvSpPr>
        <p:spPr>
          <a:xfrm>
            <a:off x="1457701" y="1945564"/>
            <a:ext cx="9688245" cy="495185"/>
          </a:xfrm>
          <a:prstGeom prst="rect">
            <a:avLst/>
          </a:prstGeom>
          <a:noFill/>
        </p:spPr>
        <p:txBody>
          <a:bodyPr wrap="square" tIns="62342" rtlCol="0">
            <a:spAutoFit/>
          </a:bodyPr>
          <a:lstStyle/>
          <a:p>
            <a:pPr>
              <a:lnSpc>
                <a:spcPct val="150000"/>
              </a:lnSpc>
              <a:buClr>
                <a:srgbClr val="ED145B"/>
              </a:buClr>
              <a:buSzPct val="100000"/>
            </a:pPr>
            <a:r>
              <a:rPr lang="pt-BR" sz="1865" dirty="0" err="1">
                <a:solidFill>
                  <a:srgbClr val="C00000"/>
                </a:solidFill>
                <a:latin typeface="Arial" panose="020B0604020202020204" pitchFamily="34" charset="0"/>
                <a:cs typeface="Arial" panose="020B0604020202020204" pitchFamily="34" charset="0"/>
              </a:rPr>
              <a:t>Count</a:t>
            </a:r>
            <a:r>
              <a:rPr lang="pt-BR" sz="1865" dirty="0">
                <a:solidFill>
                  <a:srgbClr val="C00000"/>
                </a:solidFill>
                <a:latin typeface="Arial" panose="020B0604020202020204" pitchFamily="34" charset="0"/>
                <a:cs typeface="Arial" panose="020B0604020202020204" pitchFamily="34" charset="0"/>
              </a:rPr>
              <a:t>/</a:t>
            </a:r>
            <a:r>
              <a:rPr lang="pt-BR" sz="1865" dirty="0" err="1">
                <a:solidFill>
                  <a:srgbClr val="C00000"/>
                </a:solidFill>
                <a:latin typeface="Arial" panose="020B0604020202020204" pitchFamily="34" charset="0"/>
                <a:cs typeface="Arial" panose="020B0604020202020204" pitchFamily="34" charset="0"/>
              </a:rPr>
              <a:t>Frequency</a:t>
            </a:r>
            <a:r>
              <a:rPr lang="pt-BR" sz="1865" dirty="0">
                <a:solidFill>
                  <a:srgbClr val="C00000"/>
                </a:solidFill>
                <a:latin typeface="Arial" panose="020B0604020202020204" pitchFamily="34" charset="0"/>
                <a:cs typeface="Arial" panose="020B0604020202020204" pitchFamily="34" charset="0"/>
              </a:rPr>
              <a:t> </a:t>
            </a:r>
            <a:r>
              <a:rPr lang="pt-BR" sz="1865" dirty="0" err="1">
                <a:solidFill>
                  <a:srgbClr val="C00000"/>
                </a:solidFill>
                <a:latin typeface="Arial" panose="020B0604020202020204" pitchFamily="34" charset="0"/>
                <a:cs typeface="Arial" panose="020B0604020202020204" pitchFamily="34" charset="0"/>
              </a:rPr>
              <a:t>Encoding</a:t>
            </a:r>
            <a:endParaRPr lang="pt-BR" sz="1865" dirty="0">
              <a:solidFill>
                <a:srgbClr val="C00000"/>
              </a:solidFill>
              <a:latin typeface="Arial" panose="020B0604020202020204" pitchFamily="34" charset="0"/>
              <a:cs typeface="Arial" panose="020B0604020202020204" pitchFamily="34" charset="0"/>
            </a:endParaRPr>
          </a:p>
        </p:txBody>
      </p:sp>
      <p:pic>
        <p:nvPicPr>
          <p:cNvPr id="3074" name="Picture 2" descr="Data frame analytics feature processors | Machine Learning in the Elastic  Stack [8.15] | Elastic">
            <a:extLst>
              <a:ext uri="{FF2B5EF4-FFF2-40B4-BE49-F238E27FC236}">
                <a16:creationId xmlns:a16="http://schemas.microsoft.com/office/drawing/2014/main" id="{856A76D6-CBA5-94F2-4E28-E903D439D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287" y="2703121"/>
            <a:ext cx="6977332" cy="263830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E9CFA873-6D6C-92C1-3E5E-BAB59DBF6D17}"/>
              </a:ext>
            </a:extLst>
          </p:cNvPr>
          <p:cNvSpPr txBox="1">
            <a:spLocks/>
          </p:cNvSpPr>
          <p:nvPr/>
        </p:nvSpPr>
        <p:spPr>
          <a:xfrm>
            <a:off x="2720181" y="837600"/>
            <a:ext cx="7056438" cy="504825"/>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EBE6E1"/>
                </a:solidFill>
                <a:latin typeface="Gotham HTF Book" pitchFamily="50" charset="0"/>
                <a:ea typeface="+mj-ea"/>
                <a:cs typeface="+mj-cs"/>
              </a:defRPr>
            </a:lvl1pPr>
          </a:lstStyle>
          <a:p>
            <a:pPr algn="ctr"/>
            <a:r>
              <a:rPr lang="pt-BR" altLang="pt-BR" sz="3200" dirty="0">
                <a:solidFill>
                  <a:schemeClr val="bg1"/>
                </a:solidFill>
              </a:rPr>
              <a:t>TRANSFORMAÇÃO DE DADOS CATEGÓRICOS (ENCODING)</a:t>
            </a:r>
          </a:p>
        </p:txBody>
      </p:sp>
      <p:sp>
        <p:nvSpPr>
          <p:cNvPr id="6" name="CaixaDeTexto 5">
            <a:extLst>
              <a:ext uri="{FF2B5EF4-FFF2-40B4-BE49-F238E27FC236}">
                <a16:creationId xmlns:a16="http://schemas.microsoft.com/office/drawing/2014/main" id="{957792C2-4446-E7E5-0CD1-F77A3ACF3EA1}"/>
              </a:ext>
            </a:extLst>
          </p:cNvPr>
          <p:cNvSpPr txBox="1"/>
          <p:nvPr/>
        </p:nvSpPr>
        <p:spPr>
          <a:xfrm>
            <a:off x="1457701" y="5603798"/>
            <a:ext cx="9395830" cy="1169551"/>
          </a:xfrm>
          <a:prstGeom prst="rect">
            <a:avLst/>
          </a:prstGeom>
          <a:noFill/>
        </p:spPr>
        <p:txBody>
          <a:bodyPr wrap="square">
            <a:spAutoFit/>
          </a:bodyPr>
          <a:lstStyle/>
          <a:p>
            <a:r>
              <a:rPr lang="pt-BR" sz="1400" dirty="0">
                <a:solidFill>
                  <a:schemeClr val="bg1"/>
                </a:solidFill>
              </a:rPr>
              <a:t>Esse método é especialmente útil quando há muitas categorias distintas, já que evita a alta dimensionalidade do </a:t>
            </a:r>
            <a:r>
              <a:rPr lang="pt-BR" sz="1400" dirty="0" err="1">
                <a:solidFill>
                  <a:schemeClr val="bg1"/>
                </a:solidFill>
              </a:rPr>
              <a:t>One</a:t>
            </a:r>
            <a:r>
              <a:rPr lang="pt-BR" sz="1400" dirty="0">
                <a:solidFill>
                  <a:schemeClr val="bg1"/>
                </a:solidFill>
              </a:rPr>
              <a:t>-Hot </a:t>
            </a:r>
            <a:r>
              <a:rPr lang="pt-BR" sz="1400" dirty="0" err="1">
                <a:solidFill>
                  <a:schemeClr val="bg1"/>
                </a:solidFill>
              </a:rPr>
              <a:t>Encoding</a:t>
            </a:r>
            <a:r>
              <a:rPr lang="pt-BR" sz="1400" dirty="0">
                <a:solidFill>
                  <a:schemeClr val="bg1"/>
                </a:solidFill>
              </a:rPr>
              <a:t> e mantém informações relevantes sobre a popularidade de cada categoria. </a:t>
            </a:r>
          </a:p>
          <a:p>
            <a:endParaRPr lang="pt-BR" sz="1400" dirty="0">
              <a:solidFill>
                <a:schemeClr val="bg1"/>
              </a:solidFill>
            </a:endParaRPr>
          </a:p>
          <a:p>
            <a:r>
              <a:rPr lang="pt-BR" sz="1400" dirty="0">
                <a:solidFill>
                  <a:schemeClr val="bg1"/>
                </a:solidFill>
              </a:rPr>
              <a:t>É uma técnica comum em casos de dados com variáveis categóricas complexas, como tipos de clientes em telecomunicações ou segmentos de mercado.</a:t>
            </a:r>
          </a:p>
        </p:txBody>
      </p:sp>
    </p:spTree>
    <p:extLst>
      <p:ext uri="{BB962C8B-B14F-4D97-AF65-F5344CB8AC3E}">
        <p14:creationId xmlns:p14="http://schemas.microsoft.com/office/powerpoint/2010/main" val="329765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223CBE7E-5472-5458-32C2-7A72435070E3}"/>
              </a:ext>
            </a:extLst>
          </p:cNvPr>
          <p:cNvSpPr txBox="1"/>
          <p:nvPr/>
        </p:nvSpPr>
        <p:spPr>
          <a:xfrm>
            <a:off x="1331201" y="1832191"/>
            <a:ext cx="9688245" cy="495185"/>
          </a:xfrm>
          <a:prstGeom prst="rect">
            <a:avLst/>
          </a:prstGeom>
          <a:noFill/>
        </p:spPr>
        <p:txBody>
          <a:bodyPr wrap="square" tIns="62342" rtlCol="0">
            <a:spAutoFit/>
          </a:bodyPr>
          <a:lstStyle/>
          <a:p>
            <a:pPr>
              <a:lnSpc>
                <a:spcPct val="150000"/>
              </a:lnSpc>
              <a:buClr>
                <a:srgbClr val="ED145B"/>
              </a:buClr>
              <a:buSzPct val="100000"/>
            </a:pPr>
            <a:r>
              <a:rPr lang="pt-BR" sz="1865" dirty="0" err="1">
                <a:solidFill>
                  <a:srgbClr val="960028"/>
                </a:solidFill>
                <a:latin typeface="Arial" panose="020B0604020202020204" pitchFamily="34" charset="0"/>
                <a:cs typeface="Arial" panose="020B0604020202020204" pitchFamily="34" charset="0"/>
              </a:rPr>
              <a:t>Rare</a:t>
            </a:r>
            <a:r>
              <a:rPr lang="pt-BR" sz="1865" dirty="0">
                <a:solidFill>
                  <a:srgbClr val="960028"/>
                </a:solidFill>
                <a:latin typeface="Arial" panose="020B0604020202020204" pitchFamily="34" charset="0"/>
                <a:cs typeface="Arial" panose="020B0604020202020204" pitchFamily="34" charset="0"/>
              </a:rPr>
              <a:t> </a:t>
            </a:r>
            <a:r>
              <a:rPr lang="pt-BR" sz="1865" dirty="0" err="1">
                <a:solidFill>
                  <a:srgbClr val="960028"/>
                </a:solidFill>
                <a:latin typeface="Arial" panose="020B0604020202020204" pitchFamily="34" charset="0"/>
                <a:cs typeface="Arial" panose="020B0604020202020204" pitchFamily="34" charset="0"/>
              </a:rPr>
              <a:t>Labels</a:t>
            </a:r>
            <a:r>
              <a:rPr lang="pt-BR" sz="1865" dirty="0">
                <a:solidFill>
                  <a:srgbClr val="960028"/>
                </a:solidFill>
                <a:latin typeface="Arial" panose="020B0604020202020204" pitchFamily="34" charset="0"/>
                <a:cs typeface="Arial" panose="020B0604020202020204" pitchFamily="34" charset="0"/>
              </a:rPr>
              <a:t> </a:t>
            </a:r>
            <a:r>
              <a:rPr lang="pt-BR" sz="1865" dirty="0" err="1">
                <a:solidFill>
                  <a:srgbClr val="960028"/>
                </a:solidFill>
                <a:latin typeface="Arial" panose="020B0604020202020204" pitchFamily="34" charset="0"/>
                <a:cs typeface="Arial" panose="020B0604020202020204" pitchFamily="34" charset="0"/>
              </a:rPr>
              <a:t>Encoding</a:t>
            </a:r>
            <a:endParaRPr lang="pt-BR" sz="1865" dirty="0">
              <a:solidFill>
                <a:srgbClr val="960028"/>
              </a:solidFill>
              <a:latin typeface="Arial" panose="020B0604020202020204" pitchFamily="34" charset="0"/>
              <a:cs typeface="Arial" panose="020B0604020202020204" pitchFamily="34" charset="0"/>
            </a:endParaRPr>
          </a:p>
        </p:txBody>
      </p:sp>
      <p:pic>
        <p:nvPicPr>
          <p:cNvPr id="12290" name="Picture 2" descr="Encoding. Encoding is changing the way of… | by Sedefozcan | Medium">
            <a:extLst>
              <a:ext uri="{FF2B5EF4-FFF2-40B4-BE49-F238E27FC236}">
                <a16:creationId xmlns:a16="http://schemas.microsoft.com/office/drawing/2014/main" id="{4EF4A169-564B-21DB-F321-232C3ADB8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44" y="2525207"/>
            <a:ext cx="8260758" cy="311929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35DF372-B97E-001D-6028-6BFCD696A923}"/>
              </a:ext>
            </a:extLst>
          </p:cNvPr>
          <p:cNvSpPr txBox="1">
            <a:spLocks/>
          </p:cNvSpPr>
          <p:nvPr/>
        </p:nvSpPr>
        <p:spPr>
          <a:xfrm>
            <a:off x="2720181" y="837600"/>
            <a:ext cx="7056438" cy="504825"/>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EBE6E1"/>
                </a:solidFill>
                <a:latin typeface="Gotham HTF Book" pitchFamily="50" charset="0"/>
                <a:ea typeface="+mj-ea"/>
                <a:cs typeface="+mj-cs"/>
              </a:defRPr>
            </a:lvl1pPr>
          </a:lstStyle>
          <a:p>
            <a:pPr algn="ctr"/>
            <a:r>
              <a:rPr lang="pt-BR" altLang="pt-BR" sz="3200" dirty="0">
                <a:solidFill>
                  <a:schemeClr val="bg1"/>
                </a:solidFill>
              </a:rPr>
              <a:t>TRANSFORMAÇÃO DE DADOS CATEGÓRICOS (ENCODING)</a:t>
            </a:r>
          </a:p>
        </p:txBody>
      </p:sp>
      <p:sp>
        <p:nvSpPr>
          <p:cNvPr id="6" name="CaixaDeTexto 5">
            <a:extLst>
              <a:ext uri="{FF2B5EF4-FFF2-40B4-BE49-F238E27FC236}">
                <a16:creationId xmlns:a16="http://schemas.microsoft.com/office/drawing/2014/main" id="{427689FD-A207-28F4-FF9C-70F7BF915CEE}"/>
              </a:ext>
            </a:extLst>
          </p:cNvPr>
          <p:cNvSpPr txBox="1"/>
          <p:nvPr/>
        </p:nvSpPr>
        <p:spPr>
          <a:xfrm>
            <a:off x="1331201" y="5762824"/>
            <a:ext cx="9909956" cy="1015663"/>
          </a:xfrm>
          <a:prstGeom prst="rect">
            <a:avLst/>
          </a:prstGeom>
          <a:noFill/>
        </p:spPr>
        <p:txBody>
          <a:bodyPr wrap="square">
            <a:spAutoFit/>
          </a:bodyPr>
          <a:lstStyle/>
          <a:p>
            <a:r>
              <a:rPr lang="pt-BR" sz="1200" dirty="0">
                <a:solidFill>
                  <a:schemeClr val="bg1"/>
                </a:solidFill>
              </a:rPr>
              <a:t>O </a:t>
            </a:r>
            <a:r>
              <a:rPr lang="pt-BR" sz="1200" b="1" dirty="0" err="1">
                <a:solidFill>
                  <a:schemeClr val="bg1"/>
                </a:solidFill>
              </a:rPr>
              <a:t>Rare</a:t>
            </a:r>
            <a:r>
              <a:rPr lang="pt-BR" sz="1200" b="1" dirty="0">
                <a:solidFill>
                  <a:schemeClr val="bg1"/>
                </a:solidFill>
              </a:rPr>
              <a:t> </a:t>
            </a:r>
            <a:r>
              <a:rPr lang="pt-BR" sz="1200" b="1" dirty="0" err="1">
                <a:solidFill>
                  <a:schemeClr val="bg1"/>
                </a:solidFill>
              </a:rPr>
              <a:t>Labels</a:t>
            </a:r>
            <a:r>
              <a:rPr lang="pt-BR" sz="1200" b="1" dirty="0">
                <a:solidFill>
                  <a:schemeClr val="bg1"/>
                </a:solidFill>
              </a:rPr>
              <a:t> </a:t>
            </a:r>
            <a:r>
              <a:rPr lang="pt-BR" sz="1200" b="1" dirty="0" err="1">
                <a:solidFill>
                  <a:schemeClr val="bg1"/>
                </a:solidFill>
              </a:rPr>
              <a:t>Encoding</a:t>
            </a:r>
            <a:r>
              <a:rPr lang="pt-BR" sz="1200" dirty="0">
                <a:solidFill>
                  <a:schemeClr val="bg1"/>
                </a:solidFill>
              </a:rPr>
              <a:t> é uma técnica de </a:t>
            </a:r>
            <a:r>
              <a:rPr lang="pt-BR" sz="1200" dirty="0" err="1">
                <a:solidFill>
                  <a:schemeClr val="bg1"/>
                </a:solidFill>
              </a:rPr>
              <a:t>encoding</a:t>
            </a:r>
            <a:r>
              <a:rPr lang="pt-BR" sz="1200" dirty="0">
                <a:solidFill>
                  <a:schemeClr val="bg1"/>
                </a:solidFill>
              </a:rPr>
              <a:t> para tratar categorias raras em dados categóricos, agrupando-as em uma única categoria chamada "</a:t>
            </a:r>
            <a:r>
              <a:rPr lang="pt-BR" sz="1200" dirty="0" err="1">
                <a:solidFill>
                  <a:schemeClr val="bg1"/>
                </a:solidFill>
              </a:rPr>
              <a:t>Rare</a:t>
            </a:r>
            <a:r>
              <a:rPr lang="pt-BR" sz="1200" dirty="0">
                <a:solidFill>
                  <a:schemeClr val="bg1"/>
                </a:solidFill>
              </a:rPr>
              <a:t>" ou "Other." </a:t>
            </a:r>
          </a:p>
          <a:p>
            <a:endParaRPr lang="pt-BR" sz="1200" dirty="0">
              <a:solidFill>
                <a:schemeClr val="bg1"/>
              </a:solidFill>
            </a:endParaRPr>
          </a:p>
          <a:p>
            <a:r>
              <a:rPr lang="pt-BR" sz="1200" dirty="0">
                <a:solidFill>
                  <a:schemeClr val="bg1"/>
                </a:solidFill>
              </a:rPr>
              <a:t>Em muitos conjuntos de dados, algumas categorias aparecem com pouca frequência e, quando representadas individualmente, podem gerar ruído ou dificultar o desempenho do modelo.</a:t>
            </a:r>
          </a:p>
        </p:txBody>
      </p:sp>
    </p:spTree>
    <p:extLst>
      <p:ext uri="{BB962C8B-B14F-4D97-AF65-F5344CB8AC3E}">
        <p14:creationId xmlns:p14="http://schemas.microsoft.com/office/powerpoint/2010/main" val="265673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223CBE7E-5472-5458-32C2-7A72435070E3}"/>
              </a:ext>
            </a:extLst>
          </p:cNvPr>
          <p:cNvSpPr txBox="1"/>
          <p:nvPr/>
        </p:nvSpPr>
        <p:spPr>
          <a:xfrm>
            <a:off x="1414216" y="1941521"/>
            <a:ext cx="9688245" cy="495185"/>
          </a:xfrm>
          <a:prstGeom prst="rect">
            <a:avLst/>
          </a:prstGeom>
          <a:noFill/>
        </p:spPr>
        <p:txBody>
          <a:bodyPr wrap="square" tIns="62342" rtlCol="0">
            <a:spAutoFit/>
          </a:bodyPr>
          <a:lstStyle/>
          <a:p>
            <a:pPr>
              <a:lnSpc>
                <a:spcPct val="150000"/>
              </a:lnSpc>
              <a:buClr>
                <a:srgbClr val="ED145B"/>
              </a:buClr>
              <a:buSzPct val="100000"/>
            </a:pPr>
            <a:r>
              <a:rPr lang="pt-BR" sz="1865" dirty="0">
                <a:solidFill>
                  <a:srgbClr val="C00000"/>
                </a:solidFill>
                <a:latin typeface="Arial" panose="020B0604020202020204" pitchFamily="34" charset="0"/>
                <a:cs typeface="Arial" panose="020B0604020202020204" pitchFamily="34" charset="0"/>
              </a:rPr>
              <a:t>Target </a:t>
            </a:r>
            <a:r>
              <a:rPr lang="pt-BR" sz="1865" dirty="0" err="1">
                <a:solidFill>
                  <a:srgbClr val="C00000"/>
                </a:solidFill>
                <a:latin typeface="Arial" panose="020B0604020202020204" pitchFamily="34" charset="0"/>
                <a:cs typeface="Arial" panose="020B0604020202020204" pitchFamily="34" charset="0"/>
              </a:rPr>
              <a:t>Encoding</a:t>
            </a:r>
            <a:r>
              <a:rPr lang="pt-BR" sz="1865" dirty="0">
                <a:solidFill>
                  <a:srgbClr val="C00000"/>
                </a:solidFill>
                <a:latin typeface="Arial" panose="020B0604020202020204" pitchFamily="34" charset="0"/>
                <a:cs typeface="Arial" panose="020B0604020202020204" pitchFamily="34" charset="0"/>
              </a:rPr>
              <a:t> – Classificação</a:t>
            </a:r>
          </a:p>
        </p:txBody>
      </p:sp>
      <p:pic>
        <p:nvPicPr>
          <p:cNvPr id="5122" name="Picture 2" descr="Know about Categorical Encoding, even New Ones! | by Ahmed Othmen | Towards  Data Science">
            <a:extLst>
              <a:ext uri="{FF2B5EF4-FFF2-40B4-BE49-F238E27FC236}">
                <a16:creationId xmlns:a16="http://schemas.microsoft.com/office/drawing/2014/main" id="{D7180687-30E5-2D83-3D8D-AD0E9CF22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718" y="2595431"/>
            <a:ext cx="8490564" cy="291568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976F2058-229B-FEA5-F278-7FC5BBDAE60F}"/>
              </a:ext>
            </a:extLst>
          </p:cNvPr>
          <p:cNvSpPr txBox="1">
            <a:spLocks/>
          </p:cNvSpPr>
          <p:nvPr/>
        </p:nvSpPr>
        <p:spPr>
          <a:xfrm>
            <a:off x="2730120" y="532840"/>
            <a:ext cx="7056438" cy="504825"/>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EBE6E1"/>
                </a:solidFill>
                <a:latin typeface="Gotham HTF Book" pitchFamily="50" charset="0"/>
                <a:ea typeface="+mj-ea"/>
                <a:cs typeface="+mj-cs"/>
              </a:defRPr>
            </a:lvl1pPr>
          </a:lstStyle>
          <a:p>
            <a:pPr algn="ctr"/>
            <a:r>
              <a:rPr lang="pt-BR" altLang="pt-BR" sz="3200" dirty="0">
                <a:solidFill>
                  <a:schemeClr val="bg1"/>
                </a:solidFill>
              </a:rPr>
              <a:t>TRANSFORMAÇÃO DE DADOS CATEGÓRICOS (ENCODING)</a:t>
            </a:r>
          </a:p>
        </p:txBody>
      </p:sp>
      <p:sp>
        <p:nvSpPr>
          <p:cNvPr id="6" name="CaixaDeTexto 5">
            <a:extLst>
              <a:ext uri="{FF2B5EF4-FFF2-40B4-BE49-F238E27FC236}">
                <a16:creationId xmlns:a16="http://schemas.microsoft.com/office/drawing/2014/main" id="{0BA71274-EB70-5274-F90C-4B4B478F182F}"/>
              </a:ext>
            </a:extLst>
          </p:cNvPr>
          <p:cNvSpPr txBox="1"/>
          <p:nvPr/>
        </p:nvSpPr>
        <p:spPr>
          <a:xfrm>
            <a:off x="1530626" y="5391845"/>
            <a:ext cx="9688245" cy="1384995"/>
          </a:xfrm>
          <a:prstGeom prst="rect">
            <a:avLst/>
          </a:prstGeom>
          <a:noFill/>
        </p:spPr>
        <p:txBody>
          <a:bodyPr wrap="square">
            <a:spAutoFit/>
          </a:bodyPr>
          <a:lstStyle/>
          <a:p>
            <a:endParaRPr lang="pt-BR" sz="1400" dirty="0">
              <a:solidFill>
                <a:schemeClr val="bg1"/>
              </a:solidFill>
            </a:endParaRPr>
          </a:p>
          <a:p>
            <a:r>
              <a:rPr lang="pt-BR" sz="1400" dirty="0">
                <a:solidFill>
                  <a:schemeClr val="bg1"/>
                </a:solidFill>
              </a:rPr>
              <a:t>O </a:t>
            </a:r>
            <a:r>
              <a:rPr lang="pt-BR" sz="1400" b="1" dirty="0">
                <a:solidFill>
                  <a:schemeClr val="bg1"/>
                </a:solidFill>
              </a:rPr>
              <a:t>Target </a:t>
            </a:r>
            <a:r>
              <a:rPr lang="pt-BR" sz="1400" b="1" dirty="0" err="1">
                <a:solidFill>
                  <a:schemeClr val="bg1"/>
                </a:solidFill>
              </a:rPr>
              <a:t>Encoding</a:t>
            </a:r>
            <a:r>
              <a:rPr lang="pt-BR" sz="1400" dirty="0">
                <a:solidFill>
                  <a:schemeClr val="bg1"/>
                </a:solidFill>
              </a:rPr>
              <a:t> é uma técnica de </a:t>
            </a:r>
            <a:r>
              <a:rPr lang="pt-BR" sz="1400" dirty="0" err="1">
                <a:solidFill>
                  <a:schemeClr val="bg1"/>
                </a:solidFill>
              </a:rPr>
              <a:t>encoding</a:t>
            </a:r>
            <a:r>
              <a:rPr lang="pt-BR" sz="1400" dirty="0">
                <a:solidFill>
                  <a:schemeClr val="bg1"/>
                </a:solidFill>
              </a:rPr>
              <a:t> para dados categóricos em que cada categoria é substituída pela média da variável alvo (target) para aquela categoria. </a:t>
            </a:r>
          </a:p>
          <a:p>
            <a:endParaRPr lang="pt-BR" sz="1400" dirty="0">
              <a:solidFill>
                <a:schemeClr val="bg1"/>
              </a:solidFill>
            </a:endParaRPr>
          </a:p>
          <a:p>
            <a:r>
              <a:rPr lang="pt-BR" sz="1400" dirty="0">
                <a:solidFill>
                  <a:schemeClr val="bg1"/>
                </a:solidFill>
              </a:rPr>
              <a:t>Em problemas de classificação, isso significa que a variável categórica será transformada com base na média das classes do target, proporcionando uma representação numérica mais informativa, refletindo a relação entre a categoria e o resultado final.</a:t>
            </a:r>
          </a:p>
        </p:txBody>
      </p:sp>
    </p:spTree>
    <p:extLst>
      <p:ext uri="{BB962C8B-B14F-4D97-AF65-F5344CB8AC3E}">
        <p14:creationId xmlns:p14="http://schemas.microsoft.com/office/powerpoint/2010/main" val="24819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FDBFCF1EC4358646AE79F465BB9B8409" ma:contentTypeVersion="14" ma:contentTypeDescription="Crie um novo documento." ma:contentTypeScope="" ma:versionID="a451c875e98e29261f67eb99c1a1efba">
  <xsd:schema xmlns:xsd="http://www.w3.org/2001/XMLSchema" xmlns:xs="http://www.w3.org/2001/XMLSchema" xmlns:p="http://schemas.microsoft.com/office/2006/metadata/properties" xmlns:ns2="953ccb3b-2705-4112-95ce-0ca037f6896f" xmlns:ns3="7ed301e0-5fd8-4552-9558-5c38b7ac6865" targetNamespace="http://schemas.microsoft.com/office/2006/metadata/properties" ma:root="true" ma:fieldsID="534e4703364e8ffcfb476a4e728f2296" ns2:_="" ns3:_="">
    <xsd:import namespace="953ccb3b-2705-4112-95ce-0ca037f6896f"/>
    <xsd:import namespace="7ed301e0-5fd8-4552-9558-5c38b7ac686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3ccb3b-2705-4112-95ce-0ca037f689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Marcações de imagem" ma:readOnly="false" ma:fieldId="{5cf76f15-5ced-4ddc-b409-7134ff3c332f}" ma:taxonomyMulti="true" ma:sspId="e2398b20-2c76-408b-9565-673d41e5947a"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ed301e0-5fd8-4552-9558-5c38b7ac6865"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b98b6b9-1452-42ea-b891-e6cb1782809f}" ma:internalName="TaxCatchAll" ma:showField="CatchAllData" ma:web="7ed301e0-5fd8-4552-9558-5c38b7ac6865">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53ccb3b-2705-4112-95ce-0ca037f6896f">
      <Terms xmlns="http://schemas.microsoft.com/office/infopath/2007/PartnerControls"/>
    </lcf76f155ced4ddcb4097134ff3c332f>
    <TaxCatchAll xmlns="7ed301e0-5fd8-4552-9558-5c38b7ac6865" xsi:nil="true"/>
  </documentManagement>
</p:properties>
</file>

<file path=customXml/itemProps1.xml><?xml version="1.0" encoding="utf-8"?>
<ds:datastoreItem xmlns:ds="http://schemas.openxmlformats.org/officeDocument/2006/customXml" ds:itemID="{13360C43-03BF-4A72-B76C-F4DF3D033F03}">
  <ds:schemaRefs>
    <ds:schemaRef ds:uri="http://schemas.microsoft.com/sharepoint/v3/contenttype/forms"/>
  </ds:schemaRefs>
</ds:datastoreItem>
</file>

<file path=customXml/itemProps2.xml><?xml version="1.0" encoding="utf-8"?>
<ds:datastoreItem xmlns:ds="http://schemas.openxmlformats.org/officeDocument/2006/customXml" ds:itemID="{30F76DA4-1BFA-4416-A024-C1683C8DE9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3ccb3b-2705-4112-95ce-0ca037f6896f"/>
    <ds:schemaRef ds:uri="7ed301e0-5fd8-4552-9558-5c38b7ac68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9D91CA-B742-46BA-B16C-8792E929F896}">
  <ds:schemaRefs>
    <ds:schemaRef ds:uri="http://schemas.microsoft.com/office/2006/metadata/properties"/>
    <ds:schemaRef ds:uri="http://schemas.microsoft.com/office/infopath/2007/PartnerControls"/>
    <ds:schemaRef ds:uri="953ccb3b-2705-4112-95ce-0ca037f6896f"/>
    <ds:schemaRef ds:uri="7ed301e0-5fd8-4552-9558-5c38b7ac6865"/>
  </ds:schemaRefs>
</ds:datastoreItem>
</file>

<file path=docProps/app.xml><?xml version="1.0" encoding="utf-8"?>
<Properties xmlns="http://schemas.openxmlformats.org/officeDocument/2006/extended-properties" xmlns:vt="http://schemas.openxmlformats.org/officeDocument/2006/docPropsVTypes">
  <TotalTime>483</TotalTime>
  <Words>966</Words>
  <Application>Microsoft Macintosh PowerPoint</Application>
  <PresentationFormat>Widescreen</PresentationFormat>
  <Paragraphs>62</Paragraphs>
  <Slides>14</Slides>
  <Notes>9</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14</vt:i4>
      </vt:variant>
    </vt:vector>
  </HeadingPairs>
  <TitlesOfParts>
    <vt:vector size="19" baseType="lpstr">
      <vt:lpstr>Arial</vt:lpstr>
      <vt:lpstr>Calibri</vt:lpstr>
      <vt:lpstr>Gotham HTF Book</vt:lpstr>
      <vt:lpstr>Gotham HTF Medium</vt:lpstr>
      <vt:lpstr>Tema do Office</vt:lpstr>
      <vt:lpstr>Apresentação do PowerPoint</vt:lpstr>
      <vt:lpstr>TRANSFORMAÇÃO DE DADOS CATEGÓRICOS (ENCODING)</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PONTOS CHAVE</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Juliana Reyes</dc:creator>
  <cp:lastModifiedBy>Ahirton Lopes</cp:lastModifiedBy>
  <cp:revision>45</cp:revision>
  <dcterms:created xsi:type="dcterms:W3CDTF">2024-09-24T15:19:05Z</dcterms:created>
  <dcterms:modified xsi:type="dcterms:W3CDTF">2024-11-14T19:48:34Z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0x010100FDBFCF1EC4358646AE79F465BB9B8409</vt:lpwstr>
  </property>
  <property fmtid="{D5CDD505-2E9C-101B-9397-08002B2CF9AE}" pid="3" name="MediaServiceImageTags">
    <vt:lpwstr/>
  </property>
</Properties>
</file>