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7" r:id="rId6"/>
    <p:sldId id="542" r:id="rId7"/>
    <p:sldId id="645" r:id="rId8"/>
    <p:sldId id="647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67" r:id="rId18"/>
    <p:sldId id="541" r:id="rId19"/>
    <p:sldId id="646" r:id="rId20"/>
    <p:sldId id="55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1671B-953B-3348-A388-ABA77F7E6778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CAB0-47FA-4D44-A083-71A847D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AEC62-F98F-4FCF-81A5-46A89850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15" y="1805096"/>
            <a:ext cx="7631971" cy="4813904"/>
          </a:xfrm>
          <a:prstGeom prst="rect">
            <a:avLst/>
          </a:prstGeom>
        </p:spPr>
      </p:pic>
      <p:sp>
        <p:nvSpPr>
          <p:cNvPr id="3" name="TextBox 59">
            <a:extLst>
              <a:ext uri="{FF2B5EF4-FFF2-40B4-BE49-F238E27FC236}">
                <a16:creationId xmlns:a16="http://schemas.microsoft.com/office/drawing/2014/main" id="{2E7218D2-E28D-4251-920F-58AB8D6A5D42}"/>
              </a:ext>
            </a:extLst>
          </p:cNvPr>
          <p:cNvSpPr txBox="1"/>
          <p:nvPr/>
        </p:nvSpPr>
        <p:spPr>
          <a:xfrm>
            <a:off x="1248072" y="737857"/>
            <a:ext cx="964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PCA – EXEMPLO</a:t>
            </a:r>
          </a:p>
          <a:p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VÍRUS DA CLASSE CORONA</a:t>
            </a:r>
          </a:p>
        </p:txBody>
      </p:sp>
    </p:spTree>
    <p:extLst>
      <p:ext uri="{BB962C8B-B14F-4D97-AF65-F5344CB8AC3E}">
        <p14:creationId xmlns:p14="http://schemas.microsoft.com/office/powerpoint/2010/main" val="18420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>
            <a:extLst>
              <a:ext uri="{FF2B5EF4-FFF2-40B4-BE49-F238E27FC236}">
                <a16:creationId xmlns:a16="http://schemas.microsoft.com/office/drawing/2014/main" id="{C2BAC2A8-2EE9-4F72-9356-76EA8C94E2C2}"/>
              </a:ext>
            </a:extLst>
          </p:cNvPr>
          <p:cNvSpPr txBox="1"/>
          <p:nvPr/>
        </p:nvSpPr>
        <p:spPr>
          <a:xfrm>
            <a:off x="1248072" y="737857"/>
            <a:ext cx="964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PCA – EXEMPLO</a:t>
            </a:r>
          </a:p>
          <a:p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VÍRUS DA CLASSE CORONA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5B2D64-CDA1-421F-8776-28FD94F58075}"/>
              </a:ext>
            </a:extLst>
          </p:cNvPr>
          <p:cNvSpPr txBox="1"/>
          <p:nvPr/>
        </p:nvSpPr>
        <p:spPr>
          <a:xfrm>
            <a:off x="1248072" y="1913067"/>
            <a:ext cx="469198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</a:t>
            </a:r>
            <a:r>
              <a:rPr lang="pt-BR" sz="1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18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4B6B59-05A9-4F19-A838-3DDF94E82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6"/>
          <a:stretch/>
        </p:blipFill>
        <p:spPr>
          <a:xfrm>
            <a:off x="3135593" y="2636872"/>
            <a:ext cx="5920815" cy="39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7CBC4A1-53B1-4BE4-972F-5A5C6FDB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75" y="2002536"/>
            <a:ext cx="5089212" cy="42646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FCF8F41-87AA-47E5-A7BB-B1C5E1F7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91" y="2002533"/>
            <a:ext cx="3610307" cy="4264627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9C75544F-26BE-483C-B11C-1252D9A405BB}"/>
              </a:ext>
            </a:extLst>
          </p:cNvPr>
          <p:cNvSpPr/>
          <p:nvPr/>
        </p:nvSpPr>
        <p:spPr>
          <a:xfrm>
            <a:off x="6096000" y="4137856"/>
            <a:ext cx="903784" cy="447669"/>
          </a:xfrm>
          <a:prstGeom prst="rightArrow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C1E66B8A-A136-44E2-843A-A45AA5E0B7AD}"/>
              </a:ext>
            </a:extLst>
          </p:cNvPr>
          <p:cNvSpPr txBox="1"/>
          <p:nvPr/>
        </p:nvSpPr>
        <p:spPr>
          <a:xfrm>
            <a:off x="1248072" y="737857"/>
            <a:ext cx="964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PCA – EXEMPLO</a:t>
            </a:r>
          </a:p>
          <a:p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VÍRUS DA CLASSE CORONA</a:t>
            </a:r>
          </a:p>
        </p:txBody>
      </p:sp>
    </p:spTree>
    <p:extLst>
      <p:ext uri="{BB962C8B-B14F-4D97-AF65-F5344CB8AC3E}">
        <p14:creationId xmlns:p14="http://schemas.microsoft.com/office/powerpoint/2010/main" val="84674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C756D5D6-9B28-4C87-968C-8F948B586F76}"/>
              </a:ext>
            </a:extLst>
          </p:cNvPr>
          <p:cNvSpPr txBox="1"/>
          <p:nvPr/>
        </p:nvSpPr>
        <p:spPr>
          <a:xfrm>
            <a:off x="1248072" y="737857"/>
            <a:ext cx="964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PCA – EXEMPLO</a:t>
            </a:r>
          </a:p>
          <a:p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VÍRUS DA CLASSE CORONA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B4BEAF-86DC-4439-B2A2-E81ACDE9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618" y="1684695"/>
            <a:ext cx="4828765" cy="49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6231BC9B-F552-444A-A0E9-FFCBDF952CC0}"/>
              </a:ext>
            </a:extLst>
          </p:cNvPr>
          <p:cNvSpPr txBox="1"/>
          <p:nvPr/>
        </p:nvSpPr>
        <p:spPr>
          <a:xfrm>
            <a:off x="1246717" y="2710127"/>
            <a:ext cx="9698567" cy="1422484"/>
          </a:xfrm>
          <a:prstGeom prst="rect">
            <a:avLst/>
          </a:prstGeom>
          <a:noFill/>
        </p:spPr>
        <p:txBody>
          <a:bodyPr wrap="square" tIns="62400" rtlCol="0">
            <a:spAutoFit/>
          </a:bodyPr>
          <a:lstStyle/>
          <a:p>
            <a:pPr algn="ctr">
              <a:spcAft>
                <a:spcPts val="1600"/>
              </a:spcAft>
              <a:buClr>
                <a:srgbClr val="ED145B"/>
              </a:buClr>
            </a:pPr>
            <a:r>
              <a:rPr lang="pt-BR" sz="42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  <a:br>
              <a:rPr lang="pt-BR" sz="4267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267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6020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2028616"/>
            <a:ext cx="99991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 redução de dimensionalidade é uma técnica fundamental em ciência de dados para simplificar </a:t>
            </a:r>
            <a:r>
              <a:rPr lang="pt-BR" sz="2000" dirty="0" err="1">
                <a:solidFill>
                  <a:schemeClr val="bg1"/>
                </a:solidFill>
              </a:rPr>
              <a:t>datasets</a:t>
            </a:r>
            <a:r>
              <a:rPr lang="pt-BR" sz="2000" dirty="0">
                <a:solidFill>
                  <a:schemeClr val="bg1"/>
                </a:solidFill>
              </a:rPr>
              <a:t> complexos, diminuindo o número de variáveis enquanto preserva as informações mais relevantes.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Esse processo melhora a eficiência de algoritmos de aprendizado de máquina, reduz custos computacionais e facilita a visualização de dados de alta dimensionalidade.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Esse processo acaba sendo especialmente útil em problemas onde há variáveis redundantes ou altamente correlacionadas.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2028616"/>
            <a:ext cx="99991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O PCA (Principal </a:t>
            </a:r>
            <a:r>
              <a:rPr lang="pt-BR" sz="2000" dirty="0" err="1">
                <a:solidFill>
                  <a:schemeClr val="bg1"/>
                </a:solidFill>
              </a:rPr>
              <a:t>Component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Analysis</a:t>
            </a:r>
            <a:r>
              <a:rPr lang="pt-BR" sz="2000" dirty="0">
                <a:solidFill>
                  <a:schemeClr val="bg1"/>
                </a:solidFill>
              </a:rPr>
              <a:t>) é uma das técnicas mais populares para essa tarefa, projetando os dados em novos eixos chamados componentes principais, que capturam a maior variância do </a:t>
            </a:r>
            <a:r>
              <a:rPr lang="pt-BR" sz="2000" dirty="0" err="1">
                <a:solidFill>
                  <a:schemeClr val="bg1"/>
                </a:solidFill>
              </a:rPr>
              <a:t>dataset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Apesar de sua eficiência, o PCA tem limitações, como a incapacidade de lidar com relações não-lineares e a perda de </a:t>
            </a:r>
            <a:r>
              <a:rPr lang="pt-BR" sz="2000" dirty="0" err="1">
                <a:solidFill>
                  <a:schemeClr val="bg1"/>
                </a:solidFill>
              </a:rPr>
              <a:t>interpretabilidade</a:t>
            </a:r>
            <a:r>
              <a:rPr lang="pt-BR" sz="2000" dirty="0">
                <a:solidFill>
                  <a:schemeClr val="bg1"/>
                </a:solidFill>
              </a:rPr>
              <a:t> das variáveis transformadas.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Em </a:t>
            </a:r>
            <a:r>
              <a:rPr lang="pt-BR" sz="2000" dirty="0" err="1">
                <a:solidFill>
                  <a:schemeClr val="bg1"/>
                </a:solidFill>
              </a:rPr>
              <a:t>telecom</a:t>
            </a:r>
            <a:r>
              <a:rPr lang="pt-BR" sz="2000" dirty="0">
                <a:solidFill>
                  <a:schemeClr val="bg1"/>
                </a:solidFill>
              </a:rPr>
              <a:t>, ele pode ser aplicado para identificar padrões em métricas de rede, como latência e </a:t>
            </a:r>
            <a:r>
              <a:rPr lang="pt-BR" sz="2000" i="1" dirty="0" err="1">
                <a:solidFill>
                  <a:schemeClr val="bg1"/>
                </a:solidFill>
              </a:rPr>
              <a:t>throughput</a:t>
            </a:r>
            <a:r>
              <a:rPr lang="pt-BR" sz="2000" dirty="0">
                <a:solidFill>
                  <a:schemeClr val="bg1"/>
                </a:solidFill>
              </a:rPr>
              <a:t>, ajudando na otimização e análise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122393441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3459"/>
            <a:ext cx="9144000" cy="2225674"/>
          </a:xfrm>
        </p:spPr>
        <p:txBody>
          <a:bodyPr>
            <a:normAutofit/>
          </a:bodyPr>
          <a:lstStyle/>
          <a:p>
            <a:pPr algn="ctr"/>
            <a:r>
              <a:rPr lang="pt-BR" altLang="pt-BR" sz="5400" dirty="0">
                <a:solidFill>
                  <a:schemeClr val="bg1"/>
                </a:solidFill>
              </a:rPr>
              <a:t>O PROBLEMA DA DIMENSIONALIDADE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 EXTRAÇÃO </a:t>
            </a:r>
            <a:r>
              <a:rPr lang="pt-BR"/>
              <a:t>DE ATRIBUTOS </a:t>
            </a:r>
            <a:r>
              <a:rPr lang="pt-BR" dirty="0"/>
              <a:t>É CRUCIAL PARA TRANSFORMAR DADOS EM INFORMAÇÕES ÚTEIS PARA MODELOS DE MACHINE LEARNING. </a:t>
            </a:r>
          </a:p>
          <a:p>
            <a:r>
              <a:rPr lang="pt-BR" dirty="0"/>
              <a:t>PORÉM, O EXCESSO DE VARIÁVEIS PODE CAUSAR O </a:t>
            </a:r>
            <a:r>
              <a:rPr lang="pt-BR" dirty="0">
                <a:solidFill>
                  <a:schemeClr val="bg1"/>
                </a:solidFill>
              </a:rPr>
              <a:t>PROBLEMA DA DIMENSIONALIDADE</a:t>
            </a:r>
            <a:r>
              <a:rPr lang="pt-BR" dirty="0"/>
              <a:t>, DIFICULTANDO O TREINAMENTO E A EFICIÊNCIA DO MODELO. </a:t>
            </a:r>
          </a:p>
          <a:p>
            <a:r>
              <a:rPr lang="pt-BR" dirty="0">
                <a:solidFill>
                  <a:schemeClr val="bg1"/>
                </a:solidFill>
              </a:rPr>
              <a:t>TÉCNICAS COMO REDUÇÃO E SELEÇÃO DE FEATURES AJUDAM A FOCAR NO QUE REALMENTE IMPORTA.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2397948"/>
            <a:ext cx="999916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extração de </a:t>
            </a:r>
            <a:r>
              <a:rPr lang="pt-BR" sz="2000" dirty="0" err="1">
                <a:solidFill>
                  <a:schemeClr val="bg1"/>
                </a:solidFill>
              </a:rPr>
              <a:t>features</a:t>
            </a:r>
            <a:r>
              <a:rPr lang="pt-BR" sz="2000" dirty="0">
                <a:solidFill>
                  <a:schemeClr val="bg1"/>
                </a:solidFill>
              </a:rPr>
              <a:t> é essencial para transformar grandes volumes de dados em informações relevantes para modelos de </a:t>
            </a:r>
            <a:r>
              <a:rPr lang="pt-BR" sz="2000" i="1" dirty="0" err="1">
                <a:solidFill>
                  <a:schemeClr val="bg1"/>
                </a:solidFill>
              </a:rPr>
              <a:t>machine</a:t>
            </a:r>
            <a:r>
              <a:rPr lang="pt-BR" sz="2000" i="1" dirty="0">
                <a:solidFill>
                  <a:schemeClr val="bg1"/>
                </a:solidFill>
              </a:rPr>
              <a:t> </a:t>
            </a:r>
            <a:r>
              <a:rPr lang="pt-BR" sz="2000" i="1" dirty="0" err="1">
                <a:solidFill>
                  <a:schemeClr val="bg1"/>
                </a:solidFill>
              </a:rPr>
              <a:t>learning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Quando o número de variáveis aumenta, surge o problema da dimensionalidade, que pode comprometer o desempenho dos modelos, dificultar a interpretação dos dados e aumentar a complexidade computacional.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05668C-19B8-68AE-D56D-285B1FB338A6}"/>
              </a:ext>
            </a:extLst>
          </p:cNvPr>
          <p:cNvSpPr txBox="1">
            <a:spLocks/>
          </p:cNvSpPr>
          <p:nvPr/>
        </p:nvSpPr>
        <p:spPr>
          <a:xfrm>
            <a:off x="2720181" y="8376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EXTRAÇÃO DE FEATURES E O PROBLEMA DA DIMENSIONALIDADE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2499548"/>
            <a:ext cx="999916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Para lidar com esse desafio, técnicas como o </a:t>
            </a:r>
            <a:r>
              <a:rPr lang="pt-BR" sz="2000" b="1" dirty="0">
                <a:solidFill>
                  <a:srgbClr val="960028"/>
                </a:solidFill>
              </a:rPr>
              <a:t>PCA (Análise de Componentes Principais)</a:t>
            </a:r>
            <a:r>
              <a:rPr lang="pt-BR" sz="2000" dirty="0">
                <a:solidFill>
                  <a:schemeClr val="bg1"/>
                </a:solidFill>
              </a:rPr>
              <a:t> são amplamente utilizadas.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PCA reduz a dimensionalidade ao transformar as variáveis originais em um </a:t>
            </a:r>
            <a:r>
              <a:rPr lang="pt-BR" sz="2000" dirty="0">
                <a:solidFill>
                  <a:srgbClr val="960028"/>
                </a:solidFill>
              </a:rPr>
              <a:t>conjunto menor de componentes principais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Esse conjunto menor retem a maior parte da variabilidade dos dados. Isso torna o processamento mais eficiente e os </a:t>
            </a:r>
            <a:r>
              <a:rPr lang="pt-BR" sz="2000" dirty="0">
                <a:solidFill>
                  <a:srgbClr val="960028"/>
                </a:solidFill>
              </a:rPr>
              <a:t>modelos menos suscetíveis ao </a:t>
            </a:r>
            <a:r>
              <a:rPr lang="pt-BR" sz="2000" dirty="0" err="1">
                <a:solidFill>
                  <a:srgbClr val="960028"/>
                </a:solidFill>
              </a:rPr>
              <a:t>sobreajuste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05668C-19B8-68AE-D56D-285B1FB338A6}"/>
              </a:ext>
            </a:extLst>
          </p:cNvPr>
          <p:cNvSpPr txBox="1">
            <a:spLocks/>
          </p:cNvSpPr>
          <p:nvPr/>
        </p:nvSpPr>
        <p:spPr>
          <a:xfrm>
            <a:off x="2720181" y="8376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EXTRAÇÃO DE FEATURES E O PROBLEMA DA DIMENSIONALIDADE</a:t>
            </a:r>
          </a:p>
        </p:txBody>
      </p:sp>
    </p:spTree>
    <p:extLst>
      <p:ext uri="{BB962C8B-B14F-4D97-AF65-F5344CB8AC3E}">
        <p14:creationId xmlns:p14="http://schemas.microsoft.com/office/powerpoint/2010/main" val="239021802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2102385"/>
            <a:ext cx="999916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b="1" dirty="0" err="1">
                <a:solidFill>
                  <a:srgbClr val="960028"/>
                </a:solidFill>
              </a:rPr>
              <a:t>Overfitting</a:t>
            </a:r>
            <a:r>
              <a:rPr lang="pt-BR" sz="2000" dirty="0">
                <a:solidFill>
                  <a:schemeClr val="bg1"/>
                </a:solidFill>
              </a:rPr>
              <a:t> ocorre quando um modelo de aprendizado de máquina se ajusta tão bem aos dados de treinamento que </a:t>
            </a:r>
            <a:r>
              <a:rPr lang="pt-BR" sz="2000" dirty="0">
                <a:solidFill>
                  <a:srgbClr val="960028"/>
                </a:solidFill>
              </a:rPr>
              <a:t>perde a capacidade de generalizar para novos dados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Ele "aprende" não apenas os padrões reais do </a:t>
            </a:r>
            <a:r>
              <a:rPr lang="pt-BR" sz="2000" dirty="0" err="1">
                <a:solidFill>
                  <a:schemeClr val="bg1"/>
                </a:solidFill>
              </a:rPr>
              <a:t>dataset</a:t>
            </a:r>
            <a:r>
              <a:rPr lang="pt-BR" sz="2000" dirty="0">
                <a:solidFill>
                  <a:schemeClr val="bg1"/>
                </a:solidFill>
              </a:rPr>
              <a:t>, mas também </a:t>
            </a:r>
            <a:r>
              <a:rPr lang="pt-BR" sz="2000" dirty="0">
                <a:solidFill>
                  <a:srgbClr val="960028"/>
                </a:solidFill>
              </a:rPr>
              <a:t>os ruídos ou peculiaridades específicas dos dados de treinamento</a:t>
            </a:r>
            <a:r>
              <a:rPr lang="pt-BR" sz="2000" dirty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Isso resulta em alta precisão durante o treinamento, mas </a:t>
            </a:r>
            <a:r>
              <a:rPr lang="pt-BR" sz="2000" dirty="0">
                <a:solidFill>
                  <a:srgbClr val="960028"/>
                </a:solidFill>
              </a:rPr>
              <a:t>baixo desempenho em dados de teste ou produção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Esse problema é comum em modelos excessivamente complexos ou com muitos parâmetros, especialmente quando o </a:t>
            </a:r>
            <a:r>
              <a:rPr lang="pt-BR" sz="2000" dirty="0" err="1">
                <a:solidFill>
                  <a:schemeClr val="bg1"/>
                </a:solidFill>
              </a:rPr>
              <a:t>dataset</a:t>
            </a:r>
            <a:r>
              <a:rPr lang="pt-BR" sz="2000" dirty="0">
                <a:solidFill>
                  <a:schemeClr val="bg1"/>
                </a:solidFill>
              </a:rPr>
              <a:t> é pequeno ou contém variabilidade limitada.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05668C-19B8-68AE-D56D-285B1FB338A6}"/>
              </a:ext>
            </a:extLst>
          </p:cNvPr>
          <p:cNvSpPr txBox="1">
            <a:spLocks/>
          </p:cNvSpPr>
          <p:nvPr/>
        </p:nvSpPr>
        <p:spPr>
          <a:xfrm>
            <a:off x="2720181" y="8376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O QUE É SOBRE AJUSTE (OVERFITTING)?</a:t>
            </a:r>
          </a:p>
        </p:txBody>
      </p:sp>
    </p:spTree>
    <p:extLst>
      <p:ext uri="{BB962C8B-B14F-4D97-AF65-F5344CB8AC3E}">
        <p14:creationId xmlns:p14="http://schemas.microsoft.com/office/powerpoint/2010/main" val="86343521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6A6ECE-BF82-4B30-932D-692974DD6E87}"/>
              </a:ext>
            </a:extLst>
          </p:cNvPr>
          <p:cNvSpPr/>
          <p:nvPr/>
        </p:nvSpPr>
        <p:spPr>
          <a:xfrm>
            <a:off x="1248071" y="1468660"/>
            <a:ext cx="10036619" cy="142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da análise é encontrar um meio de condensar a informação contida em várias variáveis originais em um conjunto menor de variáveis estatísticas (componentes) com uma perda mínima de informação (Adaptado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Operdata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- 2019)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80046C-424A-437E-9E59-976629C53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00" y="3429000"/>
            <a:ext cx="7662472" cy="284757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2ECA43-AD9B-14DD-28C5-681551AE926A}"/>
              </a:ext>
            </a:extLst>
          </p:cNvPr>
          <p:cNvSpPr txBox="1"/>
          <p:nvPr/>
        </p:nvSpPr>
        <p:spPr>
          <a:xfrm>
            <a:off x="3599723" y="6178633"/>
            <a:ext cx="8256917" cy="9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https://</a:t>
            </a:r>
            <a:r>
              <a:rPr lang="pt-BR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medium.com</a:t>
            </a:r>
            <a:r>
              <a:rPr lang="pt-BR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</a:t>
            </a:r>
            <a:r>
              <a:rPr lang="pt-BR" sz="13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analytics-vidhya</a:t>
            </a:r>
            <a:r>
              <a:rPr lang="pt-BR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/understanding-principle-component-analysis-pca-step-by-step-e7a4bb4031d9</a:t>
            </a:r>
          </a:p>
        </p:txBody>
      </p:sp>
    </p:spTree>
    <p:extLst>
      <p:ext uri="{BB962C8B-B14F-4D97-AF65-F5344CB8AC3E}">
        <p14:creationId xmlns:p14="http://schemas.microsoft.com/office/powerpoint/2010/main" val="9458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otham HTF Light"/>
                <a:cs typeface="Gotham HTF Light"/>
              </a:rPr>
              <a:t>ANÁLISE </a:t>
            </a:r>
            <a:r>
              <a:rPr lang="pt-BR" sz="2400" dirty="0">
                <a:solidFill>
                  <a:srgbClr val="960028"/>
                </a:solidFill>
                <a:latin typeface="Gotham HTF" pitchFamily="50" charset="0"/>
                <a:cs typeface="Gotham HTF Light"/>
              </a:rPr>
              <a:t>PCA</a:t>
            </a:r>
          </a:p>
        </p:txBody>
      </p:sp>
      <p:pic>
        <p:nvPicPr>
          <p:cNvPr id="8" name="Picture 2" descr="https://media1.giphy.com/media/KRpGtfuxQgCEo/source.gif">
            <a:extLst>
              <a:ext uri="{FF2B5EF4-FFF2-40B4-BE49-F238E27FC236}">
                <a16:creationId xmlns:a16="http://schemas.microsoft.com/office/drawing/2014/main" id="{7062B924-119F-4912-AF62-C88DE3469A0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806" y="1815467"/>
            <a:ext cx="11877931" cy="47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B27865A-3DA8-4543-B499-226DFAECE991}"/>
              </a:ext>
            </a:extLst>
          </p:cNvPr>
          <p:cNvSpPr txBox="1"/>
          <p:nvPr/>
        </p:nvSpPr>
        <p:spPr>
          <a:xfrm>
            <a:off x="1248072" y="1435811"/>
            <a:ext cx="375840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bg1"/>
                </a:solidFill>
                <a:latin typeface="Gotham HTF Medium" pitchFamily="50" charset="0"/>
              </a:rPr>
              <a:t>Transformação Ortogonal dos dados:</a:t>
            </a:r>
          </a:p>
        </p:txBody>
      </p:sp>
    </p:spTree>
    <p:extLst>
      <p:ext uri="{BB962C8B-B14F-4D97-AF65-F5344CB8AC3E}">
        <p14:creationId xmlns:p14="http://schemas.microsoft.com/office/powerpoint/2010/main" val="14795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69E95E-6DB9-4D2E-B00C-208C9D7D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14" y="2304555"/>
            <a:ext cx="7943373" cy="29452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47E04E1-2A2B-471C-ADB5-72F14B8FBC1A}"/>
              </a:ext>
            </a:extLst>
          </p:cNvPr>
          <p:cNvSpPr txBox="1"/>
          <p:nvPr/>
        </p:nvSpPr>
        <p:spPr>
          <a:xfrm>
            <a:off x="1248070" y="5954774"/>
            <a:ext cx="622307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67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Notas de aula Prof. Dr. Ronaldo Hashimoto – IME USP</a:t>
            </a:r>
          </a:p>
        </p:txBody>
      </p:sp>
      <p:sp>
        <p:nvSpPr>
          <p:cNvPr id="11" name="TextBox 59">
            <a:extLst>
              <a:ext uri="{FF2B5EF4-FFF2-40B4-BE49-F238E27FC236}">
                <a16:creationId xmlns:a16="http://schemas.microsoft.com/office/drawing/2014/main" id="{63960B6A-FE2A-431C-9F5C-66911D0DC5FA}"/>
              </a:ext>
            </a:extLst>
          </p:cNvPr>
          <p:cNvSpPr txBox="1"/>
          <p:nvPr/>
        </p:nvSpPr>
        <p:spPr>
          <a:xfrm>
            <a:off x="1248072" y="737857"/>
            <a:ext cx="964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PCA – EXEMPLO</a:t>
            </a:r>
          </a:p>
          <a:p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VÍRUS DA CLASSE CORONA</a:t>
            </a:r>
          </a:p>
        </p:txBody>
      </p:sp>
    </p:spTree>
    <p:extLst>
      <p:ext uri="{BB962C8B-B14F-4D97-AF65-F5344CB8AC3E}">
        <p14:creationId xmlns:p14="http://schemas.microsoft.com/office/powerpoint/2010/main" val="27907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9">
            <a:extLst>
              <a:ext uri="{FF2B5EF4-FFF2-40B4-BE49-F238E27FC236}">
                <a16:creationId xmlns:a16="http://schemas.microsoft.com/office/drawing/2014/main" id="{63960B6A-FE2A-431C-9F5C-66911D0DC5FA}"/>
              </a:ext>
            </a:extLst>
          </p:cNvPr>
          <p:cNvSpPr txBox="1"/>
          <p:nvPr/>
        </p:nvSpPr>
        <p:spPr>
          <a:xfrm>
            <a:off x="1248072" y="737857"/>
            <a:ext cx="964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PCA – EXEMPLO</a:t>
            </a:r>
          </a:p>
          <a:p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VÍRUS DA CLASSE CORONA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32150D-F0AA-4A25-9286-B4D134D7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54" y="1724904"/>
            <a:ext cx="7234293" cy="48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590</Words>
  <Application>Microsoft Macintosh PowerPoint</Application>
  <PresentationFormat>Widescreen</PresentationFormat>
  <Paragraphs>59</Paragraphs>
  <Slides>17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Gotham HTF</vt:lpstr>
      <vt:lpstr>Gotham HTF Book</vt:lpstr>
      <vt:lpstr>Gotham HTF Light</vt:lpstr>
      <vt:lpstr>Gotham HTF Medium</vt:lpstr>
      <vt:lpstr>Tema do Office</vt:lpstr>
      <vt:lpstr>Apresentação do PowerPoint</vt:lpstr>
      <vt:lpstr>O PROBLEMA DA DIMENSIONALIDADE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PONTOS CHAVE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49</cp:revision>
  <dcterms:created xsi:type="dcterms:W3CDTF">2024-09-24T15:19:05Z</dcterms:created>
  <dcterms:modified xsi:type="dcterms:W3CDTF">2024-11-18T14:16:08Z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