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0"/>
  </p:handoutMasterIdLst>
  <p:sldIdLst>
    <p:sldId id="256" r:id="rId5"/>
    <p:sldId id="257" r:id="rId6"/>
    <p:sldId id="258" r:id="rId7"/>
    <p:sldId id="270" r:id="rId8"/>
    <p:sldId id="271" r:id="rId9"/>
    <p:sldId id="259" r:id="rId10"/>
    <p:sldId id="540" r:id="rId11"/>
    <p:sldId id="535" r:id="rId12"/>
    <p:sldId id="536" r:id="rId13"/>
    <p:sldId id="537" r:id="rId14"/>
    <p:sldId id="266" r:id="rId15"/>
    <p:sldId id="538" r:id="rId16"/>
    <p:sldId id="539" r:id="rId17"/>
    <p:sldId id="541" r:id="rId18"/>
    <p:sldId id="26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INTELIGÊNCIA ARTIFICIAL OU APRENDIZAGEM DE MÁQUINA?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15BBB06-6767-4846-EEEC-B92A774A0ECF}"/>
              </a:ext>
            </a:extLst>
          </p:cNvPr>
          <p:cNvGrpSpPr/>
          <p:nvPr/>
        </p:nvGrpSpPr>
        <p:grpSpPr>
          <a:xfrm>
            <a:off x="1672980" y="1918750"/>
            <a:ext cx="8846039" cy="4212700"/>
            <a:chOff x="1002672" y="1322650"/>
            <a:chExt cx="8846039" cy="4212700"/>
          </a:xfrm>
        </p:grpSpPr>
        <p:sp>
          <p:nvSpPr>
            <p:cNvPr id="4" name="Line">
              <a:extLst>
                <a:ext uri="{FF2B5EF4-FFF2-40B4-BE49-F238E27FC236}">
                  <a16:creationId xmlns:a16="http://schemas.microsoft.com/office/drawing/2014/main" id="{6C32D04F-F105-F5E9-3235-989EC21F2D28}"/>
                </a:ext>
              </a:extLst>
            </p:cNvPr>
            <p:cNvSpPr/>
            <p:nvPr/>
          </p:nvSpPr>
          <p:spPr>
            <a:xfrm>
              <a:off x="5726759" y="1948650"/>
              <a:ext cx="1769368" cy="0"/>
            </a:xfrm>
            <a:prstGeom prst="line">
              <a:avLst/>
            </a:prstGeom>
            <a:ln w="50800">
              <a:solidFill>
                <a:srgbClr val="ECAF28"/>
              </a:solidFill>
              <a:miter/>
              <a:headEnd type="oval"/>
            </a:ln>
          </p:spPr>
          <p:txBody>
            <a:bodyPr lIns="21991" tIns="21991" rIns="21991" bIns="2199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A4AECADE-E12A-11FB-0D25-5434630F37C1}"/>
                </a:ext>
              </a:extLst>
            </p:cNvPr>
            <p:cNvGrpSpPr/>
            <p:nvPr/>
          </p:nvGrpSpPr>
          <p:grpSpPr>
            <a:xfrm>
              <a:off x="7083875" y="1322650"/>
              <a:ext cx="2764836" cy="4212700"/>
              <a:chOff x="0" y="0"/>
              <a:chExt cx="7372896" cy="11233865"/>
            </a:xfrm>
          </p:grpSpPr>
          <p:sp>
            <p:nvSpPr>
              <p:cNvPr id="11" name="Rounded Rectangle">
                <a:extLst>
                  <a:ext uri="{FF2B5EF4-FFF2-40B4-BE49-F238E27FC236}">
                    <a16:creationId xmlns:a16="http://schemas.microsoft.com/office/drawing/2014/main" id="{EB657A81-A5C7-187B-7F66-EB2CC560CF7F}"/>
                  </a:ext>
                </a:extLst>
              </p:cNvPr>
              <p:cNvSpPr/>
              <p:nvPr/>
            </p:nvSpPr>
            <p:spPr>
              <a:xfrm>
                <a:off x="0" y="0"/>
                <a:ext cx="7372896" cy="11233865"/>
              </a:xfrm>
              <a:prstGeom prst="roundRect">
                <a:avLst>
                  <a:gd name="adj" fmla="val 48689"/>
                </a:avLst>
              </a:prstGeom>
              <a:solidFill>
                <a:srgbClr val="EDB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1" tIns="21991" rIns="21991" bIns="21991" numCol="1" anchor="ctr"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623B9053-58D7-3DBA-4B36-988F28D00F32}"/>
                  </a:ext>
                </a:extLst>
              </p:cNvPr>
              <p:cNvSpPr/>
              <p:nvPr/>
            </p:nvSpPr>
            <p:spPr>
              <a:xfrm>
                <a:off x="1040145" y="2588136"/>
                <a:ext cx="5292606" cy="7991167"/>
              </a:xfrm>
              <a:prstGeom prst="roundRect">
                <a:avLst>
                  <a:gd name="adj" fmla="val 48073"/>
                </a:avLst>
              </a:prstGeom>
              <a:solidFill>
                <a:srgbClr val="A69F8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1" tIns="21991" rIns="21991" bIns="21991" numCol="1" anchor="ctr"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">
                <a:extLst>
                  <a:ext uri="{FF2B5EF4-FFF2-40B4-BE49-F238E27FC236}">
                    <a16:creationId xmlns:a16="http://schemas.microsoft.com/office/drawing/2014/main" id="{4B5F1E32-4D15-D7A9-F105-700553192E8E}"/>
                  </a:ext>
                </a:extLst>
              </p:cNvPr>
              <p:cNvSpPr/>
              <p:nvPr/>
            </p:nvSpPr>
            <p:spPr>
              <a:xfrm>
                <a:off x="1595520" y="5395271"/>
                <a:ext cx="4181853" cy="4737450"/>
              </a:xfrm>
              <a:prstGeom prst="roundRect">
                <a:avLst>
                  <a:gd name="adj" fmla="val 50000"/>
                </a:avLst>
              </a:prstGeom>
              <a:solidFill>
                <a:srgbClr val="6D65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1" tIns="21991" rIns="21991" bIns="21991" numCol="1" anchor="ctr"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4" name="Deep…">
                <a:extLst>
                  <a:ext uri="{FF2B5EF4-FFF2-40B4-BE49-F238E27FC236}">
                    <a16:creationId xmlns:a16="http://schemas.microsoft.com/office/drawing/2014/main" id="{A8DF77CF-3EF3-6F10-46BD-F3DA76AA2A9B}"/>
                  </a:ext>
                </a:extLst>
              </p:cNvPr>
              <p:cNvSpPr txBox="1"/>
              <p:nvPr/>
            </p:nvSpPr>
            <p:spPr>
              <a:xfrm>
                <a:off x="2517955" y="5947228"/>
                <a:ext cx="2336989" cy="1364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1991" tIns="21991" rIns="21991" bIns="21991" numCol="1" anchor="t">
                <a:spAutoFit/>
              </a:bodyPr>
              <a:lstStyle/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Deep</a:t>
                </a:r>
              </a:p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Learning</a:t>
                </a:r>
              </a:p>
            </p:txBody>
          </p:sp>
          <p:sp>
            <p:nvSpPr>
              <p:cNvPr id="15" name="Machine…">
                <a:extLst>
                  <a:ext uri="{FF2B5EF4-FFF2-40B4-BE49-F238E27FC236}">
                    <a16:creationId xmlns:a16="http://schemas.microsoft.com/office/drawing/2014/main" id="{DF06CCEB-E2C7-4F59-BBBB-500634F921D4}"/>
                  </a:ext>
                </a:extLst>
              </p:cNvPr>
              <p:cNvSpPr txBox="1"/>
              <p:nvPr/>
            </p:nvSpPr>
            <p:spPr>
              <a:xfrm>
                <a:off x="2505128" y="3234429"/>
                <a:ext cx="2362635" cy="1364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1991" tIns="21991" rIns="21991" bIns="21991" numCol="1" anchor="t">
                <a:spAutoFit/>
              </a:bodyPr>
              <a:lstStyle/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Machine</a:t>
                </a:r>
              </a:p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Learning</a:t>
                </a:r>
              </a:p>
            </p:txBody>
          </p:sp>
          <p:sp>
            <p:nvSpPr>
              <p:cNvPr id="16" name="Artificial Intelligence">
                <a:extLst>
                  <a:ext uri="{FF2B5EF4-FFF2-40B4-BE49-F238E27FC236}">
                    <a16:creationId xmlns:a16="http://schemas.microsoft.com/office/drawing/2014/main" id="{FDC64034-BF9C-628B-D152-C41383F44AE1}"/>
                  </a:ext>
                </a:extLst>
              </p:cNvPr>
              <p:cNvSpPr txBox="1"/>
              <p:nvPr/>
            </p:nvSpPr>
            <p:spPr>
              <a:xfrm>
                <a:off x="2079891" y="521629"/>
                <a:ext cx="3213123" cy="1364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1991" tIns="21991" rIns="21991" bIns="21991" numCol="1" anchor="t">
                <a:spAutoFit/>
              </a:bodyPr>
              <a:lstStyle/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lang="pt-BR"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Inteligência </a:t>
                </a:r>
              </a:p>
              <a:p>
                <a:pPr algn="ctr" defTabSz="219069">
                  <a:lnSpc>
                    <a:spcPct val="80000"/>
                  </a:lnSpc>
                  <a:defRPr sz="5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r>
                  <a:rPr lang="pt-BR" sz="1875" dirty="0">
                    <a:solidFill>
                      <a:srgbClr val="FFFFFF"/>
                    </a:solidFill>
                    <a:latin typeface="+mj-lt"/>
                    <a:ea typeface="Open Sans Light"/>
                    <a:cs typeface="Open Sans Light"/>
                    <a:sym typeface="Open Sans Light"/>
                  </a:rPr>
                  <a:t>Artificial</a:t>
                </a:r>
                <a:endParaRPr sz="1875" dirty="0">
                  <a:solidFill>
                    <a:srgbClr val="FFFFFF"/>
                  </a:solidFill>
                  <a:latin typeface="+mj-l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C857602F-1D89-17FB-99D0-BDC33DDCEBD0}"/>
                </a:ext>
              </a:extLst>
            </p:cNvPr>
            <p:cNvSpPr/>
            <p:nvPr/>
          </p:nvSpPr>
          <p:spPr>
            <a:xfrm>
              <a:off x="5726759" y="4815675"/>
              <a:ext cx="2353961" cy="0"/>
            </a:xfrm>
            <a:prstGeom prst="line">
              <a:avLst/>
            </a:prstGeom>
            <a:ln w="50800">
              <a:solidFill>
                <a:srgbClr val="6D655C"/>
              </a:solidFill>
              <a:miter/>
              <a:headEnd type="oval"/>
            </a:ln>
          </p:spPr>
          <p:txBody>
            <a:bodyPr lIns="21991" tIns="21991" rIns="21991" bIns="2199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2C9EE0B9-A563-089B-D4E0-8694E023942D}"/>
                </a:ext>
              </a:extLst>
            </p:cNvPr>
            <p:cNvSpPr/>
            <p:nvPr/>
          </p:nvSpPr>
          <p:spPr>
            <a:xfrm>
              <a:off x="5726759" y="3382163"/>
              <a:ext cx="1769369" cy="0"/>
            </a:xfrm>
            <a:prstGeom prst="line">
              <a:avLst/>
            </a:prstGeom>
            <a:ln w="50800">
              <a:solidFill>
                <a:srgbClr val="A69F8B"/>
              </a:solidFill>
              <a:miter/>
              <a:headEnd type="oval"/>
            </a:ln>
          </p:spPr>
          <p:txBody>
            <a:bodyPr lIns="21991" tIns="21991" rIns="21991" bIns="2199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" name="Artificial Intelligence…">
              <a:extLst>
                <a:ext uri="{FF2B5EF4-FFF2-40B4-BE49-F238E27FC236}">
                  <a16:creationId xmlns:a16="http://schemas.microsoft.com/office/drawing/2014/main" id="{862C60E5-5490-445A-9092-3E886C14589A}"/>
                </a:ext>
              </a:extLst>
            </p:cNvPr>
            <p:cNvSpPr txBox="1"/>
            <p:nvPr/>
          </p:nvSpPr>
          <p:spPr>
            <a:xfrm>
              <a:off x="1002673" y="1538907"/>
              <a:ext cx="4430272" cy="7830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1991" tIns="21991" rIns="21991" bIns="21991">
              <a:spAutoFit/>
            </a:bodyPr>
            <a:lstStyle/>
            <a:p>
              <a:pPr algn="just" defTabSz="219069">
                <a:defRPr sz="3700">
                  <a:solidFill>
                    <a:srgbClr val="535353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pt-BR" sz="1600" b="1" dirty="0">
                  <a:solidFill>
                    <a:schemeClr val="bg1"/>
                  </a:solidFill>
                  <a:latin typeface="+mj-lt"/>
                  <a:ea typeface="Open Sans"/>
                  <a:cs typeface="Open Sans"/>
                  <a:sym typeface="Open Sans"/>
                </a:rPr>
                <a:t>Inteligência Artificial</a:t>
              </a:r>
            </a:p>
            <a:p>
              <a:pPr algn="just" defTabSz="219069">
                <a:defRPr sz="3700">
                  <a:solidFill>
                    <a:srgbClr val="535353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pt-BR" sz="1600" dirty="0">
                  <a:solidFill>
                    <a:schemeClr val="bg1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Técnicas que permitem computadores imitarem comportamento humano.</a:t>
              </a:r>
            </a:p>
          </p:txBody>
        </p:sp>
        <p:sp>
          <p:nvSpPr>
            <p:cNvPr id="9" name="Machine Learning…">
              <a:extLst>
                <a:ext uri="{FF2B5EF4-FFF2-40B4-BE49-F238E27FC236}">
                  <a16:creationId xmlns:a16="http://schemas.microsoft.com/office/drawing/2014/main" id="{D8F1CAA3-DC4A-D827-9017-A7C67B0C716F}"/>
                </a:ext>
              </a:extLst>
            </p:cNvPr>
            <p:cNvSpPr txBox="1"/>
            <p:nvPr/>
          </p:nvSpPr>
          <p:spPr>
            <a:xfrm>
              <a:off x="1002672" y="2861930"/>
              <a:ext cx="4430274" cy="7830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1991" tIns="21991" rIns="21991" bIns="21991">
              <a:spAutoFit/>
            </a:bodyPr>
            <a:lstStyle/>
            <a:p>
              <a:pPr algn="just" defTabSz="219069">
                <a:defRPr sz="3700">
                  <a:solidFill>
                    <a:srgbClr val="535353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pt-BR" sz="1600" b="1" dirty="0" err="1">
                  <a:solidFill>
                    <a:schemeClr val="bg1"/>
                  </a:solidFill>
                  <a:latin typeface="+mj-lt"/>
                  <a:ea typeface="Open Sans"/>
                  <a:cs typeface="Open Sans"/>
                  <a:sym typeface="Open Sans"/>
                </a:rPr>
                <a:t>Machine</a:t>
              </a:r>
              <a:r>
                <a:rPr lang="pt-BR" sz="1600" b="1" dirty="0">
                  <a:solidFill>
                    <a:schemeClr val="bg1"/>
                  </a:solidFill>
                  <a:latin typeface="+mj-lt"/>
                  <a:ea typeface="Open Sans"/>
                  <a:cs typeface="Open Sans"/>
                  <a:sym typeface="Open Sans"/>
                </a:rPr>
                <a:t> Learning</a:t>
              </a:r>
            </a:p>
            <a:p>
              <a:pPr algn="just" defTabSz="219069">
                <a:defRPr sz="3700">
                  <a:solidFill>
                    <a:srgbClr val="535353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pt-BR" sz="1600" dirty="0">
                  <a:solidFill>
                    <a:schemeClr val="bg1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Subconjunto de técnicas de inteligência artificial que permite o aperfeiçoamento através de experiências.</a:t>
              </a:r>
            </a:p>
          </p:txBody>
        </p:sp>
        <p:sp>
          <p:nvSpPr>
            <p:cNvPr id="10" name="Deep Learning…">
              <a:extLst>
                <a:ext uri="{FF2B5EF4-FFF2-40B4-BE49-F238E27FC236}">
                  <a16:creationId xmlns:a16="http://schemas.microsoft.com/office/drawing/2014/main" id="{4754418B-BB8B-06AD-6E79-51435484ED5F}"/>
                </a:ext>
              </a:extLst>
            </p:cNvPr>
            <p:cNvSpPr txBox="1"/>
            <p:nvPr/>
          </p:nvSpPr>
          <p:spPr>
            <a:xfrm>
              <a:off x="1002673" y="4282107"/>
              <a:ext cx="4430272" cy="7830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1991" tIns="21991" rIns="21991" bIns="21991">
              <a:spAutoFit/>
            </a:bodyPr>
            <a:lstStyle/>
            <a:p>
              <a:pPr algn="just" defTabSz="219069">
                <a:defRPr sz="3700">
                  <a:solidFill>
                    <a:srgbClr val="535353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pt-BR" sz="1600" b="1" dirty="0" err="1">
                  <a:solidFill>
                    <a:schemeClr val="bg1"/>
                  </a:solidFill>
                  <a:latin typeface="+mj-lt"/>
                  <a:ea typeface="Open Sans"/>
                  <a:cs typeface="Open Sans"/>
                  <a:sym typeface="Open Sans"/>
                </a:rPr>
                <a:t>Deep</a:t>
              </a:r>
              <a:r>
                <a:rPr lang="pt-BR" sz="1600" b="1" dirty="0">
                  <a:solidFill>
                    <a:schemeClr val="bg1"/>
                  </a:solidFill>
                  <a:latin typeface="+mj-lt"/>
                  <a:ea typeface="Open Sans"/>
                  <a:cs typeface="Open Sans"/>
                  <a:sym typeface="Open Sans"/>
                </a:rPr>
                <a:t> Learning</a:t>
              </a:r>
            </a:p>
            <a:p>
              <a:pPr algn="just" defTabSz="219069">
                <a:defRPr sz="3700">
                  <a:solidFill>
                    <a:srgbClr val="535353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pt-BR" sz="1600" dirty="0">
                  <a:solidFill>
                    <a:schemeClr val="bg1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Subconjunto de técnicas de </a:t>
              </a:r>
              <a:r>
                <a:rPr lang="pt-BR" sz="1600" dirty="0" err="1">
                  <a:solidFill>
                    <a:schemeClr val="bg1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Machine</a:t>
              </a:r>
              <a:r>
                <a:rPr lang="pt-BR" sz="1600" dirty="0">
                  <a:solidFill>
                    <a:schemeClr val="bg1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Learning que torna viável redes neurais em múltiplas camadas.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7168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CD75B-4031-4F5E-A943-EA419131C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POSSÍVEL CODIFICAR REGRAS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defRPr/>
            </a:pPr>
            <a:r>
              <a:rPr lang="pt-BR" dirty="0"/>
              <a:t>Quando as regras dependem de muitos fatores, se sobrepõem ou precisam de ajustes muito refinados, torna-se difícil para um ser humano codificá-las com precisão;</a:t>
            </a:r>
          </a:p>
          <a:p>
            <a:pPr algn="just">
              <a:defRPr/>
            </a:pPr>
            <a:r>
              <a:rPr lang="pt-BR" dirty="0"/>
              <a:t>Nesse contexto, o uso de IA ou aprendizado de máquina se torna uma alternativa mais eficaz.</a:t>
            </a:r>
            <a:endParaRPr lang="en-US" sz="20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2988232-CF05-4441-8BFB-24BA8DDA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NÃO É POSSÍVEL ESCALAR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Podemos classificar manualmente algumas centenas de </a:t>
            </a:r>
            <a:r>
              <a:rPr lang="pt-BR" i="1" dirty="0"/>
              <a:t>e-mails</a:t>
            </a:r>
            <a:r>
              <a:rPr lang="pt-BR" dirty="0"/>
              <a:t> como </a:t>
            </a:r>
            <a:r>
              <a:rPr lang="pt-BR" i="1" dirty="0"/>
              <a:t>spam</a:t>
            </a:r>
            <a:r>
              <a:rPr lang="pt-BR" dirty="0"/>
              <a:t> ou não, mas essa tarefa se torna inviável e tediosa quando lidamos com milhões de </a:t>
            </a:r>
            <a:r>
              <a:rPr lang="pt-BR" i="1" dirty="0"/>
              <a:t>e-mails</a:t>
            </a:r>
            <a:r>
              <a:rPr lang="pt-BR" dirty="0"/>
              <a:t>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APRENDIZAGEM DE MÁQUINA?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PROBLEMAS CANÔNICOS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Regressão</a:t>
            </a:r>
            <a:r>
              <a:rPr lang="pt-BR" sz="2000" dirty="0">
                <a:solidFill>
                  <a:schemeClr val="bg1"/>
                </a:solidFill>
              </a:rPr>
              <a:t>: Prediz um valor numérico contínuo;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Classificação Binária</a:t>
            </a:r>
            <a:r>
              <a:rPr lang="pt-BR" sz="2000" dirty="0">
                <a:solidFill>
                  <a:schemeClr val="bg1"/>
                </a:solidFill>
              </a:rPr>
              <a:t>: Prediz uma resposta em duas classes, como sim ou não;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Classificação </a:t>
            </a:r>
            <a:r>
              <a:rPr lang="pt-BR" sz="2000" b="1" dirty="0" err="1">
                <a:solidFill>
                  <a:schemeClr val="bg1"/>
                </a:solidFill>
              </a:rPr>
              <a:t>Multiclasse</a:t>
            </a:r>
            <a:r>
              <a:rPr lang="pt-BR" sz="2000" dirty="0">
                <a:solidFill>
                  <a:schemeClr val="bg1"/>
                </a:solidFill>
              </a:rPr>
              <a:t>: Atribui um exemplo a uma entre várias classes possíveis;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Ranking</a:t>
            </a:r>
            <a:r>
              <a:rPr lang="pt-BR" sz="2000" dirty="0">
                <a:solidFill>
                  <a:schemeClr val="bg1"/>
                </a:solidFill>
              </a:rPr>
              <a:t>: Ordena um conjunto de objetos com base em sua relevância;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Clustering</a:t>
            </a:r>
            <a:r>
              <a:rPr lang="pt-BR" sz="2000" dirty="0">
                <a:solidFill>
                  <a:schemeClr val="bg1"/>
                </a:solidFill>
              </a:rPr>
              <a:t>: Agrupa exemplos sem rótulos pré-definidos com base em suas semelhanças;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Detecção de Anomalias</a:t>
            </a:r>
            <a:r>
              <a:rPr lang="pt-BR" sz="2000" dirty="0">
                <a:solidFill>
                  <a:schemeClr val="bg1"/>
                </a:solidFill>
              </a:rPr>
              <a:t>: Identifica padrões incomuns ou fora do esperado em um conjunto de 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Séries Temporais</a:t>
            </a:r>
            <a:r>
              <a:rPr lang="pt-BR" sz="2000" dirty="0">
                <a:solidFill>
                  <a:schemeClr val="bg1"/>
                </a:solidFill>
              </a:rPr>
              <a:t>: Prediz valores futuros com base em padrões observados ao longo do tempo;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Recomendação</a:t>
            </a:r>
            <a:r>
              <a:rPr lang="pt-BR" sz="2000" dirty="0">
                <a:solidFill>
                  <a:schemeClr val="bg1"/>
                </a:solidFill>
              </a:rPr>
              <a:t>: Sugere itens relevantes a partir de padrões de comportamento ou preferências.</a:t>
            </a:r>
          </a:p>
        </p:txBody>
      </p:sp>
    </p:spTree>
    <p:extLst>
      <p:ext uri="{BB962C8B-B14F-4D97-AF65-F5344CB8AC3E}">
        <p14:creationId xmlns:p14="http://schemas.microsoft.com/office/powerpoint/2010/main" val="38029572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PROBLEMAS CANÔNICOS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DFB63C-CDAF-2AE6-A116-1155F76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68" y="1710046"/>
            <a:ext cx="6179463" cy="46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8799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Cadeia de Valor do Conhecimento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 transformação de dados em informação, conhecimento e sabedoria é crucial para a tomada de decisões.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Diferenças entre IA, </a:t>
            </a:r>
            <a:r>
              <a:rPr lang="pt-BR" sz="2000" b="1" dirty="0" err="1">
                <a:solidFill>
                  <a:schemeClr val="bg1"/>
                </a:solidFill>
              </a:rPr>
              <a:t>Machine</a:t>
            </a:r>
            <a:r>
              <a:rPr lang="pt-BR" sz="2000" b="1" dirty="0">
                <a:solidFill>
                  <a:schemeClr val="bg1"/>
                </a:solidFill>
              </a:rPr>
              <a:t> Learning e </a:t>
            </a:r>
            <a:r>
              <a:rPr lang="pt-BR" sz="2000" b="1" dirty="0" err="1">
                <a:solidFill>
                  <a:schemeClr val="bg1"/>
                </a:solidFill>
              </a:rPr>
              <a:t>Deep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IA</a:t>
            </a:r>
            <a:r>
              <a:rPr lang="pt-BR" sz="2000" dirty="0">
                <a:solidFill>
                  <a:schemeClr val="bg1"/>
                </a:solidFill>
              </a:rPr>
              <a:t>: Campo que imita funções cognitivas.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Machine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 Algoritmos que aprendem com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Deep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 Redes neurais profundas para tarefas complexas.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Problemas Canônicos em IA/ML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Compreender problemas como regressão, classificação e </a:t>
            </a:r>
            <a:r>
              <a:rPr lang="pt-BR" sz="2000" dirty="0" err="1">
                <a:solidFill>
                  <a:schemeClr val="bg1"/>
                </a:solidFill>
              </a:rPr>
              <a:t>clustering</a:t>
            </a:r>
            <a:r>
              <a:rPr lang="pt-BR" sz="2000" dirty="0">
                <a:solidFill>
                  <a:schemeClr val="bg1"/>
                </a:solidFill>
              </a:rPr>
              <a:t> é essencial para aplicar as técnicas corretas.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Escalabilidade e Codificação de Regras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IA/ML é necessário quando tarefas manuais se tornam inviáveis ou quando as regras são muito complexas para codificação manual.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PROBLEMAS CANÔNICOS E IDENTIFICAÇÃO DE CASOS DE USO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NESTA VIDEOAULA, ABORDAMOS OS PROBLEMAS CANÔNICOS EM INTELIGÊNCIA ARTIFICIAL, COMO CLASSIFICAÇÃO, REGRESSÃO E </a:t>
            </a:r>
            <a:r>
              <a:rPr lang="pt-BR" i="1" dirty="0"/>
              <a:t>CLUSTERING</a:t>
            </a:r>
            <a:r>
              <a:rPr lang="pt-BR" dirty="0"/>
              <a:t>, E COMO IDENTIFICAR CASOS DE USO REAIS EM DIFERENTES INDÚSTRIAS. EXPLORAMOS COMO ESSES PROBLEMAS SERVEM DE BASE PARA A CRIAÇÃO DE SOLUÇÕES DE IA QUE RESOLVEM DESAFIOS PRÁTICOS, FACILITANDO A INOVAÇÃO EM NEGÓCIOS E PROCESSOS.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APRENDIZAGEM, DADOS, INFORMAÇÃO E CONHECIMENTO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OS DADOS PODEM SER TRANSFORMADOS EM INFORMAÇÃO ÚTIL, QUE POR SUA VEZ GERAM CONHECIMENTO E ALIMENTAM O PROCESSO DE 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C727984-882D-EC46-3CD9-B979A55F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91" y="708783"/>
            <a:ext cx="7883217" cy="544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970EFF0E-2674-0E34-8EC8-D2789C74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31" y="638969"/>
            <a:ext cx="7424737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6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VALOR DO CONHECIMENTO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52" y="2196935"/>
            <a:ext cx="10368148" cy="39800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800" b="1" dirty="0"/>
              <a:t>1. Dados</a:t>
            </a:r>
          </a:p>
          <a:p>
            <a:pPr lvl="2"/>
            <a:r>
              <a:rPr lang="pt-BR" dirty="0"/>
              <a:t>Conjunto de fatos brutos, sem contexto ou significado.</a:t>
            </a:r>
          </a:p>
          <a:p>
            <a:pPr lvl="2"/>
            <a:r>
              <a:rPr lang="pt-BR" dirty="0"/>
              <a:t>Exemplo: Números, textos, registros.</a:t>
            </a:r>
          </a:p>
          <a:p>
            <a:pPr marL="0" indent="0">
              <a:buNone/>
            </a:pPr>
            <a:r>
              <a:rPr lang="pt-BR" sz="1800" b="1" dirty="0"/>
              <a:t>2. Informação</a:t>
            </a:r>
          </a:p>
          <a:p>
            <a:pPr lvl="2"/>
            <a:r>
              <a:rPr lang="pt-BR" dirty="0"/>
              <a:t>Dados organizados e processados para ter significado.</a:t>
            </a:r>
          </a:p>
          <a:p>
            <a:pPr lvl="2"/>
            <a:r>
              <a:rPr lang="pt-BR" dirty="0"/>
              <a:t>Exemplo: Relatórios de vendas ou tendências.</a:t>
            </a:r>
          </a:p>
          <a:p>
            <a:pPr marL="0" indent="0">
              <a:buNone/>
            </a:pPr>
            <a:r>
              <a:rPr lang="pt-BR" sz="1800" b="1" dirty="0"/>
              <a:t>3. Conhecimento</a:t>
            </a:r>
          </a:p>
          <a:p>
            <a:pPr lvl="2"/>
            <a:r>
              <a:rPr lang="pt-BR" dirty="0"/>
              <a:t>Aplicação de informação para gerar insights e tomada de decisão.</a:t>
            </a:r>
          </a:p>
          <a:p>
            <a:pPr lvl="2"/>
            <a:r>
              <a:rPr lang="pt-BR" dirty="0"/>
              <a:t>Exemplo: Análise de padrões para estratégias de negócios.</a:t>
            </a:r>
          </a:p>
          <a:p>
            <a:pPr marL="0" indent="0">
              <a:buNone/>
            </a:pPr>
            <a:r>
              <a:rPr lang="pt-BR" sz="1800" b="1" dirty="0"/>
              <a:t>4. Sabedoria</a:t>
            </a:r>
          </a:p>
          <a:p>
            <a:pPr lvl="2"/>
            <a:r>
              <a:rPr lang="pt-BR" dirty="0"/>
              <a:t>Uso do conhecimento de forma otimizada para decisões estratégicas.</a:t>
            </a:r>
          </a:p>
          <a:p>
            <a:pPr lvl="2"/>
            <a:r>
              <a:rPr lang="pt-BR" dirty="0"/>
              <a:t>Exemplo: Decisões empresariais baseadas em previsões e julgamentos.</a:t>
            </a:r>
          </a:p>
        </p:txBody>
      </p:sp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 E PROBLEMAS CANÔNICOS NA ÁREA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UMA MÁQUINA PODE SER CAPAZ DE APRENDER?</a:t>
            </a:r>
          </a:p>
        </p:txBody>
      </p:sp>
    </p:spTree>
    <p:extLst>
      <p:ext uri="{BB962C8B-B14F-4D97-AF65-F5344CB8AC3E}">
        <p14:creationId xmlns:p14="http://schemas.microsoft.com/office/powerpoint/2010/main" val="41666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Isosceles Triangle 15">
            <a:extLst>
              <a:ext uri="{FF2B5EF4-FFF2-40B4-BE49-F238E27FC236}">
                <a16:creationId xmlns:a16="http://schemas.microsoft.com/office/drawing/2014/main" id="{EF5757FB-8C30-B137-D2FF-9FB1F25F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245" y="2797176"/>
            <a:ext cx="2571579" cy="2447924"/>
          </a:xfrm>
          <a:prstGeom prst="triangle">
            <a:avLst>
              <a:gd name="adj" fmla="val 50000"/>
            </a:avLst>
          </a:prstGeom>
          <a:solidFill>
            <a:srgbClr val="F79646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51202" name="Isosceles Triangle 16">
            <a:extLst>
              <a:ext uri="{FF2B5EF4-FFF2-40B4-BE49-F238E27FC236}">
                <a16:creationId xmlns:a16="http://schemas.microsoft.com/office/drawing/2014/main" id="{DB02AEC6-0FE3-1E69-077B-B91840F4A5E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64831" y="2505075"/>
            <a:ext cx="2573337" cy="2447924"/>
          </a:xfrm>
          <a:prstGeom prst="triangle">
            <a:avLst>
              <a:gd name="adj" fmla="val 50000"/>
            </a:avLst>
          </a:prstGeom>
          <a:solidFill>
            <a:srgbClr val="ACE946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51203" name="Isosceles Triangle 17">
            <a:extLst>
              <a:ext uri="{FF2B5EF4-FFF2-40B4-BE49-F238E27FC236}">
                <a16:creationId xmlns:a16="http://schemas.microsoft.com/office/drawing/2014/main" id="{7FD30103-F7C3-5CEE-55BE-211DCDEC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070" y="2797176"/>
            <a:ext cx="2573338" cy="2447924"/>
          </a:xfrm>
          <a:prstGeom prst="triangle">
            <a:avLst>
              <a:gd name="adj" fmla="val 50000"/>
            </a:avLst>
          </a:prstGeom>
          <a:solidFill>
            <a:srgbClr val="47D872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625" y="836856"/>
            <a:ext cx="7534162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ALGORITMOS E SUAS ABORDAGENS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06B53-1890-1C73-C640-FEB40B624EB2}"/>
              </a:ext>
            </a:extLst>
          </p:cNvPr>
          <p:cNvSpPr txBox="1"/>
          <p:nvPr/>
        </p:nvSpPr>
        <p:spPr>
          <a:xfrm>
            <a:off x="3463133" y="4537074"/>
            <a:ext cx="176070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Regressão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5F322-1B3D-A6FE-26BD-0282EBB24E99}"/>
              </a:ext>
            </a:extLst>
          </p:cNvPr>
          <p:cNvSpPr txBox="1"/>
          <p:nvPr/>
        </p:nvSpPr>
        <p:spPr>
          <a:xfrm>
            <a:off x="4663282" y="2741612"/>
            <a:ext cx="203861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Clusterização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BCB6-EF0F-0943-7BE7-C08F3CD5D6C1}"/>
              </a:ext>
            </a:extLst>
          </p:cNvPr>
          <p:cNvSpPr txBox="1"/>
          <p:nvPr/>
        </p:nvSpPr>
        <p:spPr>
          <a:xfrm>
            <a:off x="6031706" y="4270375"/>
            <a:ext cx="1730803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Detecção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de</a:t>
            </a:r>
          </a:p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Anomalias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C9A3836-EFD3-02AD-A332-1BDF6F1C8118}"/>
              </a:ext>
            </a:extLst>
          </p:cNvPr>
          <p:cNvSpPr/>
          <p:nvPr/>
        </p:nvSpPr>
        <p:spPr>
          <a:xfrm rot="10800000">
            <a:off x="6906419" y="2493962"/>
            <a:ext cx="2573338" cy="2447923"/>
          </a:xfrm>
          <a:prstGeom prst="triangle">
            <a:avLst/>
          </a:prstGeom>
          <a:solidFill>
            <a:srgbClr val="5D9DD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BD513-94D4-1D6E-DCB2-06EF8D12F089}"/>
              </a:ext>
            </a:extLst>
          </p:cNvPr>
          <p:cNvSpPr txBox="1"/>
          <p:nvPr/>
        </p:nvSpPr>
        <p:spPr>
          <a:xfrm>
            <a:off x="7060408" y="2563814"/>
            <a:ext cx="2233861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Sistemas de </a:t>
            </a:r>
          </a:p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Recomendação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9AA9-E3C9-99A9-AE51-9F5FE20BA015}"/>
              </a:ext>
            </a:extLst>
          </p:cNvPr>
          <p:cNvSpPr/>
          <p:nvPr/>
        </p:nvSpPr>
        <p:spPr>
          <a:xfrm rot="10800000">
            <a:off x="1823244" y="2506662"/>
            <a:ext cx="2573338" cy="244792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573EA-D90A-DACD-60CC-AEBF556733A1}"/>
              </a:ext>
            </a:extLst>
          </p:cNvPr>
          <p:cNvSpPr txBox="1"/>
          <p:nvPr/>
        </p:nvSpPr>
        <p:spPr>
          <a:xfrm>
            <a:off x="1999458" y="2743199"/>
            <a:ext cx="223210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Classificação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1212" name="Isosceles Triangle 15">
            <a:extLst>
              <a:ext uri="{FF2B5EF4-FFF2-40B4-BE49-F238E27FC236}">
                <a16:creationId xmlns:a16="http://schemas.microsoft.com/office/drawing/2014/main" id="{27BB0A5A-E5FB-BEAB-AA11-0EFC5DA3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31" y="2797176"/>
            <a:ext cx="2573337" cy="2447924"/>
          </a:xfrm>
          <a:prstGeom prst="triangle">
            <a:avLst>
              <a:gd name="adj" fmla="val 50000"/>
            </a:avLst>
          </a:prstGeom>
          <a:solidFill>
            <a:srgbClr val="0B486B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4264CB63-372D-24A4-6BAA-F84BAEDB7287}"/>
              </a:ext>
            </a:extLst>
          </p:cNvPr>
          <p:cNvSpPr txBox="1"/>
          <p:nvPr/>
        </p:nvSpPr>
        <p:spPr>
          <a:xfrm>
            <a:off x="8552658" y="4259264"/>
            <a:ext cx="1706177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Bio-</a:t>
            </a:r>
            <a:r>
              <a:rPr 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inspirados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37619"/>
            <a:ext cx="7056438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ALGORITMOS E SUAS APLICAÇÕES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905F8D-215F-F539-A792-51FD8C05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81" y="1655986"/>
            <a:ext cx="7056438" cy="490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53116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594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Gotham HTF Book</vt:lpstr>
      <vt:lpstr>Tema do Office</vt:lpstr>
      <vt:lpstr>Apresentação do PowerPoint</vt:lpstr>
      <vt:lpstr>PROBLEMAS CANÔNICOS E IDENTIFICAÇÃO DE CASOS DE USO</vt:lpstr>
      <vt:lpstr>APRENDIZAGEM, DADOS, INFORMAÇÃO E CONHECIMENTO</vt:lpstr>
      <vt:lpstr>Apresentação do PowerPoint</vt:lpstr>
      <vt:lpstr>Apresentação do PowerPoint</vt:lpstr>
      <vt:lpstr>CADEIA DE VALOR DO CONHECIMENTO</vt:lpstr>
      <vt:lpstr>APRENDIZAGEM DE MÁQUINA E PROBLEMAS CANÔNICOS NA ÁREA</vt:lpstr>
      <vt:lpstr>ALGORITMOS E SUAS ABORDAGENS</vt:lpstr>
      <vt:lpstr>ALGORITMOS E SUAS APLICAÇÕES</vt:lpstr>
      <vt:lpstr>INTELIGÊNCIA ARTIFICIAL OU APRENDIZAGEM DE MÁQUINA?</vt:lpstr>
      <vt:lpstr>QUANDO USAR APRENDIZAGEM DE MÁQUINA?</vt:lpstr>
      <vt:lpstr>PROBLEMAS CANÔNICOS</vt:lpstr>
      <vt:lpstr>PROBLEMAS CANÔNICOS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18</cp:revision>
  <dcterms:created xsi:type="dcterms:W3CDTF">2024-09-24T15:19:05Z</dcterms:created>
  <dcterms:modified xsi:type="dcterms:W3CDTF">2024-09-30T09:31:31Z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