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1"/>
  </p:handoutMasterIdLst>
  <p:sldIdLst>
    <p:sldId id="256" r:id="rId5"/>
    <p:sldId id="257" r:id="rId6"/>
    <p:sldId id="258" r:id="rId7"/>
    <p:sldId id="270" r:id="rId8"/>
    <p:sldId id="259" r:id="rId9"/>
    <p:sldId id="542" r:id="rId10"/>
    <p:sldId id="540" r:id="rId11"/>
    <p:sldId id="543" r:id="rId12"/>
    <p:sldId id="536" r:id="rId13"/>
    <p:sldId id="544" r:id="rId14"/>
    <p:sldId id="545" r:id="rId15"/>
    <p:sldId id="546" r:id="rId16"/>
    <p:sldId id="598" r:id="rId17"/>
    <p:sldId id="597" r:id="rId18"/>
    <p:sldId id="541" r:id="rId19"/>
    <p:sldId id="2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E1"/>
    <a:srgbClr val="376EA5"/>
    <a:srgbClr val="82B9E6"/>
    <a:srgbClr val="960028"/>
    <a:srgbClr val="003264"/>
    <a:srgbClr val="EB0028"/>
    <a:srgbClr val="002E46"/>
    <a:srgbClr val="002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customXml" Target="../ink/ink1.xm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37619"/>
            <a:ext cx="7056438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PROCESSO DE DESCOBERTA DE CONHECIMENTO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C036982A-C35D-626A-C4A5-D405BB7C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5" y="1868962"/>
            <a:ext cx="10169610" cy="41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943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37619"/>
            <a:ext cx="7056438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PROCESSO DE DESCOBERTA DE CONHECIMENTO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ED9316-6562-0827-F179-BE406A8E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3" y="1625600"/>
            <a:ext cx="4899234" cy="49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3244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ADB35-12A7-3E9F-E494-839A1D26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60863"/>
          </a:xfrm>
        </p:spPr>
        <p:txBody>
          <a:bodyPr/>
          <a:lstStyle/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A coisa mais rápida e mais barata que você pode construir ... (Ciclos rápidos);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 E entregar para o consumidor (Foco no cliente);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 Para observar e mensurar resultados (Métricas);</a:t>
            </a:r>
          </a:p>
          <a:p>
            <a:endParaRPr lang="pt-BR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...tendo em vista um produto que os consumidores precisem, desejem e amem (Aprendizagem validada).</a:t>
            </a:r>
            <a:endParaRPr lang="en-US" altLang="pt-BR" dirty="0">
              <a:latin typeface="Calibri" pitchFamily="34" charset="0"/>
              <a:cs typeface="Calibri" pitchFamily="34" charset="0"/>
            </a:endParaRPr>
          </a:p>
          <a:p>
            <a:endParaRPr lang="pt-B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5D5D40-12C2-12C4-8113-1B32EFB5B09F}"/>
              </a:ext>
            </a:extLst>
          </p:cNvPr>
          <p:cNvSpPr txBox="1">
            <a:spLocks/>
          </p:cNvSpPr>
          <p:nvPr/>
        </p:nvSpPr>
        <p:spPr>
          <a:xfrm>
            <a:off x="2567781" y="837619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ABORDAGENS EM LEAN STARTUP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A53-F30C-93D9-A0D9-72F9C311860E}"/>
              </a:ext>
            </a:extLst>
          </p:cNvPr>
          <p:cNvSpPr txBox="1">
            <a:spLocks/>
          </p:cNvSpPr>
          <p:nvPr/>
        </p:nvSpPr>
        <p:spPr>
          <a:xfrm>
            <a:off x="2567781" y="837619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BUSINESS MODEL CANVAS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business model canvas">
            <a:extLst>
              <a:ext uri="{FF2B5EF4-FFF2-40B4-BE49-F238E27FC236}">
                <a16:creationId xmlns:a16="http://schemas.microsoft.com/office/drawing/2014/main" id="{3FF2DD3E-AFBC-447E-6F05-23ADB002A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797" y="1575064"/>
            <a:ext cx="7750406" cy="50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23071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E1685-76A6-7E4E-8A21-9C7C56C5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4" y="1760101"/>
            <a:ext cx="6207752" cy="4816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DA53-F30C-93D9-A0D9-72F9C311860E}"/>
              </a:ext>
            </a:extLst>
          </p:cNvPr>
          <p:cNvSpPr txBox="1">
            <a:spLocks/>
          </p:cNvSpPr>
          <p:nvPr/>
        </p:nvSpPr>
        <p:spPr>
          <a:xfrm>
            <a:off x="2567781" y="837619"/>
            <a:ext cx="7056438" cy="504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3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MACHINE LEARNING CANVAS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701418"/>
            <a:ext cx="999916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Lean Startup</a:t>
            </a:r>
            <a:r>
              <a:rPr lang="pt-BR" sz="1800" dirty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Foco na criação de produtos mínimos viáveis (MVP) para testar hipóteses rapidamente.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Ciclo de feedback contínuo: construir, medir e aprender para iterar rapidamente.</a:t>
            </a: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CRISP-DM</a:t>
            </a:r>
            <a:r>
              <a:rPr lang="pt-BR" sz="1800" dirty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Estrutura padrão para projetos de ciência de dados, dividida em etapas: compreensão do negócio, compreensão dos dados, preparação dos dados, modelagem, avaliação e implantação.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Ênfase na iteração e adaptação ao longo do processo.</a:t>
            </a:r>
          </a:p>
          <a:p>
            <a:pPr>
              <a:buNone/>
            </a:pPr>
            <a:r>
              <a:rPr lang="pt-BR" sz="1800" b="1" dirty="0" err="1">
                <a:solidFill>
                  <a:schemeClr val="bg1"/>
                </a:solidFill>
              </a:rPr>
              <a:t>Machine</a:t>
            </a:r>
            <a:r>
              <a:rPr lang="pt-BR" sz="1800" b="1" dirty="0">
                <a:solidFill>
                  <a:schemeClr val="bg1"/>
                </a:solidFill>
              </a:rPr>
              <a:t> Learning </a:t>
            </a:r>
            <a:r>
              <a:rPr lang="pt-BR" sz="1800" b="1" dirty="0" err="1">
                <a:solidFill>
                  <a:schemeClr val="bg1"/>
                </a:solidFill>
              </a:rPr>
              <a:t>Canvas</a:t>
            </a:r>
            <a:r>
              <a:rPr lang="pt-BR" sz="1800" dirty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Ferramenta visual que ajuda a mapear e organizar os principais elementos de um projeto de </a:t>
            </a:r>
            <a:r>
              <a:rPr lang="pt-BR" sz="1800" dirty="0" err="1">
                <a:solidFill>
                  <a:schemeClr val="bg1"/>
                </a:solidFill>
              </a:rPr>
              <a:t>machine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learning</a:t>
            </a:r>
            <a:r>
              <a:rPr lang="pt-BR" sz="1800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Facilita a identificação de requisitos, hipóteses e métricas de sucesso.</a:t>
            </a:r>
          </a:p>
          <a:p>
            <a:pPr>
              <a:buNone/>
            </a:pPr>
            <a:r>
              <a:rPr lang="pt-BR" sz="1800" b="1" dirty="0">
                <a:solidFill>
                  <a:schemeClr val="bg1"/>
                </a:solidFill>
              </a:rPr>
              <a:t>Integração das Metodologias</a:t>
            </a:r>
            <a:r>
              <a:rPr lang="pt-BR" sz="1800" dirty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Utilização conjunta das metodologias para garantir uma abordagem estruturada e ágil na experimentação e desenvolvimento de soluções baseadas em dados.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DEFINIÇÃO DE REQUISITOS PARA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A ANÁLISE E DEFINIÇÃO DE REQUISITOS PARA PROJETOS DE INTELIGÊNCIA ARTIFICIAL SÃO ETAPAS ESSENCIAIS QUE GARANTEM A EFICÁCIA E O SUCESSO DAS SOLUÇÕES IMPLEMENTADAS. O PROCESSO COMEÇA COM A IDENTIFICAÇÃO CLARA DOS OBJETIVOS DO PROJETO E DAS NECESSIDADES DO NEGÓCIO, SEGUIDO PELO LEVANTAMENTO DE REQUISITOS FUNCIONAIS — QUE DESCREVEM O QUE O SISTEMA DEVE FAZER — E NÃO FUNCIONAIS, COMO DESEMPENHO E SEGURANÇA.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CIENTÍFICO E CIÊNCIA DE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IDENTIFICANDO PADRÕES E GERANDO INSIGHTS A PARTIR DE EXPERIMENTAÇÃO E MÉTODO CIENTÍFICO</a:t>
            </a:r>
          </a:p>
        </p:txBody>
      </p:sp>
    </p:spTree>
    <p:extLst>
      <p:ext uri="{BB962C8B-B14F-4D97-AF65-F5344CB8AC3E}">
        <p14:creationId xmlns:p14="http://schemas.microsoft.com/office/powerpoint/2010/main" val="393461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23BCB5-AD71-891D-F5CA-355D17D8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199" y="1750329"/>
            <a:ext cx="3213176" cy="44576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A8E3617-0A54-82B8-BA94-116D1023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25" y="1750329"/>
            <a:ext cx="3247696" cy="44576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MÉTODO CIENTÍFICO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CIENTÍFICO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52" y="2130834"/>
            <a:ext cx="10368148" cy="3980028"/>
          </a:xfrm>
        </p:spPr>
        <p:txBody>
          <a:bodyPr anchor="ctr">
            <a:noAutofit/>
          </a:bodyPr>
          <a:lstStyle/>
          <a:p>
            <a:pPr algn="just"/>
            <a:r>
              <a:rPr lang="pt-BR" dirty="0"/>
              <a:t>Discurso sobre o método de conduzir corretamente a razão e de buscar a verdade nas ciências (em francês: </a:t>
            </a:r>
            <a:r>
              <a:rPr lang="pt-BR" dirty="0" err="1"/>
              <a:t>Discours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Méthode</a:t>
            </a:r>
            <a:r>
              <a:rPr lang="pt-BR" dirty="0"/>
              <a:t> </a:t>
            </a:r>
            <a:r>
              <a:rPr lang="pt-BR" dirty="0" err="1"/>
              <a:t>pour</a:t>
            </a:r>
            <a:r>
              <a:rPr lang="pt-BR" dirty="0"/>
              <a:t> </a:t>
            </a:r>
            <a:r>
              <a:rPr lang="pt-BR" dirty="0" err="1"/>
              <a:t>bien</a:t>
            </a:r>
            <a:r>
              <a:rPr lang="pt-BR" dirty="0"/>
              <a:t> </a:t>
            </a:r>
            <a:r>
              <a:rPr lang="pt-BR" dirty="0" err="1"/>
              <a:t>conduire</a:t>
            </a:r>
            <a:r>
              <a:rPr lang="pt-BR" dirty="0"/>
              <a:t>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/>
              <a:t>raison</a:t>
            </a:r>
            <a:r>
              <a:rPr lang="pt-BR" dirty="0"/>
              <a:t>, et </a:t>
            </a:r>
            <a:r>
              <a:rPr lang="pt-BR" dirty="0" err="1"/>
              <a:t>chercher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vérité</a:t>
            </a:r>
            <a:r>
              <a:rPr lang="pt-BR" dirty="0"/>
              <a:t> </a:t>
            </a:r>
            <a:r>
              <a:rPr lang="pt-BR" dirty="0" err="1"/>
              <a:t>dans</a:t>
            </a:r>
            <a:r>
              <a:rPr lang="pt-BR" dirty="0"/>
              <a:t> </a:t>
            </a:r>
            <a:r>
              <a:rPr lang="pt-BR" dirty="0" err="1"/>
              <a:t>les</a:t>
            </a:r>
            <a:r>
              <a:rPr lang="pt-BR" dirty="0"/>
              <a:t> </a:t>
            </a:r>
            <a:r>
              <a:rPr lang="pt-BR" dirty="0" err="1"/>
              <a:t>sciences</a:t>
            </a:r>
            <a:r>
              <a:rPr lang="pt-BR" dirty="0"/>
              <a:t>) é um tratado filosófico e autobiográfico publicado por René Descartes em 1637.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mais conhecido como a fonte da famosa citação "</a:t>
            </a:r>
            <a:r>
              <a:rPr lang="pt-BR" dirty="0" err="1"/>
              <a:t>Je</a:t>
            </a:r>
            <a:r>
              <a:rPr lang="pt-BR" dirty="0"/>
              <a:t> pense, </a:t>
            </a:r>
            <a:r>
              <a:rPr lang="pt-BR" dirty="0" err="1"/>
              <a:t>donc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suis" ("Penso, logo existo" ou "Estou pensando, logo existo"), que ocorre na Parte IV da obra.</a:t>
            </a:r>
          </a:p>
        </p:txBody>
      </p:sp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MÉTODO CIENTÍFICO E O CICLO DE DESCOBERTA EM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7BA03-EF55-8172-BA7B-57111704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56" y="2037034"/>
            <a:ext cx="8987087" cy="4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METODOLOGIAS PARA PLANEJAMENTO, EXPERIMENTAÇÃO E ANÁLISE DE REQUISITOS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SE REALIZAR EXPERIMENTOS É NECESSÁRIO MÉTODO!</a:t>
            </a:r>
          </a:p>
        </p:txBody>
      </p:sp>
    </p:spTree>
    <p:extLst>
      <p:ext uri="{BB962C8B-B14F-4D97-AF65-F5344CB8AC3E}">
        <p14:creationId xmlns:p14="http://schemas.microsoft.com/office/powerpoint/2010/main" val="416667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C49BC6-101A-381B-F55E-EF39101E2760}"/>
              </a:ext>
            </a:extLst>
          </p:cNvPr>
          <p:cNvSpPr txBox="1">
            <a:spLocks/>
          </p:cNvSpPr>
          <p:nvPr/>
        </p:nvSpPr>
        <p:spPr>
          <a:xfrm>
            <a:off x="2264625" y="836856"/>
            <a:ext cx="7534162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pt-BR" sz="3200" dirty="0">
                <a:solidFill>
                  <a:schemeClr val="bg1"/>
                </a:solidFill>
              </a:rPr>
              <a:t>METODOLOGIAS PARA EXPERIMENTAÇÃO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 descr="9780470876411_p0_v2_s1200x630.jpg">
            <a:extLst>
              <a:ext uri="{FF2B5EF4-FFF2-40B4-BE49-F238E27FC236}">
                <a16:creationId xmlns:a16="http://schemas.microsoft.com/office/drawing/2014/main" id="{2AE46AA2-6F28-4886-7D90-0081E95A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52" y="4939884"/>
            <a:ext cx="2490790" cy="1918116"/>
          </a:xfrm>
          <a:prstGeom prst="rect">
            <a:avLst/>
          </a:prstGeom>
        </p:spPr>
      </p:pic>
      <p:pic>
        <p:nvPicPr>
          <p:cNvPr id="4" name="Picture 4" descr="Image result for Customer Development book">
            <a:extLst>
              <a:ext uri="{FF2B5EF4-FFF2-40B4-BE49-F238E27FC236}">
                <a16:creationId xmlns:a16="http://schemas.microsoft.com/office/drawing/2014/main" id="{2A10208F-3085-D2D7-96DA-F4B757296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0183" y="4929198"/>
            <a:ext cx="1341795" cy="1928802"/>
          </a:xfrm>
          <a:prstGeom prst="rect">
            <a:avLst/>
          </a:prstGeom>
          <a:noFill/>
        </p:spPr>
      </p:pic>
      <p:pic>
        <p:nvPicPr>
          <p:cNvPr id="6" name="Picture 6" descr="Sprint por [Knapp, Jake, Zeratsky, John, Kowitz, Braden]">
            <a:extLst>
              <a:ext uri="{FF2B5EF4-FFF2-40B4-BE49-F238E27FC236}">
                <a16:creationId xmlns:a16="http://schemas.microsoft.com/office/drawing/2014/main" id="{0EE563EE-9EDE-91F5-69A0-1DE58EC7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6066" y="4929198"/>
            <a:ext cx="1285884" cy="1928802"/>
          </a:xfrm>
          <a:prstGeom prst="rect">
            <a:avLst/>
          </a:prstGeom>
          <a:noFill/>
        </p:spPr>
      </p:pic>
      <p:pic>
        <p:nvPicPr>
          <p:cNvPr id="7" name="Picture 8" descr="https://images-na.ssl-images-amazon.com/images/I/51T-sMqSMiL._SX329_BO1,204,203,200_.jpg">
            <a:extLst>
              <a:ext uri="{FF2B5EF4-FFF2-40B4-BE49-F238E27FC236}">
                <a16:creationId xmlns:a16="http://schemas.microsoft.com/office/drawing/2014/main" id="{BD5B31E8-426D-0D38-5564-27CCE9C1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1951" y="4919462"/>
            <a:ext cx="1357321" cy="1938538"/>
          </a:xfrm>
          <a:prstGeom prst="rect">
            <a:avLst/>
          </a:prstGeom>
          <a:noFill/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077429E-FA5E-F360-5A1B-1F55FFF6E02D}"/>
              </a:ext>
            </a:extLst>
          </p:cNvPr>
          <p:cNvSpPr txBox="1">
            <a:spLocks/>
          </p:cNvSpPr>
          <p:nvPr/>
        </p:nvSpPr>
        <p:spPr>
          <a:xfrm>
            <a:off x="1847529" y="1556793"/>
            <a:ext cx="8497887" cy="3199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ts val="288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EBE6E1"/>
                </a:solidFill>
                <a:latin typeface="Gotham HTF Book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EBE6E1"/>
                </a:solidFill>
                <a:latin typeface="Gotham HTF Book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EBE6E1"/>
                </a:solidFill>
                <a:latin typeface="Gotham HTF Book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EBE6E1"/>
                </a:solidFill>
                <a:latin typeface="Gotham HTF Book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8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EBE6E1"/>
                </a:solidFill>
                <a:latin typeface="Gotham HTF Book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dirty="0">
                <a:latin typeface="Calibri" pitchFamily="34" charset="0"/>
                <a:cs typeface="Calibri" pitchFamily="34" charset="0"/>
              </a:rPr>
              <a:t>Para se 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realizar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experimentos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é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necessário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pt-BR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método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!</a:t>
            </a:r>
          </a:p>
          <a:p>
            <a:endParaRPr lang="en-US" altLang="pt-BR" dirty="0">
              <a:latin typeface="Calibri" pitchFamily="34" charset="0"/>
              <a:cs typeface="Calibri" pitchFamily="34" charset="0"/>
            </a:endParaRPr>
          </a:p>
          <a:p>
            <a:r>
              <a:rPr lang="pt-BR" altLang="pt-BR" dirty="0">
                <a:latin typeface="Calibri" pitchFamily="34" charset="0"/>
                <a:cs typeface="Calibri" pitchFamily="34" charset="0"/>
              </a:rPr>
              <a:t>Modelos de </a:t>
            </a:r>
            <a:r>
              <a:rPr lang="pt-BR" altLang="pt-BR" dirty="0" err="1">
                <a:latin typeface="Calibri" pitchFamily="34" charset="0"/>
                <a:cs typeface="Calibri" pitchFamily="34" charset="0"/>
              </a:rPr>
              <a:t>gest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ão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voltados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 para startups:</a:t>
            </a:r>
          </a:p>
          <a:p>
            <a:pPr lvl="1"/>
            <a:r>
              <a:rPr lang="en-US" altLang="pt-BR" dirty="0">
                <a:latin typeface="Calibri" pitchFamily="34" charset="0"/>
                <a:cs typeface="Calibri" pitchFamily="34" charset="0"/>
              </a:rPr>
              <a:t>Business Model Generation [Osterwalder]</a:t>
            </a:r>
          </a:p>
          <a:p>
            <a:pPr lvl="1"/>
            <a:r>
              <a:rPr lang="en-US" altLang="pt-BR" dirty="0">
                <a:latin typeface="Calibri" pitchFamily="34" charset="0"/>
                <a:cs typeface="Calibri" pitchFamily="34" charset="0"/>
              </a:rPr>
              <a:t>Customer Development [Blank]</a:t>
            </a:r>
          </a:p>
          <a:p>
            <a:pPr lvl="1"/>
            <a:r>
              <a:rPr lang="en-US" altLang="pt-BR" dirty="0">
                <a:latin typeface="Calibri" pitchFamily="34" charset="0"/>
                <a:cs typeface="Calibri" pitchFamily="34" charset="0"/>
              </a:rPr>
              <a:t>Design Sprint [GV]</a:t>
            </a:r>
          </a:p>
          <a:p>
            <a:pPr lvl="1"/>
            <a:r>
              <a:rPr lang="en-US" altLang="pt-BR" dirty="0">
                <a:latin typeface="Calibri" pitchFamily="34" charset="0"/>
                <a:cs typeface="Calibri" pitchFamily="34" charset="0"/>
              </a:rPr>
              <a:t>Lean Startup [</a:t>
            </a:r>
            <a:r>
              <a:rPr lang="en-US" altLang="pt-BR" dirty="0" err="1">
                <a:latin typeface="Calibri" pitchFamily="34" charset="0"/>
                <a:cs typeface="Calibri" pitchFamily="34" charset="0"/>
              </a:rPr>
              <a:t>Ries</a:t>
            </a:r>
            <a:r>
              <a:rPr lang="en-US" altLang="pt-BR" dirty="0">
                <a:latin typeface="Calibri" pitchFamily="34" charset="0"/>
                <a:cs typeface="Calibri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003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37619"/>
            <a:ext cx="7056438" cy="504825"/>
          </a:xfrm>
        </p:spPr>
        <p:txBody>
          <a:bodyPr>
            <a:noAutofit/>
          </a:bodyPr>
          <a:lstStyle/>
          <a:p>
            <a:r>
              <a:rPr lang="en-US" altLang="pt-BR" sz="3200" dirty="0">
                <a:solidFill>
                  <a:schemeClr val="bg1"/>
                </a:solidFill>
              </a:rPr>
              <a:t>LEAN STARTUP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CEF320-90FB-1B74-C11A-90CB977B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64" y="1500942"/>
            <a:ext cx="7848872" cy="50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116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466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Gotham HTF Book</vt:lpstr>
      <vt:lpstr>Tema do Office</vt:lpstr>
      <vt:lpstr>Apresentação do PowerPoint</vt:lpstr>
      <vt:lpstr>ANÁLISE E DEFINIÇÃO DE REQUISITOS PARA IA</vt:lpstr>
      <vt:lpstr>MÉTODO CIENTÍFICO E CIÊNCIA DE DADOS</vt:lpstr>
      <vt:lpstr>Apresentação do PowerPoint</vt:lpstr>
      <vt:lpstr>MÉTODO CIENTÍFICO</vt:lpstr>
      <vt:lpstr>Apresentação do PowerPoint</vt:lpstr>
      <vt:lpstr>METODOLOGIAS PARA PLANEJAMENTO, EXPERIMENTAÇÃO E ANÁLISE DE REQUISITOS</vt:lpstr>
      <vt:lpstr>Apresentação do PowerPoint</vt:lpstr>
      <vt:lpstr>LEAN STARTUP</vt:lpstr>
      <vt:lpstr>PROCESSO DE DESCOBERTA DE CONHECIMENTO</vt:lpstr>
      <vt:lpstr>PROCESSO DE DESCOBERTA DE CONHECIMENTO</vt:lpstr>
      <vt:lpstr>Apresentação do PowerPoint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21</cp:revision>
  <dcterms:created xsi:type="dcterms:W3CDTF">2024-09-24T15:19:05Z</dcterms:created>
  <dcterms:modified xsi:type="dcterms:W3CDTF">2024-09-30T10:25:04Z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</Properties>
</file>